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3"/>
  </p:notesMasterIdLst>
  <p:sldIdLst>
    <p:sldId id="278" r:id="rId2"/>
    <p:sldId id="692" r:id="rId3"/>
    <p:sldId id="693" r:id="rId4"/>
    <p:sldId id="907" r:id="rId5"/>
    <p:sldId id="911" r:id="rId6"/>
    <p:sldId id="679" r:id="rId7"/>
    <p:sldId id="908" r:id="rId8"/>
    <p:sldId id="913" r:id="rId9"/>
    <p:sldId id="875" r:id="rId10"/>
    <p:sldId id="882" r:id="rId11"/>
    <p:sldId id="883" r:id="rId12"/>
    <p:sldId id="884" r:id="rId13"/>
    <p:sldId id="904" r:id="rId14"/>
    <p:sldId id="905" r:id="rId15"/>
    <p:sldId id="886" r:id="rId16"/>
    <p:sldId id="888" r:id="rId17"/>
    <p:sldId id="889" r:id="rId18"/>
    <p:sldId id="890" r:id="rId19"/>
    <p:sldId id="900" r:id="rId20"/>
    <p:sldId id="892" r:id="rId21"/>
    <p:sldId id="899" r:id="rId22"/>
    <p:sldId id="894" r:id="rId23"/>
    <p:sldId id="657" r:id="rId24"/>
    <p:sldId id="914" r:id="rId25"/>
    <p:sldId id="896" r:id="rId26"/>
    <p:sldId id="912" r:id="rId27"/>
    <p:sldId id="876" r:id="rId28"/>
    <p:sldId id="687" r:id="rId29"/>
    <p:sldId id="910" r:id="rId30"/>
    <p:sldId id="878" r:id="rId31"/>
    <p:sldId id="902" r:id="rId32"/>
    <p:sldId id="597" r:id="rId33"/>
    <p:sldId id="880" r:id="rId34"/>
    <p:sldId id="909" r:id="rId35"/>
    <p:sldId id="873" r:id="rId36"/>
    <p:sldId id="853" r:id="rId37"/>
    <p:sldId id="854" r:id="rId38"/>
    <p:sldId id="855" r:id="rId39"/>
    <p:sldId id="856" r:id="rId40"/>
    <p:sldId id="857" r:id="rId41"/>
    <p:sldId id="858" r:id="rId42"/>
  </p:sldIdLst>
  <p:sldSz cx="9906000" cy="6858000" type="A4"/>
  <p:notesSz cx="6888163" cy="100187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簡介" id="{A3BF1B18-F80B-4F36-86AD-E33ED9B4B995}">
          <p14:sldIdLst>
            <p14:sldId id="278"/>
            <p14:sldId id="692"/>
            <p14:sldId id="693"/>
            <p14:sldId id="907"/>
            <p14:sldId id="911"/>
            <p14:sldId id="679"/>
            <p14:sldId id="908"/>
          </p14:sldIdLst>
        </p14:section>
        <p14:section name="資料填寫說明" id="{E06E9C8F-6B5E-4D7A-9C13-5F974D42C014}">
          <p14:sldIdLst>
            <p14:sldId id="913"/>
            <p14:sldId id="875"/>
            <p14:sldId id="882"/>
            <p14:sldId id="883"/>
            <p14:sldId id="884"/>
            <p14:sldId id="904"/>
            <p14:sldId id="905"/>
            <p14:sldId id="886"/>
            <p14:sldId id="888"/>
            <p14:sldId id="889"/>
            <p14:sldId id="890"/>
            <p14:sldId id="900"/>
            <p14:sldId id="892"/>
            <p14:sldId id="899"/>
            <p14:sldId id="894"/>
            <p14:sldId id="657"/>
            <p14:sldId id="914"/>
            <p14:sldId id="896"/>
          </p14:sldIdLst>
        </p14:section>
        <p14:section name="流程說明" id="{3597C433-83B2-4EF6-8521-7281DFD61281}">
          <p14:sldIdLst>
            <p14:sldId id="912"/>
            <p14:sldId id="876"/>
            <p14:sldId id="687"/>
            <p14:sldId id="910"/>
          </p14:sldIdLst>
        </p14:section>
        <p14:section name="諮詢平台" id="{18FA38E9-5B6D-428E-A118-A6F8EA3C26FA}">
          <p14:sldIdLst>
            <p14:sldId id="878"/>
            <p14:sldId id="902"/>
          </p14:sldIdLst>
        </p14:section>
        <p14:section name="參考資料" id="{80932DDA-8FB3-48AE-8641-CE3C27DABAF3}">
          <p14:sldIdLst>
            <p14:sldId id="597"/>
            <p14:sldId id="880"/>
            <p14:sldId id="909"/>
            <p14:sldId id="873"/>
            <p14:sldId id="853"/>
            <p14:sldId id="854"/>
            <p14:sldId id="855"/>
            <p14:sldId id="856"/>
            <p14:sldId id="857"/>
            <p14:sldId id="858"/>
          </p14:sldIdLst>
        </p14:section>
      </p14:sectionLst>
    </p:ex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ny Hsieh" initials="JH" lastIdx="2" clrIdx="0">
    <p:extLst>
      <p:ext uri="{19B8F6BF-5375-455C-9EA6-DF929625EA0E}">
        <p15:presenceInfo xmlns:p15="http://schemas.microsoft.com/office/powerpoint/2012/main" userId="f92caa02beb625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79F"/>
    <a:srgbClr val="E83316"/>
    <a:srgbClr val="FF3300"/>
    <a:srgbClr val="9AD2CD"/>
    <a:srgbClr val="FFCCCC"/>
    <a:srgbClr val="A6A6A6"/>
    <a:srgbClr val="FFFFFF"/>
    <a:srgbClr val="0086D1"/>
    <a:srgbClr val="000000"/>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40" autoAdjust="0"/>
    <p:restoredTop sz="86839" autoAdjust="0"/>
  </p:normalViewPr>
  <p:slideViewPr>
    <p:cSldViewPr snapToGrid="0" snapToObjects="1">
      <p:cViewPr varScale="1">
        <p:scale>
          <a:sx n="114" d="100"/>
          <a:sy n="114" d="100"/>
        </p:scale>
        <p:origin x="990" y="108"/>
      </p:cViewPr>
      <p:guideLst>
        <p:guide orient="horz" pos="2160"/>
        <p:guide pos="3120"/>
      </p:guideLst>
    </p:cSldViewPr>
  </p:slideViewPr>
  <p:outlineViewPr>
    <p:cViewPr>
      <p:scale>
        <a:sx n="33" d="100"/>
        <a:sy n="33" d="100"/>
      </p:scale>
      <p:origin x="0" y="-570"/>
    </p:cViewPr>
  </p:outlineViewPr>
  <p:notesTextViewPr>
    <p:cViewPr>
      <p:scale>
        <a:sx n="1" d="1"/>
        <a:sy n="1" d="1"/>
      </p:scale>
      <p:origin x="0" y="0"/>
    </p:cViewPr>
  </p:notesTextViewPr>
  <p:sorterViewPr>
    <p:cViewPr>
      <p:scale>
        <a:sx n="66" d="100"/>
        <a:sy n="66" d="100"/>
      </p:scale>
      <p:origin x="0" y="-20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84871" cy="502675"/>
          </a:xfrm>
          <a:prstGeom prst="rect">
            <a:avLst/>
          </a:prstGeom>
        </p:spPr>
        <p:txBody>
          <a:bodyPr vert="horz" lIns="96601" tIns="48301" rIns="96601" bIns="48301" rtlCol="0"/>
          <a:lstStyle>
            <a:lvl1pPr algn="l">
              <a:defRPr sz="1300"/>
            </a:lvl1pPr>
          </a:lstStyle>
          <a:p>
            <a:endParaRPr kumimoji="1" lang="zh-TW" altLang="en-US"/>
          </a:p>
        </p:txBody>
      </p:sp>
      <p:sp>
        <p:nvSpPr>
          <p:cNvPr id="3" name="日期版面配置區 2"/>
          <p:cNvSpPr>
            <a:spLocks noGrp="1"/>
          </p:cNvSpPr>
          <p:nvPr>
            <p:ph type="dt" idx="1"/>
          </p:nvPr>
        </p:nvSpPr>
        <p:spPr>
          <a:xfrm>
            <a:off x="3901699" y="0"/>
            <a:ext cx="2984871" cy="502675"/>
          </a:xfrm>
          <a:prstGeom prst="rect">
            <a:avLst/>
          </a:prstGeom>
        </p:spPr>
        <p:txBody>
          <a:bodyPr vert="horz" lIns="96601" tIns="48301" rIns="96601" bIns="48301" rtlCol="0"/>
          <a:lstStyle>
            <a:lvl1pPr algn="r">
              <a:defRPr sz="1300"/>
            </a:lvl1pPr>
          </a:lstStyle>
          <a:p>
            <a:fld id="{28111D0C-AD39-334B-A889-2D7C88C771BC}" type="datetimeFigureOut">
              <a:rPr kumimoji="1" lang="zh-TW" altLang="en-US" smtClean="0"/>
              <a:t>2022/2/22</a:t>
            </a:fld>
            <a:endParaRPr kumimoji="1" lang="zh-TW" altLang="en-US"/>
          </a:p>
        </p:txBody>
      </p:sp>
      <p:sp>
        <p:nvSpPr>
          <p:cNvPr id="4" name="投影片影像版面配置區 3"/>
          <p:cNvSpPr>
            <a:spLocks noGrp="1" noRot="1" noChangeAspect="1"/>
          </p:cNvSpPr>
          <p:nvPr>
            <p:ph type="sldImg" idx="2"/>
          </p:nvPr>
        </p:nvSpPr>
        <p:spPr>
          <a:xfrm>
            <a:off x="1003300" y="1252538"/>
            <a:ext cx="4881563" cy="3379787"/>
          </a:xfrm>
          <a:prstGeom prst="rect">
            <a:avLst/>
          </a:prstGeom>
          <a:noFill/>
          <a:ln w="12700">
            <a:solidFill>
              <a:prstClr val="black"/>
            </a:solidFill>
          </a:ln>
        </p:spPr>
        <p:txBody>
          <a:bodyPr vert="horz" lIns="96601" tIns="48301" rIns="96601" bIns="48301" rtlCol="0" anchor="ctr"/>
          <a:lstStyle/>
          <a:p>
            <a:endParaRPr lang="zh-TW" altLang="en-US"/>
          </a:p>
        </p:txBody>
      </p:sp>
      <p:sp>
        <p:nvSpPr>
          <p:cNvPr id="5" name="備忘稿版面配置區 4"/>
          <p:cNvSpPr>
            <a:spLocks noGrp="1"/>
          </p:cNvSpPr>
          <p:nvPr>
            <p:ph type="body" sz="quarter" idx="3"/>
          </p:nvPr>
        </p:nvSpPr>
        <p:spPr>
          <a:xfrm>
            <a:off x="688817" y="4821506"/>
            <a:ext cx="5510530" cy="3944868"/>
          </a:xfrm>
          <a:prstGeom prst="rect">
            <a:avLst/>
          </a:prstGeom>
        </p:spPr>
        <p:txBody>
          <a:bodyPr vert="horz" lIns="96601" tIns="48301" rIns="96601" bIns="48301" rtlCol="0"/>
          <a:lstStyle/>
          <a:p>
            <a:r>
              <a:rPr kumimoji="1" lang="zh-TW" altLang="en-US"/>
              <a:t>編輯母片文字樣式
第二層
第三層
第四層
第五層</a:t>
            </a:r>
          </a:p>
        </p:txBody>
      </p:sp>
      <p:sp>
        <p:nvSpPr>
          <p:cNvPr id="6" name="頁尾版面配置區 5"/>
          <p:cNvSpPr>
            <a:spLocks noGrp="1"/>
          </p:cNvSpPr>
          <p:nvPr>
            <p:ph type="ftr" sz="quarter" idx="4"/>
          </p:nvPr>
        </p:nvSpPr>
        <p:spPr>
          <a:xfrm>
            <a:off x="0" y="9516039"/>
            <a:ext cx="2984871" cy="502674"/>
          </a:xfrm>
          <a:prstGeom prst="rect">
            <a:avLst/>
          </a:prstGeom>
        </p:spPr>
        <p:txBody>
          <a:bodyPr vert="horz" lIns="96601" tIns="48301" rIns="96601" bIns="48301" rtlCol="0" anchor="b"/>
          <a:lstStyle>
            <a:lvl1pPr algn="l">
              <a:defRPr sz="1300"/>
            </a:lvl1pPr>
          </a:lstStyle>
          <a:p>
            <a:endParaRPr kumimoji="1" lang="zh-TW" altLang="en-US"/>
          </a:p>
        </p:txBody>
      </p:sp>
      <p:sp>
        <p:nvSpPr>
          <p:cNvPr id="7" name="投影片編號版面配置區 6"/>
          <p:cNvSpPr>
            <a:spLocks noGrp="1"/>
          </p:cNvSpPr>
          <p:nvPr>
            <p:ph type="sldNum" sz="quarter" idx="5"/>
          </p:nvPr>
        </p:nvSpPr>
        <p:spPr>
          <a:xfrm>
            <a:off x="3901699" y="9516039"/>
            <a:ext cx="2984871" cy="502674"/>
          </a:xfrm>
          <a:prstGeom prst="rect">
            <a:avLst/>
          </a:prstGeom>
        </p:spPr>
        <p:txBody>
          <a:bodyPr vert="horz" lIns="96601" tIns="48301" rIns="96601" bIns="48301" rtlCol="0" anchor="b"/>
          <a:lstStyle>
            <a:lvl1pPr algn="r">
              <a:defRPr sz="1300"/>
            </a:lvl1pPr>
          </a:lstStyle>
          <a:p>
            <a:fld id="{8CB05449-0B65-5B41-ABC6-1BD038BF3899}" type="slidenum">
              <a:rPr kumimoji="1" lang="zh-TW" altLang="en-US" smtClean="0"/>
              <a:t>‹#›</a:t>
            </a:fld>
            <a:endParaRPr kumimoji="1" lang="zh-TW" altLang="en-US"/>
          </a:p>
        </p:txBody>
      </p:sp>
    </p:spTree>
    <p:extLst>
      <p:ext uri="{BB962C8B-B14F-4D97-AF65-F5344CB8AC3E}">
        <p14:creationId xmlns:p14="http://schemas.microsoft.com/office/powerpoint/2010/main" val="64310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CB05449-0B65-5B41-ABC6-1BD038BF3899}" type="slidenum">
              <a:rPr kumimoji="1" lang="zh-TW" altLang="en-US" smtClean="0"/>
              <a:t>17</a:t>
            </a:fld>
            <a:endParaRPr kumimoji="1" lang="zh-TW" altLang="en-US"/>
          </a:p>
        </p:txBody>
      </p:sp>
    </p:spTree>
    <p:extLst>
      <p:ext uri="{BB962C8B-B14F-4D97-AF65-F5344CB8AC3E}">
        <p14:creationId xmlns:p14="http://schemas.microsoft.com/office/powerpoint/2010/main" val="4248101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5449-0B65-5B41-ABC6-1BD038BF3899}" type="slidenum">
              <a:rPr kumimoji="1" lang="zh-TW" altLang="en-US" smtClean="0"/>
              <a:t>22</a:t>
            </a:fld>
            <a:endParaRPr kumimoji="1" lang="zh-TW" altLang="en-US"/>
          </a:p>
        </p:txBody>
      </p:sp>
    </p:spTree>
    <p:extLst>
      <p:ext uri="{BB962C8B-B14F-4D97-AF65-F5344CB8AC3E}">
        <p14:creationId xmlns:p14="http://schemas.microsoft.com/office/powerpoint/2010/main" val="8413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8CB05449-0B65-5B41-ABC6-1BD038BF3899}" type="slidenum">
              <a:rPr kumimoji="1" lang="zh-TW" altLang="en-US" smtClean="0"/>
              <a:t>26</a:t>
            </a:fld>
            <a:endParaRPr kumimoji="1" lang="zh-TW" altLang="en-US"/>
          </a:p>
        </p:txBody>
      </p:sp>
    </p:spTree>
    <p:extLst>
      <p:ext uri="{BB962C8B-B14F-4D97-AF65-F5344CB8AC3E}">
        <p14:creationId xmlns:p14="http://schemas.microsoft.com/office/powerpoint/2010/main" val="303662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DEC42545-3631-BE4B-9A46-701E7C0ACFA7}"/>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72148348-AB85-F040-A8FE-B3D2ADA677FB}"/>
              </a:ext>
            </a:extLst>
          </p:cNvPr>
          <p:cNvSpPr>
            <a:spLocks noGrp="1" noChangeArrowheads="1"/>
          </p:cNvSpPr>
          <p:nvPr>
            <p:ph type="body" idx="1"/>
          </p:nvPr>
        </p:nvSpPr>
        <p:spPr>
          <a:noFill/>
        </p:spPr>
        <p:txBody>
          <a:bodyPr/>
          <a:lstStyle/>
          <a:p>
            <a:pPr eaLnBrk="1" hangingPunct="1">
              <a:spcBef>
                <a:spcPct val="0"/>
              </a:spcBef>
            </a:pPr>
            <a:endParaRPr lang="zh-CN" altLang="en-US"/>
          </a:p>
        </p:txBody>
      </p:sp>
      <p:sp>
        <p:nvSpPr>
          <p:cNvPr id="74756" name="Slide Number Placeholder 3">
            <a:extLst>
              <a:ext uri="{FF2B5EF4-FFF2-40B4-BE49-F238E27FC236}">
                <a16:creationId xmlns:a16="http://schemas.microsoft.com/office/drawing/2014/main" id="{B68AF707-FE82-D44A-84D0-895B28A77C9A}"/>
              </a:ext>
            </a:extLst>
          </p:cNvPr>
          <p:cNvSpPr>
            <a:spLocks noGrp="1"/>
          </p:cNvSpPr>
          <p:nvPr>
            <p:ph type="sldNum" sz="quarter" idx="5"/>
          </p:nvPr>
        </p:nvSpPr>
        <p:spPr>
          <a:noFill/>
        </p:spPr>
        <p:txBody>
          <a:bodyPr/>
          <a:lstStyle>
            <a:lvl1pPr defTabSz="911225">
              <a:defRPr kumimoji="1" sz="2200">
                <a:solidFill>
                  <a:schemeClr val="tx1"/>
                </a:solidFill>
                <a:latin typeface="Times New Roman" panose="02020603050405020304" pitchFamily="18" charset="0"/>
                <a:ea typeface="標楷體" pitchFamily="65" charset="-120"/>
              </a:defRPr>
            </a:lvl1pPr>
            <a:lvl2pPr marL="742950" indent="-285750" defTabSz="911225">
              <a:defRPr kumimoji="1" sz="2200">
                <a:solidFill>
                  <a:schemeClr val="tx1"/>
                </a:solidFill>
                <a:latin typeface="Times New Roman" panose="02020603050405020304" pitchFamily="18" charset="0"/>
                <a:ea typeface="標楷體" pitchFamily="65" charset="-120"/>
              </a:defRPr>
            </a:lvl2pPr>
            <a:lvl3pPr marL="1143000" indent="-228600" defTabSz="911225">
              <a:defRPr kumimoji="1" sz="2200">
                <a:solidFill>
                  <a:schemeClr val="tx1"/>
                </a:solidFill>
                <a:latin typeface="Times New Roman" panose="02020603050405020304" pitchFamily="18" charset="0"/>
                <a:ea typeface="標楷體" pitchFamily="65" charset="-120"/>
              </a:defRPr>
            </a:lvl3pPr>
            <a:lvl4pPr marL="1600200" indent="-228600" defTabSz="911225">
              <a:defRPr kumimoji="1" sz="2200">
                <a:solidFill>
                  <a:schemeClr val="tx1"/>
                </a:solidFill>
                <a:latin typeface="Times New Roman" panose="02020603050405020304" pitchFamily="18" charset="0"/>
                <a:ea typeface="標楷體" pitchFamily="65" charset="-120"/>
              </a:defRPr>
            </a:lvl4pPr>
            <a:lvl5pPr marL="2057400" indent="-228600" defTabSz="911225">
              <a:defRPr kumimoji="1" sz="2200">
                <a:solidFill>
                  <a:schemeClr val="tx1"/>
                </a:solidFill>
                <a:latin typeface="Times New Roman" panose="02020603050405020304" pitchFamily="18" charset="0"/>
                <a:ea typeface="標楷體" pitchFamily="65" charset="-120"/>
              </a:defRPr>
            </a:lvl5pPr>
            <a:lvl6pPr marL="25146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fld id="{1460BC4B-9E4B-FB41-956B-00FCE46707B6}" type="slidenum">
              <a:rPr lang="zh-CN" altLang="en-US" sz="1200">
                <a:ea typeface="新細明體" panose="02020500000000000000" pitchFamily="18" charset="-120"/>
              </a:rPr>
              <a:pPr/>
              <a:t>35</a:t>
            </a:fld>
            <a:endParaRPr lang="en-US" altLang="zh-CN" sz="1200">
              <a:ea typeface="新細明體" panose="02020500000000000000" pitchFamily="18" charset="-120"/>
            </a:endParaRPr>
          </a:p>
        </p:txBody>
      </p:sp>
    </p:spTree>
    <p:extLst>
      <p:ext uri="{BB962C8B-B14F-4D97-AF65-F5344CB8AC3E}">
        <p14:creationId xmlns:p14="http://schemas.microsoft.com/office/powerpoint/2010/main" val="58363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8760E66-95EA-2444-8264-E44BDAAD8023}"/>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E1FFBB0F-5176-C34A-995F-A09404A9EBA6}"/>
              </a:ext>
            </a:extLst>
          </p:cNvPr>
          <p:cNvSpPr>
            <a:spLocks noGrp="1" noChangeArrowheads="1"/>
          </p:cNvSpPr>
          <p:nvPr>
            <p:ph type="body" idx="1"/>
          </p:nvPr>
        </p:nvSpPr>
        <p:spPr>
          <a:noFill/>
        </p:spPr>
        <p:txBody>
          <a:bodyPr/>
          <a:lstStyle/>
          <a:p>
            <a:pPr eaLnBrk="1" hangingPunct="1">
              <a:lnSpc>
                <a:spcPct val="80000"/>
              </a:lnSpc>
              <a:spcBef>
                <a:spcPct val="0"/>
              </a:spcBef>
            </a:pPr>
            <a:endParaRPr lang="zh-TW" altLang="en-US" sz="1400">
              <a:ea typeface="標楷體" pitchFamily="65" charset="-120"/>
            </a:endParaRPr>
          </a:p>
        </p:txBody>
      </p:sp>
      <p:sp>
        <p:nvSpPr>
          <p:cNvPr id="75780" name="Slide Number Placeholder 3">
            <a:extLst>
              <a:ext uri="{FF2B5EF4-FFF2-40B4-BE49-F238E27FC236}">
                <a16:creationId xmlns:a16="http://schemas.microsoft.com/office/drawing/2014/main" id="{2DA3B5A8-D509-F74A-BFB3-43AB95EF5FE2}"/>
              </a:ext>
            </a:extLst>
          </p:cNvPr>
          <p:cNvSpPr>
            <a:spLocks noGrp="1"/>
          </p:cNvSpPr>
          <p:nvPr>
            <p:ph type="sldNum" sz="quarter" idx="5"/>
          </p:nvPr>
        </p:nvSpPr>
        <p:spPr>
          <a:noFill/>
        </p:spPr>
        <p:txBody>
          <a:bodyPr/>
          <a:lstStyle>
            <a:lvl1pPr defTabSz="911225">
              <a:defRPr kumimoji="1" sz="2200">
                <a:solidFill>
                  <a:schemeClr val="tx1"/>
                </a:solidFill>
                <a:latin typeface="Times New Roman" panose="02020603050405020304" pitchFamily="18" charset="0"/>
                <a:ea typeface="標楷體" pitchFamily="65" charset="-120"/>
              </a:defRPr>
            </a:lvl1pPr>
            <a:lvl2pPr marL="742950" indent="-285750" defTabSz="911225">
              <a:defRPr kumimoji="1" sz="2200">
                <a:solidFill>
                  <a:schemeClr val="tx1"/>
                </a:solidFill>
                <a:latin typeface="Times New Roman" panose="02020603050405020304" pitchFamily="18" charset="0"/>
                <a:ea typeface="標楷體" pitchFamily="65" charset="-120"/>
              </a:defRPr>
            </a:lvl2pPr>
            <a:lvl3pPr marL="1143000" indent="-228600" defTabSz="911225">
              <a:defRPr kumimoji="1" sz="2200">
                <a:solidFill>
                  <a:schemeClr val="tx1"/>
                </a:solidFill>
                <a:latin typeface="Times New Roman" panose="02020603050405020304" pitchFamily="18" charset="0"/>
                <a:ea typeface="標楷體" pitchFamily="65" charset="-120"/>
              </a:defRPr>
            </a:lvl3pPr>
            <a:lvl4pPr marL="1600200" indent="-228600" defTabSz="911225">
              <a:defRPr kumimoji="1" sz="2200">
                <a:solidFill>
                  <a:schemeClr val="tx1"/>
                </a:solidFill>
                <a:latin typeface="Times New Roman" panose="02020603050405020304" pitchFamily="18" charset="0"/>
                <a:ea typeface="標楷體" pitchFamily="65" charset="-120"/>
              </a:defRPr>
            </a:lvl4pPr>
            <a:lvl5pPr marL="2057400" indent="-228600" defTabSz="911225">
              <a:defRPr kumimoji="1" sz="2200">
                <a:solidFill>
                  <a:schemeClr val="tx1"/>
                </a:solidFill>
                <a:latin typeface="Times New Roman" panose="02020603050405020304" pitchFamily="18" charset="0"/>
                <a:ea typeface="標楷體" pitchFamily="65" charset="-120"/>
              </a:defRPr>
            </a:lvl5pPr>
            <a:lvl6pPr marL="25146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fld id="{4A9B6B44-4301-DC4B-ADCC-FDB6D991D493}" type="slidenum">
              <a:rPr lang="zh-CN" altLang="en-US" sz="1200">
                <a:ea typeface="新細明體" panose="02020500000000000000" pitchFamily="18" charset="-120"/>
              </a:rPr>
              <a:pPr/>
              <a:t>36</a:t>
            </a:fld>
            <a:endParaRPr lang="en-US" altLang="zh-CN" sz="1200">
              <a:ea typeface="新細明體" panose="02020500000000000000" pitchFamily="18" charset="-120"/>
            </a:endParaRPr>
          </a:p>
        </p:txBody>
      </p:sp>
    </p:spTree>
    <p:extLst>
      <p:ext uri="{BB962C8B-B14F-4D97-AF65-F5344CB8AC3E}">
        <p14:creationId xmlns:p14="http://schemas.microsoft.com/office/powerpoint/2010/main" val="2331320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CA524FF-3517-6E4C-BE3B-B912CFD95E7C}"/>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D1FDF6C6-99C1-8841-BC83-D046F6EEACF4}"/>
              </a:ext>
            </a:extLst>
          </p:cNvPr>
          <p:cNvSpPr>
            <a:spLocks noGrp="1" noChangeArrowheads="1"/>
          </p:cNvSpPr>
          <p:nvPr>
            <p:ph type="body" idx="1"/>
          </p:nvPr>
        </p:nvSpPr>
        <p:spPr>
          <a:noFill/>
        </p:spPr>
        <p:txBody>
          <a:bodyPr/>
          <a:lstStyle/>
          <a:p>
            <a:pPr eaLnBrk="1" hangingPunct="1">
              <a:lnSpc>
                <a:spcPct val="80000"/>
              </a:lnSpc>
              <a:spcBef>
                <a:spcPct val="0"/>
              </a:spcBef>
            </a:pPr>
            <a:endParaRPr lang="en-US" altLang="zh-TW" sz="1400">
              <a:ea typeface="標楷體" pitchFamily="65" charset="-120"/>
            </a:endParaRPr>
          </a:p>
        </p:txBody>
      </p:sp>
      <p:sp>
        <p:nvSpPr>
          <p:cNvPr id="76804" name="Slide Number Placeholder 3">
            <a:extLst>
              <a:ext uri="{FF2B5EF4-FFF2-40B4-BE49-F238E27FC236}">
                <a16:creationId xmlns:a16="http://schemas.microsoft.com/office/drawing/2014/main" id="{A3E93D70-F1E4-AD47-94C0-545F017AAE13}"/>
              </a:ext>
            </a:extLst>
          </p:cNvPr>
          <p:cNvSpPr>
            <a:spLocks noGrp="1"/>
          </p:cNvSpPr>
          <p:nvPr>
            <p:ph type="sldNum" sz="quarter" idx="5"/>
          </p:nvPr>
        </p:nvSpPr>
        <p:spPr>
          <a:noFill/>
        </p:spPr>
        <p:txBody>
          <a:bodyPr/>
          <a:lstStyle>
            <a:lvl1pPr defTabSz="911225">
              <a:defRPr kumimoji="1" sz="2200">
                <a:solidFill>
                  <a:schemeClr val="tx1"/>
                </a:solidFill>
                <a:latin typeface="Times New Roman" panose="02020603050405020304" pitchFamily="18" charset="0"/>
                <a:ea typeface="標楷體" pitchFamily="65" charset="-120"/>
              </a:defRPr>
            </a:lvl1pPr>
            <a:lvl2pPr marL="742950" indent="-285750" defTabSz="911225">
              <a:defRPr kumimoji="1" sz="2200">
                <a:solidFill>
                  <a:schemeClr val="tx1"/>
                </a:solidFill>
                <a:latin typeface="Times New Roman" panose="02020603050405020304" pitchFamily="18" charset="0"/>
                <a:ea typeface="標楷體" pitchFamily="65" charset="-120"/>
              </a:defRPr>
            </a:lvl2pPr>
            <a:lvl3pPr marL="1143000" indent="-228600" defTabSz="911225">
              <a:defRPr kumimoji="1" sz="2200">
                <a:solidFill>
                  <a:schemeClr val="tx1"/>
                </a:solidFill>
                <a:latin typeface="Times New Roman" panose="02020603050405020304" pitchFamily="18" charset="0"/>
                <a:ea typeface="標楷體" pitchFamily="65" charset="-120"/>
              </a:defRPr>
            </a:lvl3pPr>
            <a:lvl4pPr marL="1600200" indent="-228600" defTabSz="911225">
              <a:defRPr kumimoji="1" sz="2200">
                <a:solidFill>
                  <a:schemeClr val="tx1"/>
                </a:solidFill>
                <a:latin typeface="Times New Roman" panose="02020603050405020304" pitchFamily="18" charset="0"/>
                <a:ea typeface="標楷體" pitchFamily="65" charset="-120"/>
              </a:defRPr>
            </a:lvl4pPr>
            <a:lvl5pPr marL="2057400" indent="-228600" defTabSz="911225">
              <a:defRPr kumimoji="1" sz="2200">
                <a:solidFill>
                  <a:schemeClr val="tx1"/>
                </a:solidFill>
                <a:latin typeface="Times New Roman" panose="02020603050405020304" pitchFamily="18" charset="0"/>
                <a:ea typeface="標楷體" pitchFamily="65" charset="-120"/>
              </a:defRPr>
            </a:lvl5pPr>
            <a:lvl6pPr marL="25146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fld id="{A6D5CCC3-5FEA-5D44-987E-FDCC435ABBEA}" type="slidenum">
              <a:rPr lang="zh-CN" altLang="en-US" sz="1200">
                <a:ea typeface="新細明體" panose="02020500000000000000" pitchFamily="18" charset="-120"/>
              </a:rPr>
              <a:pPr/>
              <a:t>37</a:t>
            </a:fld>
            <a:endParaRPr lang="en-US" altLang="zh-CN" sz="1200">
              <a:ea typeface="新細明體" panose="02020500000000000000" pitchFamily="18" charset="-120"/>
            </a:endParaRPr>
          </a:p>
        </p:txBody>
      </p:sp>
    </p:spTree>
    <p:extLst>
      <p:ext uri="{BB962C8B-B14F-4D97-AF65-F5344CB8AC3E}">
        <p14:creationId xmlns:p14="http://schemas.microsoft.com/office/powerpoint/2010/main" val="788095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58C8AED9-89D0-D143-9844-D1C152DA9FE7}"/>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B776DA1A-42D5-354A-9F0B-9E005C497665}"/>
              </a:ext>
            </a:extLst>
          </p:cNvPr>
          <p:cNvSpPr>
            <a:spLocks noGrp="1" noChangeArrowheads="1"/>
          </p:cNvSpPr>
          <p:nvPr>
            <p:ph type="body" idx="1"/>
          </p:nvPr>
        </p:nvSpPr>
        <p:spPr>
          <a:noFill/>
        </p:spPr>
        <p:txBody>
          <a:bodyPr/>
          <a:lstStyle/>
          <a:p>
            <a:pPr eaLnBrk="1" hangingPunct="1">
              <a:lnSpc>
                <a:spcPct val="80000"/>
              </a:lnSpc>
              <a:spcBef>
                <a:spcPct val="0"/>
              </a:spcBef>
            </a:pPr>
            <a:endParaRPr lang="zh-TW" altLang="en-US" sz="1400">
              <a:ea typeface="標楷體" pitchFamily="65" charset="-120"/>
            </a:endParaRPr>
          </a:p>
        </p:txBody>
      </p:sp>
      <p:sp>
        <p:nvSpPr>
          <p:cNvPr id="77828" name="Slide Number Placeholder 3">
            <a:extLst>
              <a:ext uri="{FF2B5EF4-FFF2-40B4-BE49-F238E27FC236}">
                <a16:creationId xmlns:a16="http://schemas.microsoft.com/office/drawing/2014/main" id="{62758B6B-123E-FA4B-B6AF-54CD0BBDE9F5}"/>
              </a:ext>
            </a:extLst>
          </p:cNvPr>
          <p:cNvSpPr>
            <a:spLocks noGrp="1"/>
          </p:cNvSpPr>
          <p:nvPr>
            <p:ph type="sldNum" sz="quarter" idx="5"/>
          </p:nvPr>
        </p:nvSpPr>
        <p:spPr>
          <a:noFill/>
        </p:spPr>
        <p:txBody>
          <a:bodyPr/>
          <a:lstStyle>
            <a:lvl1pPr defTabSz="911225">
              <a:defRPr kumimoji="1" sz="2200">
                <a:solidFill>
                  <a:schemeClr val="tx1"/>
                </a:solidFill>
                <a:latin typeface="Times New Roman" panose="02020603050405020304" pitchFamily="18" charset="0"/>
                <a:ea typeface="標楷體" pitchFamily="65" charset="-120"/>
              </a:defRPr>
            </a:lvl1pPr>
            <a:lvl2pPr marL="742950" indent="-285750" defTabSz="911225">
              <a:defRPr kumimoji="1" sz="2200">
                <a:solidFill>
                  <a:schemeClr val="tx1"/>
                </a:solidFill>
                <a:latin typeface="Times New Roman" panose="02020603050405020304" pitchFamily="18" charset="0"/>
                <a:ea typeface="標楷體" pitchFamily="65" charset="-120"/>
              </a:defRPr>
            </a:lvl2pPr>
            <a:lvl3pPr marL="1143000" indent="-228600" defTabSz="911225">
              <a:defRPr kumimoji="1" sz="2200">
                <a:solidFill>
                  <a:schemeClr val="tx1"/>
                </a:solidFill>
                <a:latin typeface="Times New Roman" panose="02020603050405020304" pitchFamily="18" charset="0"/>
                <a:ea typeface="標楷體" pitchFamily="65" charset="-120"/>
              </a:defRPr>
            </a:lvl3pPr>
            <a:lvl4pPr marL="1600200" indent="-228600" defTabSz="911225">
              <a:defRPr kumimoji="1" sz="2200">
                <a:solidFill>
                  <a:schemeClr val="tx1"/>
                </a:solidFill>
                <a:latin typeface="Times New Roman" panose="02020603050405020304" pitchFamily="18" charset="0"/>
                <a:ea typeface="標楷體" pitchFamily="65" charset="-120"/>
              </a:defRPr>
            </a:lvl4pPr>
            <a:lvl5pPr marL="2057400" indent="-228600" defTabSz="911225">
              <a:defRPr kumimoji="1" sz="2200">
                <a:solidFill>
                  <a:schemeClr val="tx1"/>
                </a:solidFill>
                <a:latin typeface="Times New Roman" panose="02020603050405020304" pitchFamily="18" charset="0"/>
                <a:ea typeface="標楷體" pitchFamily="65" charset="-120"/>
              </a:defRPr>
            </a:lvl5pPr>
            <a:lvl6pPr marL="25146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fld id="{C0016716-FD91-6345-9C81-B601841D9993}" type="slidenum">
              <a:rPr lang="zh-CN" altLang="en-US" sz="1200">
                <a:ea typeface="新細明體" panose="02020500000000000000" pitchFamily="18" charset="-120"/>
              </a:rPr>
              <a:pPr/>
              <a:t>38</a:t>
            </a:fld>
            <a:endParaRPr lang="en-US" altLang="zh-CN" sz="1200">
              <a:ea typeface="新細明體" panose="02020500000000000000" pitchFamily="18" charset="-120"/>
            </a:endParaRPr>
          </a:p>
        </p:txBody>
      </p:sp>
    </p:spTree>
    <p:extLst>
      <p:ext uri="{BB962C8B-B14F-4D97-AF65-F5344CB8AC3E}">
        <p14:creationId xmlns:p14="http://schemas.microsoft.com/office/powerpoint/2010/main" val="3140712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4DF07DF1-39D8-454E-BFE2-102EC4DD3E4D}"/>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2910B8B6-71DA-5A4A-BFFD-C69240CCB934}"/>
              </a:ext>
            </a:extLst>
          </p:cNvPr>
          <p:cNvSpPr>
            <a:spLocks noGrp="1" noChangeArrowheads="1"/>
          </p:cNvSpPr>
          <p:nvPr>
            <p:ph type="body" idx="1"/>
          </p:nvPr>
        </p:nvSpPr>
        <p:spPr>
          <a:noFill/>
        </p:spPr>
        <p:txBody>
          <a:bodyPr/>
          <a:lstStyle/>
          <a:p>
            <a:pPr eaLnBrk="1" hangingPunct="1">
              <a:lnSpc>
                <a:spcPct val="80000"/>
              </a:lnSpc>
              <a:spcBef>
                <a:spcPct val="0"/>
              </a:spcBef>
            </a:pPr>
            <a:endParaRPr lang="zh-TW" altLang="en-US" sz="1400">
              <a:ea typeface="標楷體" pitchFamily="65" charset="-120"/>
            </a:endParaRPr>
          </a:p>
        </p:txBody>
      </p:sp>
      <p:sp>
        <p:nvSpPr>
          <p:cNvPr id="78852" name="Slide Number Placeholder 3">
            <a:extLst>
              <a:ext uri="{FF2B5EF4-FFF2-40B4-BE49-F238E27FC236}">
                <a16:creationId xmlns:a16="http://schemas.microsoft.com/office/drawing/2014/main" id="{2B6C9952-1952-484F-80C9-BCB11F1C8939}"/>
              </a:ext>
            </a:extLst>
          </p:cNvPr>
          <p:cNvSpPr>
            <a:spLocks noGrp="1"/>
          </p:cNvSpPr>
          <p:nvPr>
            <p:ph type="sldNum" sz="quarter" idx="5"/>
          </p:nvPr>
        </p:nvSpPr>
        <p:spPr>
          <a:noFill/>
        </p:spPr>
        <p:txBody>
          <a:bodyPr/>
          <a:lstStyle>
            <a:lvl1pPr defTabSz="911225">
              <a:defRPr kumimoji="1" sz="2200">
                <a:solidFill>
                  <a:schemeClr val="tx1"/>
                </a:solidFill>
                <a:latin typeface="Times New Roman" panose="02020603050405020304" pitchFamily="18" charset="0"/>
                <a:ea typeface="標楷體" pitchFamily="65" charset="-120"/>
              </a:defRPr>
            </a:lvl1pPr>
            <a:lvl2pPr marL="742950" indent="-285750" defTabSz="911225">
              <a:defRPr kumimoji="1" sz="2200">
                <a:solidFill>
                  <a:schemeClr val="tx1"/>
                </a:solidFill>
                <a:latin typeface="Times New Roman" panose="02020603050405020304" pitchFamily="18" charset="0"/>
                <a:ea typeface="標楷體" pitchFamily="65" charset="-120"/>
              </a:defRPr>
            </a:lvl2pPr>
            <a:lvl3pPr marL="1143000" indent="-228600" defTabSz="911225">
              <a:defRPr kumimoji="1" sz="2200">
                <a:solidFill>
                  <a:schemeClr val="tx1"/>
                </a:solidFill>
                <a:latin typeface="Times New Roman" panose="02020603050405020304" pitchFamily="18" charset="0"/>
                <a:ea typeface="標楷體" pitchFamily="65" charset="-120"/>
              </a:defRPr>
            </a:lvl3pPr>
            <a:lvl4pPr marL="1600200" indent="-228600" defTabSz="911225">
              <a:defRPr kumimoji="1" sz="2200">
                <a:solidFill>
                  <a:schemeClr val="tx1"/>
                </a:solidFill>
                <a:latin typeface="Times New Roman" panose="02020603050405020304" pitchFamily="18" charset="0"/>
                <a:ea typeface="標楷體" pitchFamily="65" charset="-120"/>
              </a:defRPr>
            </a:lvl4pPr>
            <a:lvl5pPr marL="2057400" indent="-228600" defTabSz="911225">
              <a:defRPr kumimoji="1" sz="2200">
                <a:solidFill>
                  <a:schemeClr val="tx1"/>
                </a:solidFill>
                <a:latin typeface="Times New Roman" panose="02020603050405020304" pitchFamily="18" charset="0"/>
                <a:ea typeface="標楷體" pitchFamily="65" charset="-120"/>
              </a:defRPr>
            </a:lvl5pPr>
            <a:lvl6pPr marL="25146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fld id="{BA53251D-2F84-F944-8F11-75D7167B8BF9}" type="slidenum">
              <a:rPr lang="zh-CN" altLang="en-US" sz="1200">
                <a:ea typeface="新細明體" panose="02020500000000000000" pitchFamily="18" charset="-120"/>
              </a:rPr>
              <a:pPr/>
              <a:t>39</a:t>
            </a:fld>
            <a:endParaRPr lang="en-US" altLang="zh-CN" sz="1200">
              <a:ea typeface="新細明體" panose="02020500000000000000" pitchFamily="18" charset="-120"/>
            </a:endParaRPr>
          </a:p>
        </p:txBody>
      </p:sp>
    </p:spTree>
    <p:extLst>
      <p:ext uri="{BB962C8B-B14F-4D97-AF65-F5344CB8AC3E}">
        <p14:creationId xmlns:p14="http://schemas.microsoft.com/office/powerpoint/2010/main" val="1348568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1B9B78A5-E9E8-B241-8190-1DBC5EAD88AD}"/>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CA6EB957-D640-414F-B78C-C90837E1E235}"/>
              </a:ext>
            </a:extLst>
          </p:cNvPr>
          <p:cNvSpPr>
            <a:spLocks noGrp="1" noChangeArrowheads="1"/>
          </p:cNvSpPr>
          <p:nvPr>
            <p:ph type="body" idx="1"/>
          </p:nvPr>
        </p:nvSpPr>
        <p:spPr>
          <a:noFill/>
        </p:spPr>
        <p:txBody>
          <a:bodyPr/>
          <a:lstStyle/>
          <a:p>
            <a:pPr eaLnBrk="1" hangingPunct="1">
              <a:lnSpc>
                <a:spcPct val="80000"/>
              </a:lnSpc>
              <a:spcBef>
                <a:spcPct val="0"/>
              </a:spcBef>
            </a:pPr>
            <a:endParaRPr lang="zh-TW" altLang="en-US" sz="1400">
              <a:ea typeface="標楷體" pitchFamily="65" charset="-120"/>
            </a:endParaRPr>
          </a:p>
        </p:txBody>
      </p:sp>
      <p:sp>
        <p:nvSpPr>
          <p:cNvPr id="79876" name="Slide Number Placeholder 3">
            <a:extLst>
              <a:ext uri="{FF2B5EF4-FFF2-40B4-BE49-F238E27FC236}">
                <a16:creationId xmlns:a16="http://schemas.microsoft.com/office/drawing/2014/main" id="{E3112EEF-69F4-9C49-B551-FA74ECBCA9D1}"/>
              </a:ext>
            </a:extLst>
          </p:cNvPr>
          <p:cNvSpPr>
            <a:spLocks noGrp="1"/>
          </p:cNvSpPr>
          <p:nvPr>
            <p:ph type="sldNum" sz="quarter" idx="5"/>
          </p:nvPr>
        </p:nvSpPr>
        <p:spPr>
          <a:noFill/>
        </p:spPr>
        <p:txBody>
          <a:bodyPr/>
          <a:lstStyle>
            <a:lvl1pPr defTabSz="911225">
              <a:defRPr kumimoji="1" sz="2200">
                <a:solidFill>
                  <a:schemeClr val="tx1"/>
                </a:solidFill>
                <a:latin typeface="Times New Roman" panose="02020603050405020304" pitchFamily="18" charset="0"/>
                <a:ea typeface="標楷體" pitchFamily="65" charset="-120"/>
              </a:defRPr>
            </a:lvl1pPr>
            <a:lvl2pPr marL="742950" indent="-285750" defTabSz="911225">
              <a:defRPr kumimoji="1" sz="2200">
                <a:solidFill>
                  <a:schemeClr val="tx1"/>
                </a:solidFill>
                <a:latin typeface="Times New Roman" panose="02020603050405020304" pitchFamily="18" charset="0"/>
                <a:ea typeface="標楷體" pitchFamily="65" charset="-120"/>
              </a:defRPr>
            </a:lvl2pPr>
            <a:lvl3pPr marL="1143000" indent="-228600" defTabSz="911225">
              <a:defRPr kumimoji="1" sz="2200">
                <a:solidFill>
                  <a:schemeClr val="tx1"/>
                </a:solidFill>
                <a:latin typeface="Times New Roman" panose="02020603050405020304" pitchFamily="18" charset="0"/>
                <a:ea typeface="標楷體" pitchFamily="65" charset="-120"/>
              </a:defRPr>
            </a:lvl3pPr>
            <a:lvl4pPr marL="1600200" indent="-228600" defTabSz="911225">
              <a:defRPr kumimoji="1" sz="2200">
                <a:solidFill>
                  <a:schemeClr val="tx1"/>
                </a:solidFill>
                <a:latin typeface="Times New Roman" panose="02020603050405020304" pitchFamily="18" charset="0"/>
                <a:ea typeface="標楷體" pitchFamily="65" charset="-120"/>
              </a:defRPr>
            </a:lvl4pPr>
            <a:lvl5pPr marL="2057400" indent="-228600" defTabSz="911225">
              <a:defRPr kumimoji="1" sz="2200">
                <a:solidFill>
                  <a:schemeClr val="tx1"/>
                </a:solidFill>
                <a:latin typeface="Times New Roman" panose="02020603050405020304" pitchFamily="18" charset="0"/>
                <a:ea typeface="標楷體" pitchFamily="65" charset="-120"/>
              </a:defRPr>
            </a:lvl5pPr>
            <a:lvl6pPr marL="25146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defTabSz="911225"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fld id="{CAD77D1E-3BD3-7D4A-B3FE-3BFD1A4F9DFD}" type="slidenum">
              <a:rPr lang="zh-CN" altLang="en-US" sz="1200">
                <a:ea typeface="新細明體" panose="02020500000000000000" pitchFamily="18" charset="-120"/>
              </a:rPr>
              <a:pPr/>
              <a:t>40</a:t>
            </a:fld>
            <a:endParaRPr lang="en-US" altLang="zh-CN" sz="1200">
              <a:ea typeface="新細明體" panose="02020500000000000000" pitchFamily="18" charset="-120"/>
            </a:endParaRPr>
          </a:p>
        </p:txBody>
      </p:sp>
    </p:spTree>
    <p:extLst>
      <p:ext uri="{BB962C8B-B14F-4D97-AF65-F5344CB8AC3E}">
        <p14:creationId xmlns:p14="http://schemas.microsoft.com/office/powerpoint/2010/main" val="4128932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atin typeface="+mj-l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90E39D8B-7767-4324-BE5F-138CD34EE6C5}" type="datetime1">
              <a:rPr kumimoji="1" lang="zh-TW" altLang="en-US" smtClean="0"/>
              <a:t>2022/2/22</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892572A1-F7CB-644C-A08C-EFAC67228EB0}" type="slidenum">
              <a:rPr kumimoji="1" lang="zh-TW" altLang="en-US" smtClean="0"/>
              <a:t>‹#›</a:t>
            </a:fld>
            <a:endParaRPr kumimoji="1" lang="zh-TW" altLang="en-US"/>
          </a:p>
        </p:txBody>
      </p:sp>
    </p:spTree>
    <p:extLst>
      <p:ext uri="{BB962C8B-B14F-4D97-AF65-F5344CB8AC3E}">
        <p14:creationId xmlns:p14="http://schemas.microsoft.com/office/powerpoint/2010/main" val="3807190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
第二層
第三層
第四層
第五層</a:t>
            </a:r>
            <a:endParaRPr lang="en-US" dirty="0"/>
          </a:p>
        </p:txBody>
      </p:sp>
      <p:sp>
        <p:nvSpPr>
          <p:cNvPr id="5" name="Date Placeholder 4"/>
          <p:cNvSpPr>
            <a:spLocks noGrp="1"/>
          </p:cNvSpPr>
          <p:nvPr>
            <p:ph type="dt" sz="half" idx="10"/>
          </p:nvPr>
        </p:nvSpPr>
        <p:spPr/>
        <p:txBody>
          <a:bodyPr/>
          <a:lstStyle/>
          <a:p>
            <a:fld id="{1D3EF11C-D2DA-4E6A-932F-1434A5DFCCDD}" type="datetime1">
              <a:rPr kumimoji="1" lang="zh-TW" altLang="en-US" smtClean="0"/>
              <a:t>2022/2/22</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892572A1-F7CB-644C-A08C-EFAC67228EB0}" type="slidenum">
              <a:rPr kumimoji="1" lang="zh-TW" altLang="en-US" smtClean="0"/>
              <a:t>‹#›</a:t>
            </a:fld>
            <a:endParaRPr kumimoji="1" lang="zh-TW" altLang="en-US"/>
          </a:p>
        </p:txBody>
      </p:sp>
    </p:spTree>
    <p:extLst>
      <p:ext uri="{BB962C8B-B14F-4D97-AF65-F5344CB8AC3E}">
        <p14:creationId xmlns:p14="http://schemas.microsoft.com/office/powerpoint/2010/main" val="918782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
第二層
第三層
第四層
第五層</a:t>
            </a:r>
            <a:endParaRPr lang="en-US" dirty="0"/>
          </a:p>
        </p:txBody>
      </p:sp>
      <p:sp>
        <p:nvSpPr>
          <p:cNvPr id="4" name="Date Placeholder 3"/>
          <p:cNvSpPr>
            <a:spLocks noGrp="1"/>
          </p:cNvSpPr>
          <p:nvPr>
            <p:ph type="dt" sz="half" idx="10"/>
          </p:nvPr>
        </p:nvSpPr>
        <p:spPr/>
        <p:txBody>
          <a:bodyPr/>
          <a:lstStyle/>
          <a:p>
            <a:fld id="{C1AFF9B0-3829-457D-BFA0-A2FBA24E6AE4}" type="datetime1">
              <a:rPr kumimoji="1" lang="zh-TW" altLang="en-US" smtClean="0"/>
              <a:t>2022/2/22</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892572A1-F7CB-644C-A08C-EFAC67228EB0}" type="slidenum">
              <a:rPr kumimoji="1" lang="zh-TW" altLang="en-US" smtClean="0"/>
              <a:t>‹#›</a:t>
            </a:fld>
            <a:endParaRPr kumimoji="1" lang="zh-TW" altLang="en-US"/>
          </a:p>
        </p:txBody>
      </p:sp>
    </p:spTree>
    <p:extLst>
      <p:ext uri="{BB962C8B-B14F-4D97-AF65-F5344CB8AC3E}">
        <p14:creationId xmlns:p14="http://schemas.microsoft.com/office/powerpoint/2010/main" val="166014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zh-TW" altLang="en-US"/>
              <a:t>編輯母片文字樣式
第二層
第三層
第四層
第五層</a:t>
            </a:r>
            <a:endParaRPr lang="en-US" dirty="0"/>
          </a:p>
        </p:txBody>
      </p:sp>
      <p:sp>
        <p:nvSpPr>
          <p:cNvPr id="4" name="Date Placeholder 3"/>
          <p:cNvSpPr>
            <a:spLocks noGrp="1"/>
          </p:cNvSpPr>
          <p:nvPr>
            <p:ph type="dt" sz="half" idx="10"/>
          </p:nvPr>
        </p:nvSpPr>
        <p:spPr/>
        <p:txBody>
          <a:bodyPr/>
          <a:lstStyle/>
          <a:p>
            <a:fld id="{C0FF123A-5E44-4352-86B9-CF0940EA009E}" type="datetime1">
              <a:rPr kumimoji="1" lang="zh-TW" altLang="en-US" smtClean="0"/>
              <a:t>2022/2/22</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892572A1-F7CB-644C-A08C-EFAC67228EB0}" type="slidenum">
              <a:rPr kumimoji="1" lang="zh-TW" altLang="en-US" smtClean="0"/>
              <a:t>‹#›</a:t>
            </a:fld>
            <a:endParaRPr kumimoji="1" lang="zh-TW" altLang="en-US"/>
          </a:p>
        </p:txBody>
      </p:sp>
    </p:spTree>
    <p:extLst>
      <p:ext uri="{BB962C8B-B14F-4D97-AF65-F5344CB8AC3E}">
        <p14:creationId xmlns:p14="http://schemas.microsoft.com/office/powerpoint/2010/main" val="2484354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6" descr="会议-商务-洽谈副本2.jpg">
            <a:extLst>
              <a:ext uri="{FF2B5EF4-FFF2-40B4-BE49-F238E27FC236}">
                <a16:creationId xmlns:a16="http://schemas.microsoft.com/office/drawing/2014/main" id="{77DE941F-FD61-3B4B-BF0B-F293735A48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3">
            <a:extLst>
              <a:ext uri="{FF2B5EF4-FFF2-40B4-BE49-F238E27FC236}">
                <a16:creationId xmlns:a16="http://schemas.microsoft.com/office/drawing/2014/main" id="{9C4BF4A6-9476-214C-940E-4B069C6EA869}"/>
              </a:ext>
            </a:extLst>
          </p:cNvPr>
          <p:cNvSpPr txBox="1">
            <a:spLocks/>
          </p:cNvSpPr>
          <p:nvPr userDrawn="1"/>
        </p:nvSpPr>
        <p:spPr>
          <a:xfrm>
            <a:off x="9147573" y="6453189"/>
            <a:ext cx="720592" cy="365125"/>
          </a:xfrm>
          <a:prstGeom prst="rect">
            <a:avLst/>
          </a:prstGeom>
        </p:spPr>
        <p:txBody>
          <a:bodyPr anchor="ctr"/>
          <a:lstStyle>
            <a:lvl1pPr>
              <a:defRPr kumimoji="1" sz="2200">
                <a:solidFill>
                  <a:schemeClr val="tx1"/>
                </a:solidFill>
                <a:latin typeface="Times New Roman" panose="02020603050405020304" pitchFamily="18" charset="0"/>
                <a:ea typeface="標楷體" pitchFamily="65" charset="-120"/>
              </a:defRPr>
            </a:lvl1pPr>
            <a:lvl2pPr marL="742950" indent="-285750">
              <a:defRPr kumimoji="1" sz="2200">
                <a:solidFill>
                  <a:schemeClr val="tx1"/>
                </a:solidFill>
                <a:latin typeface="Times New Roman" panose="02020603050405020304" pitchFamily="18" charset="0"/>
                <a:ea typeface="標楷體" pitchFamily="65" charset="-120"/>
              </a:defRPr>
            </a:lvl2pPr>
            <a:lvl3pPr marL="1143000" indent="-228600">
              <a:defRPr kumimoji="1" sz="2200">
                <a:solidFill>
                  <a:schemeClr val="tx1"/>
                </a:solidFill>
                <a:latin typeface="Times New Roman" panose="02020603050405020304" pitchFamily="18" charset="0"/>
                <a:ea typeface="標楷體" pitchFamily="65" charset="-120"/>
              </a:defRPr>
            </a:lvl3pPr>
            <a:lvl4pPr marL="1600200" indent="-228600">
              <a:defRPr kumimoji="1" sz="2200">
                <a:solidFill>
                  <a:schemeClr val="tx1"/>
                </a:solidFill>
                <a:latin typeface="Times New Roman" panose="02020603050405020304" pitchFamily="18" charset="0"/>
                <a:ea typeface="標楷體" pitchFamily="65" charset="-120"/>
              </a:defRPr>
            </a:lvl4pPr>
            <a:lvl5pPr marL="2057400" indent="-228600">
              <a:defRPr kumimoji="1" sz="2200">
                <a:solidFill>
                  <a:schemeClr val="tx1"/>
                </a:solidFill>
                <a:latin typeface="Times New Roman" panose="02020603050405020304" pitchFamily="18" charset="0"/>
                <a:ea typeface="標楷體" pitchFamily="65" charset="-120"/>
              </a:defRPr>
            </a:lvl5pPr>
            <a:lvl6pPr marL="25146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pPr algn="r" eaLnBrk="1" hangingPunct="1"/>
            <a:fld id="{6A320042-7098-4947-932C-6BD32343BB70}" type="slidenum">
              <a:rPr kumimoji="0" lang="zh-CN" altLang="en-US" sz="2000" b="1">
                <a:solidFill>
                  <a:srgbClr val="000000"/>
                </a:solidFill>
                <a:latin typeface="Calibri" panose="020F0502020204030204" pitchFamily="34" charset="0"/>
                <a:ea typeface="SimSun" panose="02010600030101010101" pitchFamily="2" charset="-122"/>
              </a:rPr>
              <a:pPr algn="r" eaLnBrk="1" hangingPunct="1"/>
              <a:t>‹#›</a:t>
            </a:fld>
            <a:endParaRPr kumimoji="0" lang="en-US" altLang="zh-CN" sz="2000" b="1">
              <a:solidFill>
                <a:srgbClr val="000000"/>
              </a:solidFill>
              <a:latin typeface="Calibri" panose="020F0502020204030204" pitchFamily="34" charset="0"/>
              <a:ea typeface="SimSun" panose="02010600030101010101" pitchFamily="2" charset="-122"/>
            </a:endParaRPr>
          </a:p>
        </p:txBody>
      </p:sp>
      <p:pic>
        <p:nvPicPr>
          <p:cNvPr id="4" name="圖片 3">
            <a:extLst>
              <a:ext uri="{FF2B5EF4-FFF2-40B4-BE49-F238E27FC236}">
                <a16:creationId xmlns:a16="http://schemas.microsoft.com/office/drawing/2014/main" id="{860DCA20-EBD7-7846-B8EF-E4FBAAF262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99894" y="6507164"/>
            <a:ext cx="3726789"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日期版面配置區 2">
            <a:extLst>
              <a:ext uri="{FF2B5EF4-FFF2-40B4-BE49-F238E27FC236}">
                <a16:creationId xmlns:a16="http://schemas.microsoft.com/office/drawing/2014/main" id="{CB74CF71-F6BF-BF4A-9190-8ABB9D0CA829}"/>
              </a:ext>
            </a:extLst>
          </p:cNvPr>
          <p:cNvSpPr>
            <a:spLocks noGrp="1"/>
          </p:cNvSpPr>
          <p:nvPr>
            <p:ph type="dt" sz="half" idx="10"/>
          </p:nvPr>
        </p:nvSpPr>
        <p:spPr/>
        <p:txBody>
          <a:bodyPr/>
          <a:lstStyle>
            <a:lvl1pPr>
              <a:defRPr/>
            </a:lvl1pPr>
          </a:lstStyle>
          <a:p>
            <a:pPr>
              <a:defRPr/>
            </a:pPr>
            <a:fld id="{FB917A32-5816-48E0-9F8B-E3D9FB354480}" type="datetime1">
              <a:rPr lang="zh-TW" altLang="en-US" smtClean="0"/>
              <a:t>2022/2/22</a:t>
            </a:fld>
            <a:endParaRPr lang="en-US" altLang="zh-CN"/>
          </a:p>
        </p:txBody>
      </p:sp>
      <p:sp>
        <p:nvSpPr>
          <p:cNvPr id="6" name="頁尾版面配置區 4">
            <a:extLst>
              <a:ext uri="{FF2B5EF4-FFF2-40B4-BE49-F238E27FC236}">
                <a16:creationId xmlns:a16="http://schemas.microsoft.com/office/drawing/2014/main" id="{93FF5692-F324-D045-B768-19E62F953DBD}"/>
              </a:ext>
            </a:extLst>
          </p:cNvPr>
          <p:cNvSpPr>
            <a:spLocks noGrp="1"/>
          </p:cNvSpPr>
          <p:nvPr>
            <p:ph type="ftr" sz="quarter" idx="11"/>
          </p:nvPr>
        </p:nvSpPr>
        <p:spPr/>
        <p:txBody>
          <a:bodyPr/>
          <a:lstStyle>
            <a:lvl1pPr>
              <a:defRPr/>
            </a:lvl1pPr>
          </a:lstStyle>
          <a:p>
            <a:pPr>
              <a:defRPr/>
            </a:pPr>
            <a:endParaRPr lang="zh-CN" altLang="en-US"/>
          </a:p>
        </p:txBody>
      </p:sp>
    </p:spTree>
    <p:extLst>
      <p:ext uri="{BB962C8B-B14F-4D97-AF65-F5344CB8AC3E}">
        <p14:creationId xmlns:p14="http://schemas.microsoft.com/office/powerpoint/2010/main" val="157512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 name="图片 5" descr="会议-商务-洽谈副本2.jpg">
            <a:extLst>
              <a:ext uri="{FF2B5EF4-FFF2-40B4-BE49-F238E27FC236}">
                <a16:creationId xmlns:a16="http://schemas.microsoft.com/office/drawing/2014/main" id="{1D369DA6-6DBA-D24C-BE7F-C665BD802A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3">
            <a:extLst>
              <a:ext uri="{FF2B5EF4-FFF2-40B4-BE49-F238E27FC236}">
                <a16:creationId xmlns:a16="http://schemas.microsoft.com/office/drawing/2014/main" id="{C8DFCBBA-1C47-9E4F-98EF-7DEF774CEA80}"/>
              </a:ext>
            </a:extLst>
          </p:cNvPr>
          <p:cNvSpPr>
            <a:spLocks noGrp="1"/>
          </p:cNvSpPr>
          <p:nvPr>
            <p:ph type="sldNum" sz="quarter" idx="10"/>
          </p:nvPr>
        </p:nvSpPr>
        <p:spPr>
          <a:xfrm>
            <a:off x="9398662" y="6232526"/>
            <a:ext cx="546894" cy="365125"/>
          </a:xfrm>
        </p:spPr>
        <p:txBody>
          <a:bodyPr/>
          <a:lstStyle>
            <a:lvl1pPr>
              <a:defRPr sz="2000">
                <a:solidFill>
                  <a:srgbClr val="000000"/>
                </a:solidFill>
              </a:defRPr>
            </a:lvl1pPr>
          </a:lstStyle>
          <a:p>
            <a:fld id="{2B179C0E-35CB-C348-9322-F1B0CFF6F2FC}" type="slidenum">
              <a:rPr lang="zh-CN" altLang="en-US"/>
              <a:pPr/>
              <a:t>‹#›</a:t>
            </a:fld>
            <a:endParaRPr lang="en-US" altLang="zh-CN"/>
          </a:p>
        </p:txBody>
      </p:sp>
    </p:spTree>
    <p:extLst>
      <p:ext uri="{BB962C8B-B14F-4D97-AF65-F5344CB8AC3E}">
        <p14:creationId xmlns:p14="http://schemas.microsoft.com/office/powerpoint/2010/main" val="148014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
第二層
第三層
第四層
第五層</a:t>
            </a:r>
            <a:endParaRPr lang="en-US" dirty="0"/>
          </a:p>
        </p:txBody>
      </p:sp>
      <p:sp>
        <p:nvSpPr>
          <p:cNvPr id="4" name="Date Placeholder 3"/>
          <p:cNvSpPr>
            <a:spLocks noGrp="1"/>
          </p:cNvSpPr>
          <p:nvPr>
            <p:ph type="dt" sz="half" idx="10"/>
          </p:nvPr>
        </p:nvSpPr>
        <p:spPr/>
        <p:txBody>
          <a:bodyPr/>
          <a:lstStyle/>
          <a:p>
            <a:fld id="{AA927AB4-075D-4E9D-900F-15E296A3ABBB}" type="datetime1">
              <a:rPr kumimoji="1" lang="zh-TW" altLang="en-US" smtClean="0"/>
              <a:t>2022/2/22</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892572A1-F7CB-644C-A08C-EFAC67228EB0}" type="slidenum">
              <a:rPr kumimoji="1" lang="zh-TW" altLang="en-US" smtClean="0"/>
              <a:t>‹#›</a:t>
            </a:fld>
            <a:endParaRPr kumimoji="1" lang="zh-TW" altLang="en-US"/>
          </a:p>
        </p:txBody>
      </p:sp>
    </p:spTree>
    <p:extLst>
      <p:ext uri="{BB962C8B-B14F-4D97-AF65-F5344CB8AC3E}">
        <p14:creationId xmlns:p14="http://schemas.microsoft.com/office/powerpoint/2010/main" val="204383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
第二層
第三層
第四層
第五層</a:t>
            </a:r>
            <a:endParaRPr lang="en-US" dirty="0"/>
          </a:p>
        </p:txBody>
      </p:sp>
      <p:sp>
        <p:nvSpPr>
          <p:cNvPr id="4" name="Date Placeholder 3"/>
          <p:cNvSpPr>
            <a:spLocks noGrp="1"/>
          </p:cNvSpPr>
          <p:nvPr>
            <p:ph type="dt" sz="half" idx="10"/>
          </p:nvPr>
        </p:nvSpPr>
        <p:spPr/>
        <p:txBody>
          <a:bodyPr/>
          <a:lstStyle/>
          <a:p>
            <a:fld id="{61CD1BD8-6079-4496-A8F7-92F08C5F13DE}" type="datetime1">
              <a:rPr kumimoji="1" lang="zh-TW" altLang="en-US" smtClean="0"/>
              <a:t>2022/2/22</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892572A1-F7CB-644C-A08C-EFAC67228EB0}" type="slidenum">
              <a:rPr kumimoji="1" lang="zh-TW" altLang="en-US" smtClean="0"/>
              <a:t>‹#›</a:t>
            </a:fld>
            <a:endParaRPr kumimoji="1" lang="zh-TW" altLang="en-US"/>
          </a:p>
        </p:txBody>
      </p:sp>
    </p:spTree>
    <p:extLst>
      <p:ext uri="{BB962C8B-B14F-4D97-AF65-F5344CB8AC3E}">
        <p14:creationId xmlns:p14="http://schemas.microsoft.com/office/powerpoint/2010/main" val="1247807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zh-TW" altLang="en-US"/>
              <a:t>編輯母片文字樣式
第二層
第三層
第四層
第五層</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zh-TW" altLang="en-US"/>
              <a:t>編輯母片文字樣式
第二層
第三層
第四層
第五層</a:t>
            </a:r>
            <a:endParaRPr lang="en-US" dirty="0"/>
          </a:p>
        </p:txBody>
      </p:sp>
      <p:sp>
        <p:nvSpPr>
          <p:cNvPr id="5" name="Date Placeholder 4"/>
          <p:cNvSpPr>
            <a:spLocks noGrp="1"/>
          </p:cNvSpPr>
          <p:nvPr>
            <p:ph type="dt" sz="half" idx="10"/>
          </p:nvPr>
        </p:nvSpPr>
        <p:spPr/>
        <p:txBody>
          <a:bodyPr/>
          <a:lstStyle/>
          <a:p>
            <a:fld id="{46735C91-E335-42F0-BA39-7C009C888ECA}" type="datetime1">
              <a:rPr kumimoji="1" lang="zh-TW" altLang="en-US" smtClean="0"/>
              <a:t>2022/2/22</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892572A1-F7CB-644C-A08C-EFAC67228EB0}" type="slidenum">
              <a:rPr kumimoji="1" lang="zh-TW" altLang="en-US" smtClean="0"/>
              <a:t>‹#›</a:t>
            </a:fld>
            <a:endParaRPr kumimoji="1" lang="zh-TW" altLang="en-US"/>
          </a:p>
        </p:txBody>
      </p:sp>
    </p:spTree>
    <p:extLst>
      <p:ext uri="{BB962C8B-B14F-4D97-AF65-F5344CB8AC3E}">
        <p14:creationId xmlns:p14="http://schemas.microsoft.com/office/powerpoint/2010/main" val="369432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
第二層
第三層
第四層
第五層</a:t>
            </a:r>
            <a:endParaRPr lang="en-US" dirty="0"/>
          </a:p>
        </p:txBody>
      </p:sp>
      <p:sp>
        <p:nvSpPr>
          <p:cNvPr id="4" name="Content Placeholder 3"/>
          <p:cNvSpPr>
            <a:spLocks noGrp="1"/>
          </p:cNvSpPr>
          <p:nvPr>
            <p:ph sz="half" idx="2"/>
          </p:nvPr>
        </p:nvSpPr>
        <p:spPr>
          <a:xfrm>
            <a:off x="682329" y="2505075"/>
            <a:ext cx="4190702" cy="3684588"/>
          </a:xfrm>
        </p:spPr>
        <p:txBody>
          <a:bodyPr/>
          <a:lstStyle/>
          <a:p>
            <a:pPr lvl="0"/>
            <a:r>
              <a:rPr lang="zh-TW" altLang="en-US"/>
              <a:t>編輯母片文字樣式
第二層
第三層
第四層
第五層</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
第二層
第三層
第四層
第五層</a:t>
            </a:r>
            <a:endParaRPr lang="en-US" dirty="0"/>
          </a:p>
        </p:txBody>
      </p:sp>
      <p:sp>
        <p:nvSpPr>
          <p:cNvPr id="6" name="Content Placeholder 5"/>
          <p:cNvSpPr>
            <a:spLocks noGrp="1"/>
          </p:cNvSpPr>
          <p:nvPr>
            <p:ph sz="quarter" idx="4"/>
          </p:nvPr>
        </p:nvSpPr>
        <p:spPr>
          <a:xfrm>
            <a:off x="5014913" y="2505075"/>
            <a:ext cx="4211340" cy="3684588"/>
          </a:xfrm>
        </p:spPr>
        <p:txBody>
          <a:bodyPr/>
          <a:lstStyle/>
          <a:p>
            <a:pPr lvl="0"/>
            <a:r>
              <a:rPr lang="zh-TW" altLang="en-US"/>
              <a:t>編輯母片文字樣式
第二層
第三層
第四層
第五層</a:t>
            </a:r>
            <a:endParaRPr lang="en-US" dirty="0"/>
          </a:p>
        </p:txBody>
      </p:sp>
      <p:sp>
        <p:nvSpPr>
          <p:cNvPr id="7" name="Date Placeholder 6"/>
          <p:cNvSpPr>
            <a:spLocks noGrp="1"/>
          </p:cNvSpPr>
          <p:nvPr>
            <p:ph type="dt" sz="half" idx="10"/>
          </p:nvPr>
        </p:nvSpPr>
        <p:spPr/>
        <p:txBody>
          <a:bodyPr/>
          <a:lstStyle/>
          <a:p>
            <a:fld id="{E1572562-0827-4012-B40F-A910D6FCF2E1}" type="datetime1">
              <a:rPr kumimoji="1" lang="zh-TW" altLang="en-US" smtClean="0"/>
              <a:t>2022/2/22</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9" name="Slide Number Placeholder 8"/>
          <p:cNvSpPr>
            <a:spLocks noGrp="1"/>
          </p:cNvSpPr>
          <p:nvPr>
            <p:ph type="sldNum" sz="quarter" idx="12"/>
          </p:nvPr>
        </p:nvSpPr>
        <p:spPr/>
        <p:txBody>
          <a:bodyPr/>
          <a:lstStyle/>
          <a:p>
            <a:fld id="{892572A1-F7CB-644C-A08C-EFAC67228EB0}" type="slidenum">
              <a:rPr kumimoji="1" lang="zh-TW" altLang="en-US" smtClean="0"/>
              <a:t>‹#›</a:t>
            </a:fld>
            <a:endParaRPr kumimoji="1" lang="zh-TW" altLang="en-US"/>
          </a:p>
        </p:txBody>
      </p:sp>
    </p:spTree>
    <p:extLst>
      <p:ext uri="{BB962C8B-B14F-4D97-AF65-F5344CB8AC3E}">
        <p14:creationId xmlns:p14="http://schemas.microsoft.com/office/powerpoint/2010/main" val="3456846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b="1"/>
            </a:lvl1pPr>
          </a:lstStyle>
          <a:p>
            <a:r>
              <a:rPr lang="zh-TW" altLang="en-US" dirty="0"/>
              <a:t>按一下以編輯母片標題樣式</a:t>
            </a:r>
            <a:endParaRPr lang="en-US" dirty="0"/>
          </a:p>
        </p:txBody>
      </p:sp>
      <p:sp>
        <p:nvSpPr>
          <p:cNvPr id="3" name="Date Placeholder 2"/>
          <p:cNvSpPr>
            <a:spLocks noGrp="1"/>
          </p:cNvSpPr>
          <p:nvPr>
            <p:ph type="dt" sz="half" idx="10"/>
          </p:nvPr>
        </p:nvSpPr>
        <p:spPr/>
        <p:txBody>
          <a:bodyPr/>
          <a:lstStyle/>
          <a:p>
            <a:fld id="{14180B6D-D517-4B31-9E78-D3FE2F355AA6}" type="datetime1">
              <a:rPr kumimoji="1" lang="zh-TW" altLang="en-US" smtClean="0"/>
              <a:t>2022/2/22</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892572A1-F7CB-644C-A08C-EFAC67228EB0}" type="slidenum">
              <a:rPr kumimoji="1" lang="zh-TW" altLang="en-US" smtClean="0"/>
              <a:t>‹#›</a:t>
            </a:fld>
            <a:endParaRPr kumimoji="1" lang="zh-TW" altLang="en-US"/>
          </a:p>
        </p:txBody>
      </p:sp>
      <p:cxnSp>
        <p:nvCxnSpPr>
          <p:cNvPr id="7" name="直線接點 6">
            <a:extLst>
              <a:ext uri="{FF2B5EF4-FFF2-40B4-BE49-F238E27FC236}">
                <a16:creationId xmlns:a16="http://schemas.microsoft.com/office/drawing/2014/main" id="{1418ECA3-F8D6-491A-8FEE-E89E591B1D30}"/>
              </a:ext>
            </a:extLst>
          </p:cNvPr>
          <p:cNvCxnSpPr>
            <a:cxnSpLocks/>
          </p:cNvCxnSpPr>
          <p:nvPr userDrawn="1"/>
        </p:nvCxnSpPr>
        <p:spPr>
          <a:xfrm>
            <a:off x="648589" y="1434064"/>
            <a:ext cx="82933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66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E82EF-F3CD-4716-8378-A21535D26B17}" type="datetime1">
              <a:rPr kumimoji="1" lang="zh-TW" altLang="en-US" smtClean="0"/>
              <a:t>2022/2/22</a:t>
            </a:fld>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4" name="Slide Number Placeholder 3"/>
          <p:cNvSpPr>
            <a:spLocks noGrp="1"/>
          </p:cNvSpPr>
          <p:nvPr>
            <p:ph type="sldNum" sz="quarter" idx="12"/>
          </p:nvPr>
        </p:nvSpPr>
        <p:spPr/>
        <p:txBody>
          <a:bodyPr/>
          <a:lstStyle/>
          <a:p>
            <a:fld id="{892572A1-F7CB-644C-A08C-EFAC67228EB0}" type="slidenum">
              <a:rPr kumimoji="1" lang="zh-TW" altLang="en-US" smtClean="0"/>
              <a:t>‹#›</a:t>
            </a:fld>
            <a:endParaRPr kumimoji="1" lang="zh-TW" altLang="en-US"/>
          </a:p>
        </p:txBody>
      </p:sp>
    </p:spTree>
    <p:extLst>
      <p:ext uri="{BB962C8B-B14F-4D97-AF65-F5344CB8AC3E}">
        <p14:creationId xmlns:p14="http://schemas.microsoft.com/office/powerpoint/2010/main" val="176888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影像" descr="影像">
            <a:extLst>
              <a:ext uri="{FF2B5EF4-FFF2-40B4-BE49-F238E27FC236}">
                <a16:creationId xmlns:a16="http://schemas.microsoft.com/office/drawing/2014/main" id="{83F5910E-E84F-4912-8EC2-BE79DF57ED9E}"/>
              </a:ext>
            </a:extLst>
          </p:cNvPr>
          <p:cNvPicPr>
            <a:picLocks noChangeAspect="1"/>
          </p:cNvPicPr>
          <p:nvPr userDrawn="1"/>
        </p:nvPicPr>
        <p:blipFill>
          <a:blip r:embed="rId2">
            <a:duotone>
              <a:schemeClr val="bg2">
                <a:shade val="45000"/>
                <a:satMod val="135000"/>
              </a:schemeClr>
              <a:prstClr val="white"/>
            </a:duotone>
          </a:blip>
          <a:stretch>
            <a:fillRect/>
          </a:stretch>
        </p:blipFill>
        <p:spPr>
          <a:xfrm flipH="1">
            <a:off x="0" y="0"/>
            <a:ext cx="1663060" cy="5361272"/>
          </a:xfrm>
          <a:prstGeom prst="rect">
            <a:avLst/>
          </a:prstGeom>
          <a:ln w="3175">
            <a:miter lim="400000"/>
          </a:ln>
        </p:spPr>
      </p:pic>
      <p:sp>
        <p:nvSpPr>
          <p:cNvPr id="2" name="Title 1">
            <a:extLst>
              <a:ext uri="{FF2B5EF4-FFF2-40B4-BE49-F238E27FC236}">
                <a16:creationId xmlns:a16="http://schemas.microsoft.com/office/drawing/2014/main" id="{D72B7CE3-3D4D-48BE-9CF7-6A694B8D64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59C2D6-FEA3-4814-83AA-C4E54CE6B2A9}"/>
              </a:ext>
            </a:extLst>
          </p:cNvPr>
          <p:cNvSpPr>
            <a:spLocks noGrp="1"/>
          </p:cNvSpPr>
          <p:nvPr>
            <p:ph type="dt" sz="half" idx="10"/>
          </p:nvPr>
        </p:nvSpPr>
        <p:spPr/>
        <p:txBody>
          <a:bodyPr/>
          <a:lstStyle/>
          <a:p>
            <a:fld id="{3D2A36DC-BDBB-496F-BD58-C6B411B49822}" type="datetime1">
              <a:rPr kumimoji="1" lang="zh-TW" altLang="en-US" smtClean="0"/>
              <a:t>2022/2/22</a:t>
            </a:fld>
            <a:endParaRPr kumimoji="1" lang="zh-TW" altLang="en-US"/>
          </a:p>
        </p:txBody>
      </p:sp>
      <p:sp>
        <p:nvSpPr>
          <p:cNvPr id="4" name="Footer Placeholder 3">
            <a:extLst>
              <a:ext uri="{FF2B5EF4-FFF2-40B4-BE49-F238E27FC236}">
                <a16:creationId xmlns:a16="http://schemas.microsoft.com/office/drawing/2014/main" id="{F00763EB-1F95-403C-8DC1-95D2F0931D93}"/>
              </a:ext>
            </a:extLst>
          </p:cNvPr>
          <p:cNvSpPr>
            <a:spLocks noGrp="1"/>
          </p:cNvSpPr>
          <p:nvPr>
            <p:ph type="ftr" sz="quarter" idx="11"/>
          </p:nvPr>
        </p:nvSpPr>
        <p:spPr/>
        <p:txBody>
          <a:bodyPr/>
          <a:lstStyle/>
          <a:p>
            <a:endParaRPr kumimoji="1" lang="zh-TW" altLang="en-US"/>
          </a:p>
        </p:txBody>
      </p:sp>
      <p:sp>
        <p:nvSpPr>
          <p:cNvPr id="5" name="Slide Number Placeholder 4">
            <a:extLst>
              <a:ext uri="{FF2B5EF4-FFF2-40B4-BE49-F238E27FC236}">
                <a16:creationId xmlns:a16="http://schemas.microsoft.com/office/drawing/2014/main" id="{97C8DBA7-1109-49D4-896F-97EDDE0636FA}"/>
              </a:ext>
            </a:extLst>
          </p:cNvPr>
          <p:cNvSpPr>
            <a:spLocks noGrp="1"/>
          </p:cNvSpPr>
          <p:nvPr>
            <p:ph type="sldNum" sz="quarter" idx="12"/>
          </p:nvPr>
        </p:nvSpPr>
        <p:spPr/>
        <p:txBody>
          <a:bodyPr/>
          <a:lstStyle/>
          <a:p>
            <a:fld id="{892572A1-F7CB-644C-A08C-EFAC67228EB0}" type="slidenum">
              <a:rPr kumimoji="1" lang="zh-TW" altLang="en-US" smtClean="0"/>
              <a:t>‹#›</a:t>
            </a:fld>
            <a:endParaRPr kumimoji="1" lang="zh-TW" altLang="en-US"/>
          </a:p>
        </p:txBody>
      </p:sp>
    </p:spTree>
    <p:extLst>
      <p:ext uri="{BB962C8B-B14F-4D97-AF65-F5344CB8AC3E}">
        <p14:creationId xmlns:p14="http://schemas.microsoft.com/office/powerpoint/2010/main" val="106927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
第二層
第三層
第四層
第五層</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
第二層
第三層
第四層
第五層</a:t>
            </a:r>
            <a:endParaRPr lang="en-US" dirty="0"/>
          </a:p>
        </p:txBody>
      </p:sp>
      <p:sp>
        <p:nvSpPr>
          <p:cNvPr id="5" name="Date Placeholder 4"/>
          <p:cNvSpPr>
            <a:spLocks noGrp="1"/>
          </p:cNvSpPr>
          <p:nvPr>
            <p:ph type="dt" sz="half" idx="10"/>
          </p:nvPr>
        </p:nvSpPr>
        <p:spPr/>
        <p:txBody>
          <a:bodyPr/>
          <a:lstStyle/>
          <a:p>
            <a:fld id="{4B1ACFB9-6802-48F4-9610-98C990AF95A5}" type="datetime1">
              <a:rPr kumimoji="1" lang="zh-TW" altLang="en-US" smtClean="0"/>
              <a:t>2022/2/22</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892572A1-F7CB-644C-A08C-EFAC67228EB0}" type="slidenum">
              <a:rPr kumimoji="1" lang="zh-TW" altLang="en-US" smtClean="0"/>
              <a:t>‹#›</a:t>
            </a:fld>
            <a:endParaRPr kumimoji="1" lang="zh-TW" altLang="en-US"/>
          </a:p>
        </p:txBody>
      </p:sp>
    </p:spTree>
    <p:extLst>
      <p:ext uri="{BB962C8B-B14F-4D97-AF65-F5344CB8AC3E}">
        <p14:creationId xmlns:p14="http://schemas.microsoft.com/office/powerpoint/2010/main" val="140135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zh-TW" altLang="en-US"/>
              <a:t>編輯母片文字樣式
第二層
第三層
第四層
第五層</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22B88-4B8C-450F-83CD-8513D2390D75}" type="datetime1">
              <a:rPr kumimoji="1" lang="zh-TW" altLang="en-US" smtClean="0"/>
              <a:t>2022/2/22</a:t>
            </a:fld>
            <a:endParaRPr kumimoji="1" lang="zh-TW"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2572A1-F7CB-644C-A08C-EFAC67228EB0}" type="slidenum">
              <a:rPr kumimoji="1" lang="zh-TW" altLang="en-US" smtClean="0"/>
              <a:t>‹#›</a:t>
            </a:fld>
            <a:endParaRPr kumimoji="1" lang="zh-TW" altLang="en-US"/>
          </a:p>
        </p:txBody>
      </p:sp>
      <p:pic>
        <p:nvPicPr>
          <p:cNvPr id="11" name="圖片 10">
            <a:extLst>
              <a:ext uri="{FF2B5EF4-FFF2-40B4-BE49-F238E27FC236}">
                <a16:creationId xmlns:a16="http://schemas.microsoft.com/office/drawing/2014/main" id="{7EF70B70-9152-4D0F-93BF-2ED624EA685E}"/>
              </a:ext>
            </a:extLst>
          </p:cNvPr>
          <p:cNvPicPr>
            <a:picLocks noChangeAspect="1"/>
          </p:cNvPicPr>
          <p:nvPr userDrawn="1"/>
        </p:nvPicPr>
        <p:blipFill rotWithShape="1">
          <a:blip r:embed="rId16"/>
          <a:srcRect t="27428" b="28381"/>
          <a:stretch/>
        </p:blipFill>
        <p:spPr>
          <a:xfrm>
            <a:off x="8353674" y="210438"/>
            <a:ext cx="1368008" cy="403019"/>
          </a:xfrm>
          <a:prstGeom prst="rect">
            <a:avLst/>
          </a:prstGeom>
        </p:spPr>
      </p:pic>
    </p:spTree>
    <p:extLst>
      <p:ext uri="{BB962C8B-B14F-4D97-AF65-F5344CB8AC3E}">
        <p14:creationId xmlns:p14="http://schemas.microsoft.com/office/powerpoint/2010/main" val="888012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3" r:id="rId8"/>
    <p:sldLayoutId id="2147483668" r:id="rId9"/>
    <p:sldLayoutId id="2147483669" r:id="rId10"/>
    <p:sldLayoutId id="2147483670" r:id="rId11"/>
    <p:sldLayoutId id="2147483671" r:id="rId12"/>
    <p:sldLayoutId id="2147483674" r:id="rId13"/>
    <p:sldLayoutId id="2147483675" r:id="rId14"/>
  </p:sldLayoutIdLst>
  <p:hf hdr="0" ftr="0" dt="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hyperlink" Target="https://www.moc.gov.tw/information_311_20450.html" TargetMode="External"/><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slide" Target="slide23.xml"/><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svg"/><Relationship Id="rId7" Type="http://schemas.openxmlformats.org/officeDocument/2006/relationships/image" Target="../media/image41.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39.png"/><Relationship Id="rId9"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slide" Target="slide29.xml"/><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slide" Target="slide5.xm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3" Type="http://schemas.microsoft.com/office/2007/relationships/hdphoto" Target="../media/hdphoto9.wdp"/><Relationship Id="rId7"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slide" Target="slide23.xml"/><Relationship Id="rId5" Type="http://schemas.openxmlformats.org/officeDocument/2006/relationships/image" Target="../media/image30.svg"/><Relationship Id="rId10" Type="http://schemas.openxmlformats.org/officeDocument/2006/relationships/image" Target="../media/image43.svg"/><Relationship Id="rId4" Type="http://schemas.openxmlformats.org/officeDocument/2006/relationships/image" Target="../media/image29.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7"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51.png"/><Relationship Id="rId10" Type="http://schemas.openxmlformats.org/officeDocument/2006/relationships/image" Target="../media/image43.svg"/><Relationship Id="rId4" Type="http://schemas.openxmlformats.org/officeDocument/2006/relationships/image" Target="../media/image30.sv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0.svg"/><Relationship Id="rId7"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slide" Target="slide29.xml"/><Relationship Id="rId5" Type="http://schemas.microsoft.com/office/2007/relationships/hdphoto" Target="../media/hdphoto13.wdp"/><Relationship Id="rId10" Type="http://schemas.microsoft.com/office/2007/relationships/hdphoto" Target="../media/hdphoto15.wdp"/><Relationship Id="rId4" Type="http://schemas.openxmlformats.org/officeDocument/2006/relationships/image" Target="../media/image52.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7" Type="http://schemas.microsoft.com/office/2007/relationships/hdphoto" Target="../media/hdphoto17.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16.wdp"/><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24.svg"/><Relationship Id="rId7" Type="http://schemas.microsoft.com/office/2007/relationships/hdphoto" Target="../media/hdphoto19.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8.png"/><Relationship Id="rId5" Type="http://schemas.microsoft.com/office/2007/relationships/hdphoto" Target="../media/hdphoto18.wdp"/><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61.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20.wdp"/><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hyperlink" Target="https://www.smelearning.org.tw/" TargetMode="External"/><Relationship Id="rId3" Type="http://schemas.openxmlformats.org/officeDocument/2006/relationships/image" Target="../media/image62.png"/><Relationship Id="rId7" Type="http://schemas.openxmlformats.org/officeDocument/2006/relationships/image" Target="../media/image66.tm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hyperlink" Target="https://school.taicca.tw/" TargetMode="External"/><Relationship Id="rId4" Type="http://schemas.openxmlformats.org/officeDocument/2006/relationships/image" Target="../media/image63.svg"/><Relationship Id="rId9" Type="http://schemas.openxmlformats.org/officeDocument/2006/relationships/image" Target="../media/image67.tm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7" Type="http://schemas.microsoft.com/office/2007/relationships/hdphoto" Target="../media/hdphoto22.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0.png"/><Relationship Id="rId5" Type="http://schemas.microsoft.com/office/2007/relationships/hdphoto" Target="../media/hdphoto21.wdp"/><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3.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7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eb2.smeg.org.tw/WGFD0008.aspx"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hdphoto" Target="../media/hdphoto1.wdp"/><Relationship Id="rId7" Type="http://schemas.openxmlformats.org/officeDocument/2006/relationships/image" Target="../media/image7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76.svg"/><Relationship Id="rId10" Type="http://schemas.openxmlformats.org/officeDocument/2006/relationships/hyperlink" Target="https://taicca.mic.org.tw/ClientLogin" TargetMode="External"/><Relationship Id="rId4" Type="http://schemas.openxmlformats.org/officeDocument/2006/relationships/image" Target="../media/image75.png"/><Relationship Id="rId9" Type="http://schemas.openxmlformats.org/officeDocument/2006/relationships/image" Target="../media/image80.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99.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8.png"/><Relationship Id="rId2" Type="http://schemas.openxmlformats.org/officeDocument/2006/relationships/image" Target="../media/image84.png"/><Relationship Id="rId16" Type="http://schemas.openxmlformats.org/officeDocument/2006/relationships/image" Target="../media/image97.png"/><Relationship Id="rId20"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6.png"/><Relationship Id="rId10" Type="http://schemas.openxmlformats.org/officeDocument/2006/relationships/image" Target="../media/image92.png"/><Relationship Id="rId19" Type="http://schemas.openxmlformats.org/officeDocument/2006/relationships/image" Target="../media/image100.png"/><Relationship Id="rId4" Type="http://schemas.openxmlformats.org/officeDocument/2006/relationships/image" Target="../media/image86.png"/><Relationship Id="rId9" Type="http://schemas.openxmlformats.org/officeDocument/2006/relationships/image" Target="../media/image91.png"/><Relationship Id="rId14" Type="http://schemas.microsoft.com/office/2007/relationships/hdphoto" Target="../media/hdphoto23.wdp"/></Relationships>
</file>

<file path=ppt/slides/_rels/slide3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hyperlink" Target="https://www.ntbk.gov.tw/singlehtml/cbcf8592a7dc49b6a1a205317469b8b3?cntId=f579f38fb00342f2b9b350c197f73ebe#gsc.tab=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102.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hyperlink" Target="https://www.smeg.org.tw/" TargetMode="Externa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影像" descr="影像"/>
          <p:cNvPicPr>
            <a:picLocks noChangeAspect="1"/>
          </p:cNvPicPr>
          <p:nvPr/>
        </p:nvPicPr>
        <p:blipFill>
          <a:blip r:embed="rId2"/>
          <a:stretch>
            <a:fillRect/>
          </a:stretch>
        </p:blipFill>
        <p:spPr>
          <a:xfrm>
            <a:off x="5399313" y="3882882"/>
            <a:ext cx="4525157" cy="2970324"/>
          </a:xfrm>
          <a:prstGeom prst="rect">
            <a:avLst/>
          </a:prstGeom>
          <a:ln w="12700">
            <a:miter lim="400000"/>
          </a:ln>
        </p:spPr>
      </p:pic>
      <p:sp>
        <p:nvSpPr>
          <p:cNvPr id="3" name="標題 2">
            <a:extLst>
              <a:ext uri="{FF2B5EF4-FFF2-40B4-BE49-F238E27FC236}">
                <a16:creationId xmlns:a16="http://schemas.microsoft.com/office/drawing/2014/main" id="{CC343670-2C50-4548-98D4-30E8921F8FCB}"/>
              </a:ext>
            </a:extLst>
          </p:cNvPr>
          <p:cNvSpPr>
            <a:spLocks noGrp="1"/>
          </p:cNvSpPr>
          <p:nvPr>
            <p:ph type="ctrTitle"/>
          </p:nvPr>
        </p:nvSpPr>
        <p:spPr>
          <a:xfrm>
            <a:off x="459577" y="1056545"/>
            <a:ext cx="7799052" cy="2586540"/>
          </a:xfrm>
        </p:spPr>
        <p:txBody>
          <a:bodyPr>
            <a:normAutofit/>
          </a:bodyPr>
          <a:lstStyle/>
          <a:p>
            <a:pPr algn="l"/>
            <a:r>
              <a:rPr lang="zh-TW" altLang="en-US" sz="5500" b="1" dirty="0">
                <a:solidFill>
                  <a:schemeClr val="tx1">
                    <a:lumMod val="75000"/>
                    <a:lumOff val="25000"/>
                  </a:schemeClr>
                </a:solidFill>
                <a:latin typeface="+mj-ea"/>
                <a:ea typeface="+mj-ea"/>
              </a:rPr>
              <a:t>文化創意產業</a:t>
            </a:r>
            <a:br>
              <a:rPr lang="en-US" altLang="zh-TW" sz="5500" b="1" dirty="0">
                <a:solidFill>
                  <a:schemeClr val="tx1">
                    <a:lumMod val="75000"/>
                    <a:lumOff val="25000"/>
                  </a:schemeClr>
                </a:solidFill>
                <a:latin typeface="+mj-ea"/>
                <a:ea typeface="+mj-ea"/>
              </a:rPr>
            </a:br>
            <a:r>
              <a:rPr lang="zh-TW" altLang="en-US" sz="5500" b="1" dirty="0">
                <a:solidFill>
                  <a:schemeClr val="tx1">
                    <a:lumMod val="75000"/>
                    <a:lumOff val="25000"/>
                  </a:schemeClr>
                </a:solidFill>
                <a:latin typeface="+mj-ea"/>
                <a:ea typeface="+mj-ea"/>
              </a:rPr>
              <a:t>青年創業及啟動金貸款簡介與說明</a:t>
            </a:r>
            <a:endParaRPr lang="zh-TW" altLang="en-US" sz="5500" dirty="0">
              <a:solidFill>
                <a:schemeClr val="tx1">
                  <a:lumMod val="75000"/>
                  <a:lumOff val="25000"/>
                </a:schemeClr>
              </a:solidFill>
            </a:endParaRPr>
          </a:p>
        </p:txBody>
      </p:sp>
      <p:sp>
        <p:nvSpPr>
          <p:cNvPr id="4" name="副標題 3">
            <a:extLst>
              <a:ext uri="{FF2B5EF4-FFF2-40B4-BE49-F238E27FC236}">
                <a16:creationId xmlns:a16="http://schemas.microsoft.com/office/drawing/2014/main" id="{A097F399-A11C-421B-98AE-15190848408A}"/>
              </a:ext>
            </a:extLst>
          </p:cNvPr>
          <p:cNvSpPr>
            <a:spLocks noGrp="1"/>
          </p:cNvSpPr>
          <p:nvPr>
            <p:ph type="subTitle" idx="1"/>
          </p:nvPr>
        </p:nvSpPr>
        <p:spPr>
          <a:xfrm>
            <a:off x="479246" y="5368044"/>
            <a:ext cx="3303933" cy="504646"/>
          </a:xfrm>
        </p:spPr>
        <p:txBody>
          <a:bodyPr anchor="ctr">
            <a:noAutofit/>
          </a:bodyPr>
          <a:lstStyle/>
          <a:p>
            <a:pPr algn="l"/>
            <a:r>
              <a:rPr lang="zh-TW" altLang="en-US" sz="2000" dirty="0">
                <a:solidFill>
                  <a:schemeClr val="tx1">
                    <a:lumMod val="85000"/>
                    <a:lumOff val="15000"/>
                  </a:schemeClr>
                </a:solidFill>
                <a:latin typeface="DengXian Light" panose="02010600030101010101" pitchFamily="2" charset="-122"/>
                <a:ea typeface="DengXian Light" panose="02010600030101010101" pitchFamily="2" charset="-122"/>
              </a:rPr>
              <a:t>文化內容策進院</a:t>
            </a:r>
            <a:r>
              <a:rPr lang="en-US" altLang="zh-TW" sz="2000" dirty="0">
                <a:solidFill>
                  <a:schemeClr val="tx1">
                    <a:lumMod val="85000"/>
                    <a:lumOff val="15000"/>
                  </a:schemeClr>
                </a:solidFill>
                <a:latin typeface="DengXian Light" panose="02010600030101010101" pitchFamily="2" charset="-122"/>
                <a:ea typeface="DengXian Light" panose="02010600030101010101" pitchFamily="2" charset="-122"/>
              </a:rPr>
              <a:t>| 2022.02.</a:t>
            </a:r>
            <a:endParaRPr lang="zh-TW" altLang="en-US" sz="2000" dirty="0">
              <a:solidFill>
                <a:srgbClr val="0070C0"/>
              </a:solidFill>
              <a:latin typeface="DengXian Light" panose="02010600030101010101" pitchFamily="2" charset="-122"/>
              <a:ea typeface="DengXian Light" panose="02010600030101010101" pitchFamily="2" charset="-122"/>
            </a:endParaRPr>
          </a:p>
        </p:txBody>
      </p:sp>
      <p:pic>
        <p:nvPicPr>
          <p:cNvPr id="2" name="圖片 1" descr="一張含有 食物 的圖片&#10;&#10;自動產生的描述">
            <a:extLst>
              <a:ext uri="{FF2B5EF4-FFF2-40B4-BE49-F238E27FC236}">
                <a16:creationId xmlns:a16="http://schemas.microsoft.com/office/drawing/2014/main" id="{30124E6B-9D67-4D27-A585-11B56345DCE2}"/>
              </a:ext>
            </a:extLst>
          </p:cNvPr>
          <p:cNvPicPr>
            <a:picLocks noChangeAspect="1"/>
          </p:cNvPicPr>
          <p:nvPr/>
        </p:nvPicPr>
        <p:blipFill rotWithShape="1">
          <a:blip r:embed="rId3"/>
          <a:srcRect t="35602" b="36784"/>
          <a:stretch/>
        </p:blipFill>
        <p:spPr>
          <a:xfrm>
            <a:off x="457891" y="201940"/>
            <a:ext cx="3346645" cy="6161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群組 28">
            <a:extLst>
              <a:ext uri="{FF2B5EF4-FFF2-40B4-BE49-F238E27FC236}">
                <a16:creationId xmlns:a16="http://schemas.microsoft.com/office/drawing/2014/main" id="{74EB1212-5B19-4BA5-B1F9-AE0B254FF723}"/>
              </a:ext>
            </a:extLst>
          </p:cNvPr>
          <p:cNvGrpSpPr/>
          <p:nvPr/>
        </p:nvGrpSpPr>
        <p:grpSpPr>
          <a:xfrm>
            <a:off x="1010696" y="-11507"/>
            <a:ext cx="5849223" cy="6899187"/>
            <a:chOff x="1010696" y="-11507"/>
            <a:chExt cx="5849223" cy="6899187"/>
          </a:xfrm>
        </p:grpSpPr>
        <p:pic>
          <p:nvPicPr>
            <p:cNvPr id="6" name="圖片 5">
              <a:extLst>
                <a:ext uri="{FF2B5EF4-FFF2-40B4-BE49-F238E27FC236}">
                  <a16:creationId xmlns:a16="http://schemas.microsoft.com/office/drawing/2014/main" id="{452F2C9F-4C62-4245-B05A-C01E4FBBB27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28462" t="2347" r="28333" b="7054"/>
            <a:stretch/>
          </p:blipFill>
          <p:spPr>
            <a:xfrm>
              <a:off x="1010696" y="-11507"/>
              <a:ext cx="5849223" cy="6899187"/>
            </a:xfrm>
            <a:prstGeom prst="rect">
              <a:avLst/>
            </a:prstGeom>
          </p:spPr>
        </p:pic>
        <p:sp>
          <p:nvSpPr>
            <p:cNvPr id="28" name="矩形 27">
              <a:extLst>
                <a:ext uri="{FF2B5EF4-FFF2-40B4-BE49-F238E27FC236}">
                  <a16:creationId xmlns:a16="http://schemas.microsoft.com/office/drawing/2014/main" id="{3E8D9131-3009-402A-B8DE-A82965B3C9AB}"/>
                </a:ext>
              </a:extLst>
            </p:cNvPr>
            <p:cNvSpPr/>
            <p:nvPr/>
          </p:nvSpPr>
          <p:spPr>
            <a:xfrm>
              <a:off x="6286500" y="6230374"/>
              <a:ext cx="298450" cy="374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投影片編號版面配置區 1">
            <a:extLst>
              <a:ext uri="{FF2B5EF4-FFF2-40B4-BE49-F238E27FC236}">
                <a16:creationId xmlns:a16="http://schemas.microsoft.com/office/drawing/2014/main" id="{02E3F0EF-58A2-F245-B475-ACBCBD518E8C}"/>
              </a:ext>
            </a:extLst>
          </p:cNvPr>
          <p:cNvSpPr>
            <a:spLocks noGrp="1"/>
          </p:cNvSpPr>
          <p:nvPr>
            <p:ph type="sldNum" sz="quarter" idx="12"/>
          </p:nvPr>
        </p:nvSpPr>
        <p:spPr/>
        <p:txBody>
          <a:bodyPr/>
          <a:lstStyle/>
          <a:p>
            <a:fld id="{892572A1-F7CB-644C-A08C-EFAC67228EB0}" type="slidenum">
              <a:rPr kumimoji="1" lang="zh-TW" altLang="en-US" smtClean="0"/>
              <a:t>9</a:t>
            </a:fld>
            <a:endParaRPr kumimoji="1" lang="zh-TW" altLang="en-US"/>
          </a:p>
        </p:txBody>
      </p:sp>
      <p:pic>
        <p:nvPicPr>
          <p:cNvPr id="4" name="圖形 3" descr="徽章 1">
            <a:extLst>
              <a:ext uri="{FF2B5EF4-FFF2-40B4-BE49-F238E27FC236}">
                <a16:creationId xmlns:a16="http://schemas.microsoft.com/office/drawing/2014/main" id="{BB89FA41-C118-43AF-8F68-358D53CB63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貸款申請表</a:t>
            </a:r>
            <a:r>
              <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a:t>
            </a: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計劃書</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cxnSp>
        <p:nvCxnSpPr>
          <p:cNvPr id="14" name="直線接點 13">
            <a:extLst>
              <a:ext uri="{FF2B5EF4-FFF2-40B4-BE49-F238E27FC236}">
                <a16:creationId xmlns:a16="http://schemas.microsoft.com/office/drawing/2014/main" id="{D14D449A-CDAA-4917-99C0-FF379BDF566F}"/>
              </a:ext>
            </a:extLst>
          </p:cNvPr>
          <p:cNvCxnSpPr>
            <a:cxnSpLocks/>
          </p:cNvCxnSpPr>
          <p:nvPr/>
        </p:nvCxnSpPr>
        <p:spPr>
          <a:xfrm>
            <a:off x="162794" y="1875105"/>
            <a:ext cx="0" cy="128719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C552984D-6917-4C6D-B14A-6974B66F0C4F}"/>
              </a:ext>
            </a:extLst>
          </p:cNvPr>
          <p:cNvSpPr/>
          <p:nvPr/>
        </p:nvSpPr>
        <p:spPr>
          <a:xfrm>
            <a:off x="2594472" y="728242"/>
            <a:ext cx="2422028" cy="288000"/>
          </a:xfrm>
          <a:prstGeom prst="roundRect">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50D75D9D-BFFE-40E0-B034-95B481DC9077}"/>
              </a:ext>
            </a:extLst>
          </p:cNvPr>
          <p:cNvSpPr txBox="1"/>
          <p:nvPr/>
        </p:nvSpPr>
        <p:spPr>
          <a:xfrm>
            <a:off x="6429716" y="796188"/>
            <a:ext cx="3173334" cy="646986"/>
          </a:xfrm>
          <a:prstGeom prst="roundRect">
            <a:avLst/>
          </a:prstGeom>
          <a:solidFill>
            <a:srgbClr val="9AD2CD"/>
          </a:solidFill>
        </p:spPr>
        <p:txBody>
          <a:bodyPr wrap="square" rtlCol="0">
            <a:spAutoFit/>
          </a:bodyPr>
          <a:lstStyle/>
          <a:p>
            <a:r>
              <a:rPr lang="zh-TW" altLang="en-US" sz="1600" dirty="0">
                <a:solidFill>
                  <a:schemeClr val="tx1">
                    <a:lumMod val="85000"/>
                    <a:lumOff val="15000"/>
                  </a:schemeClr>
                </a:solidFill>
              </a:rPr>
              <a:t>選擇以負責人或者事業體申貸 （外國人只能選事業體喔！）</a:t>
            </a:r>
            <a:endParaRPr lang="en-US" altLang="zh-TW" sz="1600" dirty="0">
              <a:solidFill>
                <a:schemeClr val="tx1">
                  <a:lumMod val="85000"/>
                  <a:lumOff val="15000"/>
                </a:schemeClr>
              </a:solidFill>
            </a:endParaRPr>
          </a:p>
        </p:txBody>
      </p:sp>
      <p:sp>
        <p:nvSpPr>
          <p:cNvPr id="20" name="矩形: 圓角 19">
            <a:extLst>
              <a:ext uri="{FF2B5EF4-FFF2-40B4-BE49-F238E27FC236}">
                <a16:creationId xmlns:a16="http://schemas.microsoft.com/office/drawing/2014/main" id="{1B7E6861-BDFC-4EC4-BE92-43571D244228}"/>
              </a:ext>
            </a:extLst>
          </p:cNvPr>
          <p:cNvSpPr/>
          <p:nvPr/>
        </p:nvSpPr>
        <p:spPr>
          <a:xfrm>
            <a:off x="2594472" y="2267963"/>
            <a:ext cx="2422028" cy="216000"/>
          </a:xfrm>
          <a:prstGeom prst="roundRect">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2993B685-CCC2-4ADA-BEE4-D2D9AD76762D}"/>
              </a:ext>
            </a:extLst>
          </p:cNvPr>
          <p:cNvSpPr txBox="1"/>
          <p:nvPr/>
        </p:nvSpPr>
        <p:spPr>
          <a:xfrm>
            <a:off x="6429716" y="2816303"/>
            <a:ext cx="3173334" cy="374571"/>
          </a:xfrm>
          <a:prstGeom prst="roundRect">
            <a:avLst/>
          </a:prstGeom>
          <a:solidFill>
            <a:srgbClr val="9AD2CD"/>
          </a:solidFill>
        </p:spPr>
        <p:txBody>
          <a:bodyPr wrap="square" rtlCol="0">
            <a:spAutoFit/>
          </a:bodyPr>
          <a:lstStyle/>
          <a:p>
            <a:r>
              <a:rPr lang="zh-TW" altLang="en-US" sz="1600" dirty="0">
                <a:solidFill>
                  <a:schemeClr val="tx1">
                    <a:lumMod val="85000"/>
                    <a:lumOff val="15000"/>
                  </a:schemeClr>
                </a:solidFill>
              </a:rPr>
              <a:t>最近一期營所稅申報所填代碼</a:t>
            </a:r>
            <a:endParaRPr lang="en-US" altLang="zh-TW" sz="1600" dirty="0">
              <a:solidFill>
                <a:schemeClr val="tx1">
                  <a:lumMod val="85000"/>
                  <a:lumOff val="15000"/>
                </a:schemeClr>
              </a:solidFill>
            </a:endParaRPr>
          </a:p>
        </p:txBody>
      </p:sp>
      <p:sp>
        <p:nvSpPr>
          <p:cNvPr id="9" name="文字方塊 8">
            <a:extLst>
              <a:ext uri="{FF2B5EF4-FFF2-40B4-BE49-F238E27FC236}">
                <a16:creationId xmlns:a16="http://schemas.microsoft.com/office/drawing/2014/main" id="{5E363205-E613-43B4-ABBC-014DF2D9A619}"/>
              </a:ext>
            </a:extLst>
          </p:cNvPr>
          <p:cNvSpPr txBox="1"/>
          <p:nvPr/>
        </p:nvSpPr>
        <p:spPr>
          <a:xfrm>
            <a:off x="8271247" y="138849"/>
            <a:ext cx="1507412" cy="442674"/>
          </a:xfrm>
          <a:prstGeom prst="roundRect">
            <a:avLst/>
          </a:prstGeom>
          <a:solidFill>
            <a:schemeClr val="tx1">
              <a:lumMod val="50000"/>
              <a:lumOff val="50000"/>
            </a:schemeClr>
          </a:solidFill>
          <a:ln w="19050">
            <a:noFill/>
          </a:ln>
        </p:spPr>
        <p:txBody>
          <a:bodyPr wrap="square" rtlCol="0">
            <a:spAutoFit/>
          </a:bodyPr>
          <a:lstStyle/>
          <a:p>
            <a:pPr algn="ctr"/>
            <a:r>
              <a:rPr kumimoji="1" lang="en-US" altLang="zh-TW" sz="2000" dirty="0">
                <a:solidFill>
                  <a:schemeClr val="bg1"/>
                </a:solidFill>
              </a:rPr>
              <a:t>100</a:t>
            </a:r>
            <a:r>
              <a:rPr kumimoji="1" lang="zh-TW" altLang="en-US" sz="2000" dirty="0">
                <a:solidFill>
                  <a:schemeClr val="bg1"/>
                </a:solidFill>
              </a:rPr>
              <a:t>萬以下</a:t>
            </a:r>
          </a:p>
        </p:txBody>
      </p:sp>
      <p:sp>
        <p:nvSpPr>
          <p:cNvPr id="34" name="矩形: 圓角 33">
            <a:extLst>
              <a:ext uri="{FF2B5EF4-FFF2-40B4-BE49-F238E27FC236}">
                <a16:creationId xmlns:a16="http://schemas.microsoft.com/office/drawing/2014/main" id="{7A52D0B9-C160-460C-8BE7-8393D513B635}"/>
              </a:ext>
            </a:extLst>
          </p:cNvPr>
          <p:cNvSpPr/>
          <p:nvPr/>
        </p:nvSpPr>
        <p:spPr>
          <a:xfrm>
            <a:off x="1117600" y="5562600"/>
            <a:ext cx="5576125" cy="1234439"/>
          </a:xfrm>
          <a:prstGeom prst="roundRect">
            <a:avLst>
              <a:gd name="adj" fmla="val 9049"/>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文字方塊 35">
            <a:extLst>
              <a:ext uri="{FF2B5EF4-FFF2-40B4-BE49-F238E27FC236}">
                <a16:creationId xmlns:a16="http://schemas.microsoft.com/office/drawing/2014/main" id="{DEF83A15-BBC1-47E3-993C-3DF23295082B}"/>
              </a:ext>
            </a:extLst>
          </p:cNvPr>
          <p:cNvSpPr txBox="1"/>
          <p:nvPr/>
        </p:nvSpPr>
        <p:spPr>
          <a:xfrm>
            <a:off x="7672688" y="5727326"/>
            <a:ext cx="1925600" cy="618708"/>
          </a:xfrm>
          <a:prstGeom prst="roundRect">
            <a:avLst>
              <a:gd name="adj" fmla="val 9728"/>
            </a:avLst>
          </a:prstGeom>
          <a:solidFill>
            <a:srgbClr val="9AD2CD"/>
          </a:solidFill>
        </p:spPr>
        <p:txBody>
          <a:bodyPr wrap="square" rtlCol="0">
            <a:spAutoFit/>
          </a:bodyPr>
          <a:lstStyle/>
          <a:p>
            <a:r>
              <a:rPr lang="zh-TW" altLang="en-US" sz="1600" dirty="0">
                <a:solidFill>
                  <a:schemeClr val="tx1">
                    <a:lumMod val="85000"/>
                    <a:lumOff val="15000"/>
                  </a:schemeClr>
                </a:solidFill>
              </a:rPr>
              <a:t>依據實際需求與規劃填寫</a:t>
            </a:r>
          </a:p>
        </p:txBody>
      </p:sp>
      <p:cxnSp>
        <p:nvCxnSpPr>
          <p:cNvPr id="38" name="直線單箭頭接點 37">
            <a:extLst>
              <a:ext uri="{FF2B5EF4-FFF2-40B4-BE49-F238E27FC236}">
                <a16:creationId xmlns:a16="http://schemas.microsoft.com/office/drawing/2014/main" id="{0319C66F-0B0F-4D31-8F66-93266DC4DA78}"/>
              </a:ext>
            </a:extLst>
          </p:cNvPr>
          <p:cNvCxnSpPr>
            <a:cxnSpLocks/>
          </p:cNvCxnSpPr>
          <p:nvPr/>
        </p:nvCxnSpPr>
        <p:spPr>
          <a:xfrm>
            <a:off x="6693725" y="6036680"/>
            <a:ext cx="983725"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矩形: 圓角 4">
            <a:extLst>
              <a:ext uri="{FF2B5EF4-FFF2-40B4-BE49-F238E27FC236}">
                <a16:creationId xmlns:a16="http://schemas.microsoft.com/office/drawing/2014/main" id="{A273FA0F-7AC6-4880-94E0-58972AAF687A}"/>
              </a:ext>
            </a:extLst>
          </p:cNvPr>
          <p:cNvSpPr/>
          <p:nvPr/>
        </p:nvSpPr>
        <p:spPr>
          <a:xfrm>
            <a:off x="2594472" y="1823937"/>
            <a:ext cx="4099253" cy="411410"/>
          </a:xfrm>
          <a:prstGeom prst="roundRect">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接點: 肘形 7">
            <a:extLst>
              <a:ext uri="{FF2B5EF4-FFF2-40B4-BE49-F238E27FC236}">
                <a16:creationId xmlns:a16="http://schemas.microsoft.com/office/drawing/2014/main" id="{D90EBAF1-0FFF-4909-A086-93062B46E01B}"/>
              </a:ext>
            </a:extLst>
          </p:cNvPr>
          <p:cNvCxnSpPr>
            <a:cxnSpLocks/>
            <a:stCxn id="20" idx="3"/>
            <a:endCxn id="22" idx="1"/>
          </p:cNvCxnSpPr>
          <p:nvPr/>
        </p:nvCxnSpPr>
        <p:spPr>
          <a:xfrm>
            <a:off x="5016500" y="2375963"/>
            <a:ext cx="1413216" cy="627626"/>
          </a:xfrm>
          <a:prstGeom prst="bentConnector3">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文字方塊 10">
            <a:extLst>
              <a:ext uri="{FF2B5EF4-FFF2-40B4-BE49-F238E27FC236}">
                <a16:creationId xmlns:a16="http://schemas.microsoft.com/office/drawing/2014/main" id="{A7327CE8-4561-4905-8434-ED406EC2FEC2}"/>
              </a:ext>
            </a:extLst>
          </p:cNvPr>
          <p:cNvSpPr txBox="1"/>
          <p:nvPr/>
        </p:nvSpPr>
        <p:spPr>
          <a:xfrm>
            <a:off x="7677450" y="1708977"/>
            <a:ext cx="1925600" cy="641330"/>
          </a:xfrm>
          <a:prstGeom prst="roundRect">
            <a:avLst>
              <a:gd name="adj" fmla="val 15427"/>
            </a:avLst>
          </a:prstGeom>
          <a:solidFill>
            <a:srgbClr val="9AD2CD"/>
          </a:solidFill>
        </p:spPr>
        <p:txBody>
          <a:bodyPr wrap="square" rtlCol="0">
            <a:spAutoFit/>
          </a:bodyPr>
          <a:lstStyle/>
          <a:p>
            <a:r>
              <a:rPr lang="zh-TW" altLang="en-US" sz="1600" dirty="0">
                <a:solidFill>
                  <a:schemeClr val="tx1">
                    <a:lumMod val="85000"/>
                    <a:lumOff val="15000"/>
                  </a:schemeClr>
                </a:solidFill>
              </a:rPr>
              <a:t>可參考</a:t>
            </a:r>
            <a:r>
              <a:rPr lang="zh-TW" altLang="en-US" sz="1600" dirty="0">
                <a:solidFill>
                  <a:schemeClr val="tx1">
                    <a:lumMod val="85000"/>
                    <a:lumOff val="15000"/>
                  </a:schemeClr>
                </a:solidFill>
                <a:hlinkClick r:id="rId6"/>
              </a:rPr>
              <a:t>文化創意產業內容及範圍</a:t>
            </a:r>
            <a:r>
              <a:rPr lang="zh-TW" altLang="en-US" sz="1600" dirty="0">
                <a:solidFill>
                  <a:schemeClr val="tx1">
                    <a:lumMod val="85000"/>
                    <a:lumOff val="15000"/>
                  </a:schemeClr>
                </a:solidFill>
              </a:rPr>
              <a:t>說明</a:t>
            </a:r>
            <a:endParaRPr lang="en-US" altLang="zh-TW" sz="1600" dirty="0">
              <a:solidFill>
                <a:schemeClr val="tx1">
                  <a:lumMod val="85000"/>
                  <a:lumOff val="15000"/>
                </a:schemeClr>
              </a:solidFill>
            </a:endParaRPr>
          </a:p>
        </p:txBody>
      </p:sp>
      <p:cxnSp>
        <p:nvCxnSpPr>
          <p:cNvPr id="12" name="直線單箭頭接點 11">
            <a:extLst>
              <a:ext uri="{FF2B5EF4-FFF2-40B4-BE49-F238E27FC236}">
                <a16:creationId xmlns:a16="http://schemas.microsoft.com/office/drawing/2014/main" id="{F96E3E9D-E84F-4822-B9F1-293619C7B05D}"/>
              </a:ext>
            </a:extLst>
          </p:cNvPr>
          <p:cNvCxnSpPr>
            <a:cxnSpLocks/>
            <a:stCxn id="5" idx="3"/>
            <a:endCxn id="11" idx="1"/>
          </p:cNvCxnSpPr>
          <p:nvPr/>
        </p:nvCxnSpPr>
        <p:spPr>
          <a:xfrm>
            <a:off x="6693725" y="2029642"/>
            <a:ext cx="983725"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接點: 肘形 16">
            <a:extLst>
              <a:ext uri="{FF2B5EF4-FFF2-40B4-BE49-F238E27FC236}">
                <a16:creationId xmlns:a16="http://schemas.microsoft.com/office/drawing/2014/main" id="{A00A17D7-5A34-42F3-BED7-8257D01ABE3E}"/>
              </a:ext>
            </a:extLst>
          </p:cNvPr>
          <p:cNvCxnSpPr>
            <a:cxnSpLocks/>
            <a:stCxn id="15" idx="3"/>
            <a:endCxn id="16" idx="1"/>
          </p:cNvCxnSpPr>
          <p:nvPr/>
        </p:nvCxnSpPr>
        <p:spPr>
          <a:xfrm>
            <a:off x="5016500" y="872242"/>
            <a:ext cx="1413216" cy="247439"/>
          </a:xfrm>
          <a:prstGeom prst="bentConnector3">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3CD261FB-3F5C-4C15-8B27-EB3D5265832A}"/>
              </a:ext>
            </a:extLst>
          </p:cNvPr>
          <p:cNvSpPr txBox="1"/>
          <p:nvPr/>
        </p:nvSpPr>
        <p:spPr>
          <a:xfrm>
            <a:off x="7215848" y="3422557"/>
            <a:ext cx="2382440" cy="2073086"/>
          </a:xfrm>
          <a:prstGeom prst="roundRect">
            <a:avLst>
              <a:gd name="adj" fmla="val 5479"/>
            </a:avLst>
          </a:prstGeom>
          <a:solidFill>
            <a:srgbClr val="9AD2CD"/>
          </a:solidFill>
        </p:spPr>
        <p:txBody>
          <a:bodyPr wrap="square" rtlCol="0" anchor="ctr">
            <a:spAutoFit/>
          </a:bodyPr>
          <a:lstStyle/>
          <a:p>
            <a:pPr marL="180000" indent="-180000">
              <a:spcAft>
                <a:spcPts val="400"/>
              </a:spcAft>
              <a:buAutoNum type="arabicPeriod"/>
            </a:pPr>
            <a:r>
              <a:rPr lang="zh-TW" altLang="en-US" sz="1500" dirty="0">
                <a:solidFill>
                  <a:schemeClr val="tx1">
                    <a:lumMod val="85000"/>
                    <a:lumOff val="15000"/>
                  </a:schemeClr>
                </a:solidFill>
              </a:rPr>
              <a:t>大方說明您過往獲獎</a:t>
            </a:r>
            <a:r>
              <a:rPr lang="en-US" altLang="zh-TW" sz="1500" dirty="0">
                <a:solidFill>
                  <a:schemeClr val="tx1">
                    <a:lumMod val="85000"/>
                    <a:lumOff val="15000"/>
                  </a:schemeClr>
                </a:solidFill>
              </a:rPr>
              <a:t>/</a:t>
            </a:r>
            <a:r>
              <a:rPr lang="zh-TW" altLang="en-US" sz="1500" dirty="0">
                <a:solidFill>
                  <a:schemeClr val="tx1">
                    <a:lumMod val="85000"/>
                    <a:lumOff val="15000"/>
                  </a:schemeClr>
                </a:solidFill>
              </a:rPr>
              <a:t>政府補助</a:t>
            </a:r>
            <a:r>
              <a:rPr lang="en-US" altLang="zh-TW" sz="1500" dirty="0">
                <a:solidFill>
                  <a:schemeClr val="tx1">
                    <a:lumMod val="85000"/>
                    <a:lumOff val="15000"/>
                  </a:schemeClr>
                </a:solidFill>
              </a:rPr>
              <a:t>/</a:t>
            </a:r>
            <a:r>
              <a:rPr lang="zh-TW" altLang="en-US" sz="1500" dirty="0">
                <a:solidFill>
                  <a:schemeClr val="tx1">
                    <a:lumMod val="85000"/>
                    <a:lumOff val="15000"/>
                  </a:schemeClr>
                </a:solidFill>
              </a:rPr>
              <a:t>智財交易的輝煌成績。可包含事業體、負責人及負責人創業前主導的專案、作品</a:t>
            </a:r>
            <a:endParaRPr lang="en-US" altLang="zh-TW" sz="1500" dirty="0">
              <a:solidFill>
                <a:schemeClr val="tx1">
                  <a:lumMod val="85000"/>
                  <a:lumOff val="15000"/>
                </a:schemeClr>
              </a:solidFill>
            </a:endParaRPr>
          </a:p>
          <a:p>
            <a:pPr marL="180000" indent="-180000">
              <a:spcAft>
                <a:spcPts val="400"/>
              </a:spcAft>
              <a:buAutoNum type="arabicPeriod"/>
            </a:pPr>
            <a:r>
              <a:rPr lang="zh-TW" altLang="en-US" sz="1500" dirty="0">
                <a:solidFill>
                  <a:schemeClr val="tx1">
                    <a:lumMod val="85000"/>
                    <a:lumOff val="15000"/>
                  </a:schemeClr>
                </a:solidFill>
              </a:rPr>
              <a:t>授權</a:t>
            </a:r>
            <a:r>
              <a:rPr lang="en-US" altLang="zh-TW" sz="1500" dirty="0">
                <a:solidFill>
                  <a:schemeClr val="tx1">
                    <a:lumMod val="85000"/>
                    <a:lumOff val="15000"/>
                  </a:schemeClr>
                </a:solidFill>
              </a:rPr>
              <a:t>/</a:t>
            </a:r>
            <a:r>
              <a:rPr lang="zh-TW" altLang="en-US" sz="1500" dirty="0">
                <a:solidFill>
                  <a:schemeClr val="tx1">
                    <a:lumMod val="85000"/>
                    <a:lumOff val="15000"/>
                  </a:schemeClr>
                </a:solidFill>
              </a:rPr>
              <a:t>交易記錄如方便提供金額，可強化銀行對您還款能力的信心</a:t>
            </a:r>
            <a:endParaRPr lang="en-US" altLang="zh-TW" sz="1500" dirty="0">
              <a:solidFill>
                <a:schemeClr val="tx1">
                  <a:lumMod val="85000"/>
                  <a:lumOff val="15000"/>
                </a:schemeClr>
              </a:solidFill>
            </a:endParaRPr>
          </a:p>
        </p:txBody>
      </p:sp>
      <p:sp>
        <p:nvSpPr>
          <p:cNvPr id="7" name="矩形: 圓角 6">
            <a:extLst>
              <a:ext uri="{FF2B5EF4-FFF2-40B4-BE49-F238E27FC236}">
                <a16:creationId xmlns:a16="http://schemas.microsoft.com/office/drawing/2014/main" id="{99FF048C-906F-4FBB-8EA7-9E62FD62DA4E}"/>
              </a:ext>
            </a:extLst>
          </p:cNvPr>
          <p:cNvSpPr/>
          <p:nvPr/>
        </p:nvSpPr>
        <p:spPr>
          <a:xfrm>
            <a:off x="1115453" y="3591905"/>
            <a:ext cx="5576125" cy="1722079"/>
          </a:xfrm>
          <a:prstGeom prst="roundRect">
            <a:avLst>
              <a:gd name="adj" fmla="val 9049"/>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a:extLst>
              <a:ext uri="{FF2B5EF4-FFF2-40B4-BE49-F238E27FC236}">
                <a16:creationId xmlns:a16="http://schemas.microsoft.com/office/drawing/2014/main" id="{7926B89B-9818-4792-8257-5D660388A08B}"/>
              </a:ext>
            </a:extLst>
          </p:cNvPr>
          <p:cNvCxnSpPr>
            <a:cxnSpLocks/>
            <a:stCxn id="7" idx="3"/>
            <a:endCxn id="3" idx="1"/>
          </p:cNvCxnSpPr>
          <p:nvPr/>
        </p:nvCxnSpPr>
        <p:spPr>
          <a:xfrm>
            <a:off x="6691578" y="4452945"/>
            <a:ext cx="524270"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759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螢幕擷取畫面 的圖片&#10;&#10;自動產生的描述">
            <a:extLst>
              <a:ext uri="{FF2B5EF4-FFF2-40B4-BE49-F238E27FC236}">
                <a16:creationId xmlns:a16="http://schemas.microsoft.com/office/drawing/2014/main" id="{49799E22-D7D7-490F-A65F-79CB4BF90E2E}"/>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922524" y="0"/>
            <a:ext cx="6073589" cy="6858000"/>
          </a:xfrm>
          <a:prstGeom prst="rect">
            <a:avLst/>
          </a:prstGeom>
        </p:spPr>
      </p:pic>
      <p:sp>
        <p:nvSpPr>
          <p:cNvPr id="2" name="投影片編號版面配置區 1">
            <a:extLst>
              <a:ext uri="{FF2B5EF4-FFF2-40B4-BE49-F238E27FC236}">
                <a16:creationId xmlns:a16="http://schemas.microsoft.com/office/drawing/2014/main" id="{02E3F0EF-58A2-F245-B475-ACBCBD518E8C}"/>
              </a:ext>
            </a:extLst>
          </p:cNvPr>
          <p:cNvSpPr>
            <a:spLocks noGrp="1"/>
          </p:cNvSpPr>
          <p:nvPr>
            <p:ph type="sldNum" sz="quarter" idx="12"/>
          </p:nvPr>
        </p:nvSpPr>
        <p:spPr/>
        <p:txBody>
          <a:bodyPr/>
          <a:lstStyle/>
          <a:p>
            <a:fld id="{892572A1-F7CB-644C-A08C-EFAC67228EB0}" type="slidenum">
              <a:rPr kumimoji="1" lang="zh-TW" altLang="en-US" smtClean="0"/>
              <a:t>10</a:t>
            </a:fld>
            <a:endParaRPr kumimoji="1" lang="zh-TW" altLang="en-US"/>
          </a:p>
        </p:txBody>
      </p:sp>
      <p:pic>
        <p:nvPicPr>
          <p:cNvPr id="4" name="圖形 3" descr="徽章 1">
            <a:extLst>
              <a:ext uri="{FF2B5EF4-FFF2-40B4-BE49-F238E27FC236}">
                <a16:creationId xmlns:a16="http://schemas.microsoft.com/office/drawing/2014/main" id="{BB89FA41-C118-43AF-8F68-358D53CB63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貸款申請表</a:t>
            </a:r>
            <a:r>
              <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a:t>
            </a: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計劃書</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cxnSp>
        <p:nvCxnSpPr>
          <p:cNvPr id="14" name="直線接點 13">
            <a:extLst>
              <a:ext uri="{FF2B5EF4-FFF2-40B4-BE49-F238E27FC236}">
                <a16:creationId xmlns:a16="http://schemas.microsoft.com/office/drawing/2014/main" id="{D14D449A-CDAA-4917-99C0-FF379BDF566F}"/>
              </a:ext>
            </a:extLst>
          </p:cNvPr>
          <p:cNvCxnSpPr>
            <a:cxnSpLocks/>
          </p:cNvCxnSpPr>
          <p:nvPr/>
        </p:nvCxnSpPr>
        <p:spPr>
          <a:xfrm>
            <a:off x="162794" y="1875105"/>
            <a:ext cx="0" cy="128719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C552984D-6917-4C6D-B14A-6974B66F0C4F}"/>
              </a:ext>
            </a:extLst>
          </p:cNvPr>
          <p:cNvSpPr/>
          <p:nvPr/>
        </p:nvSpPr>
        <p:spPr>
          <a:xfrm>
            <a:off x="984250" y="1892300"/>
            <a:ext cx="3183279" cy="900000"/>
          </a:xfrm>
          <a:prstGeom prst="roundRect">
            <a:avLst>
              <a:gd name="adj" fmla="val 11910"/>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50D75D9D-BFFE-40E0-B034-95B481DC9077}"/>
              </a:ext>
            </a:extLst>
          </p:cNvPr>
          <p:cNvSpPr txBox="1"/>
          <p:nvPr/>
        </p:nvSpPr>
        <p:spPr>
          <a:xfrm>
            <a:off x="6396379" y="1882599"/>
            <a:ext cx="3168571" cy="919401"/>
          </a:xfrm>
          <a:prstGeom prst="roundRect">
            <a:avLst>
              <a:gd name="adj" fmla="val 13352"/>
            </a:avLst>
          </a:prstGeom>
          <a:solidFill>
            <a:srgbClr val="9AD2CD"/>
          </a:solidFill>
        </p:spPr>
        <p:txBody>
          <a:bodyPr wrap="square" rtlCol="0">
            <a:spAutoFit/>
          </a:bodyPr>
          <a:lstStyle/>
          <a:p>
            <a:r>
              <a:rPr lang="zh-TW" altLang="en-US" sz="1600" dirty="0">
                <a:solidFill>
                  <a:schemeClr val="tx1">
                    <a:lumMod val="85000"/>
                    <a:lumOff val="15000"/>
                  </a:schemeClr>
                </a:solidFill>
              </a:rPr>
              <a:t>如實呈現過去與產業專業、經營管理、創業經歷等有助於增加銀行信心</a:t>
            </a:r>
            <a:endParaRPr lang="en-US" altLang="zh-TW" sz="1600" dirty="0">
              <a:solidFill>
                <a:schemeClr val="tx1">
                  <a:lumMod val="85000"/>
                  <a:lumOff val="15000"/>
                </a:schemeClr>
              </a:solidFill>
            </a:endParaRPr>
          </a:p>
        </p:txBody>
      </p:sp>
      <p:cxnSp>
        <p:nvCxnSpPr>
          <p:cNvPr id="18" name="直線單箭頭接點 17">
            <a:extLst>
              <a:ext uri="{FF2B5EF4-FFF2-40B4-BE49-F238E27FC236}">
                <a16:creationId xmlns:a16="http://schemas.microsoft.com/office/drawing/2014/main" id="{4925088A-4EDC-47C4-A65C-3B33CE1F4635}"/>
              </a:ext>
            </a:extLst>
          </p:cNvPr>
          <p:cNvCxnSpPr>
            <a:cxnSpLocks/>
            <a:stCxn id="15" idx="3"/>
            <a:endCxn id="16" idx="1"/>
          </p:cNvCxnSpPr>
          <p:nvPr/>
        </p:nvCxnSpPr>
        <p:spPr>
          <a:xfrm>
            <a:off x="4167529" y="2342300"/>
            <a:ext cx="2228850"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矩形: 圓角 46">
            <a:extLst>
              <a:ext uri="{FF2B5EF4-FFF2-40B4-BE49-F238E27FC236}">
                <a16:creationId xmlns:a16="http://schemas.microsoft.com/office/drawing/2014/main" id="{0C721C06-ECB9-4E7B-AA09-36FC36ABBD1D}"/>
              </a:ext>
            </a:extLst>
          </p:cNvPr>
          <p:cNvSpPr/>
          <p:nvPr/>
        </p:nvSpPr>
        <p:spPr>
          <a:xfrm>
            <a:off x="984250" y="2971800"/>
            <a:ext cx="3183279" cy="900000"/>
          </a:xfrm>
          <a:prstGeom prst="roundRect">
            <a:avLst>
              <a:gd name="adj" fmla="val 11910"/>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文字方塊 48">
            <a:extLst>
              <a:ext uri="{FF2B5EF4-FFF2-40B4-BE49-F238E27FC236}">
                <a16:creationId xmlns:a16="http://schemas.microsoft.com/office/drawing/2014/main" id="{AB21F403-61D3-4DA9-873E-8AA2A441D01C}"/>
              </a:ext>
            </a:extLst>
          </p:cNvPr>
          <p:cNvSpPr txBox="1"/>
          <p:nvPr/>
        </p:nvSpPr>
        <p:spPr>
          <a:xfrm>
            <a:off x="6396378" y="2839940"/>
            <a:ext cx="3168571" cy="1160562"/>
          </a:xfrm>
          <a:prstGeom prst="roundRect">
            <a:avLst>
              <a:gd name="adj" fmla="val 13352"/>
            </a:avLst>
          </a:prstGeom>
          <a:solidFill>
            <a:srgbClr val="9AD2CD"/>
          </a:solidFill>
        </p:spPr>
        <p:txBody>
          <a:bodyPr wrap="square" rtlCol="0">
            <a:spAutoFit/>
          </a:bodyPr>
          <a:lstStyle/>
          <a:p>
            <a:pPr marL="252000"/>
            <a:r>
              <a:rPr lang="zh-TW" altLang="en-US" sz="1600" dirty="0">
                <a:solidFill>
                  <a:schemeClr val="tx1">
                    <a:lumMod val="85000"/>
                    <a:lumOff val="15000"/>
                  </a:schemeClr>
                </a:solidFill>
              </a:rPr>
              <a:t>是否總計滿</a:t>
            </a:r>
            <a:r>
              <a:rPr lang="en-US" altLang="zh-TW" sz="1600" dirty="0">
                <a:solidFill>
                  <a:schemeClr val="tx1">
                    <a:lumMod val="85000"/>
                    <a:lumOff val="15000"/>
                  </a:schemeClr>
                </a:solidFill>
              </a:rPr>
              <a:t>20</a:t>
            </a:r>
            <a:r>
              <a:rPr lang="zh-TW" altLang="en-US" sz="1600" dirty="0">
                <a:solidFill>
                  <a:schemeClr val="tx1">
                    <a:lumMod val="85000"/>
                    <a:lumOff val="15000"/>
                  </a:schemeClr>
                </a:solidFill>
              </a:rPr>
              <a:t>小時以上且為過去</a:t>
            </a:r>
            <a:r>
              <a:rPr lang="en-US" altLang="zh-TW" sz="1600" dirty="0">
                <a:solidFill>
                  <a:schemeClr val="tx1">
                    <a:lumMod val="85000"/>
                    <a:lumOff val="15000"/>
                  </a:schemeClr>
                </a:solidFill>
              </a:rPr>
              <a:t>3</a:t>
            </a:r>
            <a:r>
              <a:rPr lang="zh-TW" altLang="en-US" sz="1600" dirty="0">
                <a:solidFill>
                  <a:schemeClr val="tx1">
                    <a:lumMod val="85000"/>
                    <a:lumOff val="15000"/>
                  </a:schemeClr>
                </a:solidFill>
              </a:rPr>
              <a:t>年內修畢的課程？</a:t>
            </a:r>
            <a:r>
              <a:rPr lang="en-US" altLang="zh-TW" sz="1600" dirty="0">
                <a:solidFill>
                  <a:schemeClr val="tx1">
                    <a:lumMod val="85000"/>
                    <a:lumOff val="15000"/>
                  </a:schemeClr>
                </a:solidFill>
              </a:rPr>
              <a:t>(</a:t>
            </a:r>
            <a:r>
              <a:rPr lang="zh-TW" altLang="en-US" sz="1600" dirty="0">
                <a:solidFill>
                  <a:schemeClr val="tx1">
                    <a:lumMod val="85000"/>
                    <a:lumOff val="15000"/>
                  </a:schemeClr>
                </a:solidFill>
              </a:rPr>
              <a:t>可在不同單位上課</a:t>
            </a:r>
            <a:r>
              <a:rPr lang="en-US" altLang="zh-TW" sz="1600" dirty="0">
                <a:solidFill>
                  <a:schemeClr val="tx1">
                    <a:lumMod val="85000"/>
                    <a:lumOff val="15000"/>
                  </a:schemeClr>
                </a:solidFill>
              </a:rPr>
              <a:t>)</a:t>
            </a:r>
            <a:r>
              <a:rPr lang="zh-TW" altLang="en-US" sz="1600" dirty="0">
                <a:solidFill>
                  <a:schemeClr val="tx1">
                    <a:lumMod val="85000"/>
                    <a:lumOff val="15000"/>
                  </a:schemeClr>
                </a:solidFill>
              </a:rPr>
              <a:t> </a:t>
            </a:r>
            <a:r>
              <a:rPr lang="en-US" altLang="zh-TW" sz="1300" dirty="0">
                <a:solidFill>
                  <a:schemeClr val="tx1">
                    <a:lumMod val="85000"/>
                    <a:lumOff val="15000"/>
                  </a:schemeClr>
                </a:solidFill>
                <a:hlinkClick r:id="rId6" action="ppaction://hlinksldjump"/>
              </a:rPr>
              <a:t>(</a:t>
            </a:r>
            <a:r>
              <a:rPr lang="zh-TW" altLang="en-US" sz="1300" dirty="0">
                <a:solidFill>
                  <a:schemeClr val="tx1">
                    <a:lumMod val="85000"/>
                    <a:lumOff val="15000"/>
                  </a:schemeClr>
                </a:solidFill>
                <a:hlinkClick r:id="rId6" action="ppaction://hlinksldjump"/>
              </a:rPr>
              <a:t>課程提供參考</a:t>
            </a:r>
            <a:r>
              <a:rPr lang="en-US" altLang="zh-TW" sz="1300" dirty="0">
                <a:solidFill>
                  <a:schemeClr val="tx1">
                    <a:lumMod val="85000"/>
                    <a:lumOff val="15000"/>
                  </a:schemeClr>
                </a:solidFill>
                <a:hlinkClick r:id="rId6" action="ppaction://hlinksldjump"/>
              </a:rPr>
              <a:t>)</a:t>
            </a:r>
            <a:endParaRPr lang="en-US" altLang="zh-TW" sz="1300" dirty="0">
              <a:solidFill>
                <a:schemeClr val="tx1">
                  <a:lumMod val="85000"/>
                  <a:lumOff val="15000"/>
                </a:schemeClr>
              </a:solidFill>
            </a:endParaRPr>
          </a:p>
          <a:p>
            <a:pPr marL="252000"/>
            <a:r>
              <a:rPr lang="zh-TW" altLang="en-US" sz="1600" dirty="0">
                <a:solidFill>
                  <a:schemeClr val="tx1">
                    <a:lumMod val="85000"/>
                    <a:lumOff val="15000"/>
                  </a:schemeClr>
                </a:solidFill>
              </a:rPr>
              <a:t>是否提供相關修習證明文件</a:t>
            </a:r>
            <a:endParaRPr lang="en-US" altLang="zh-TW" sz="1600" dirty="0">
              <a:solidFill>
                <a:schemeClr val="tx1">
                  <a:lumMod val="85000"/>
                  <a:lumOff val="15000"/>
                </a:schemeClr>
              </a:solidFill>
            </a:endParaRPr>
          </a:p>
        </p:txBody>
      </p:sp>
      <p:cxnSp>
        <p:nvCxnSpPr>
          <p:cNvPr id="51" name="直線單箭頭接點 50">
            <a:extLst>
              <a:ext uri="{FF2B5EF4-FFF2-40B4-BE49-F238E27FC236}">
                <a16:creationId xmlns:a16="http://schemas.microsoft.com/office/drawing/2014/main" id="{1CEAA9FA-0EEC-4455-B136-27F384CC5168}"/>
              </a:ext>
            </a:extLst>
          </p:cNvPr>
          <p:cNvCxnSpPr>
            <a:cxnSpLocks/>
            <a:stCxn id="47" idx="3"/>
            <a:endCxn id="49" idx="1"/>
          </p:cNvCxnSpPr>
          <p:nvPr/>
        </p:nvCxnSpPr>
        <p:spPr>
          <a:xfrm flipV="1">
            <a:off x="4167529" y="3420221"/>
            <a:ext cx="2228849" cy="1579"/>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矩形: 圓角 55">
            <a:extLst>
              <a:ext uri="{FF2B5EF4-FFF2-40B4-BE49-F238E27FC236}">
                <a16:creationId xmlns:a16="http://schemas.microsoft.com/office/drawing/2014/main" id="{D01F8155-D04E-456E-84A4-ADFD1374C80A}"/>
              </a:ext>
            </a:extLst>
          </p:cNvPr>
          <p:cNvSpPr/>
          <p:nvPr/>
        </p:nvSpPr>
        <p:spPr>
          <a:xfrm>
            <a:off x="984251" y="6560704"/>
            <a:ext cx="5412127" cy="234000"/>
          </a:xfrm>
          <a:prstGeom prst="roundRect">
            <a:avLst>
              <a:gd name="adj" fmla="val 29854"/>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文字方塊 57">
            <a:extLst>
              <a:ext uri="{FF2B5EF4-FFF2-40B4-BE49-F238E27FC236}">
                <a16:creationId xmlns:a16="http://schemas.microsoft.com/office/drawing/2014/main" id="{51299389-BB98-400C-8D67-798F0AA106A0}"/>
              </a:ext>
            </a:extLst>
          </p:cNvPr>
          <p:cNvSpPr txBox="1"/>
          <p:nvPr/>
        </p:nvSpPr>
        <p:spPr>
          <a:xfrm>
            <a:off x="6434477" y="5516474"/>
            <a:ext cx="3168571" cy="630019"/>
          </a:xfrm>
          <a:prstGeom prst="roundRect">
            <a:avLst>
              <a:gd name="adj" fmla="val 13352"/>
            </a:avLst>
          </a:prstGeom>
          <a:solidFill>
            <a:srgbClr val="9AD2CD"/>
          </a:solidFill>
        </p:spPr>
        <p:txBody>
          <a:bodyPr wrap="square" rtlCol="0">
            <a:spAutoFit/>
          </a:bodyPr>
          <a:lstStyle/>
          <a:p>
            <a:r>
              <a:rPr lang="zh-TW" altLang="en-US" sz="1600" dirty="0">
                <a:solidFill>
                  <a:schemeClr val="tx1">
                    <a:lumMod val="85000"/>
                    <a:lumOff val="15000"/>
                  </a:schemeClr>
                </a:solidFill>
              </a:rPr>
              <a:t>填寫得越清楚，愈能讓銀行了解營運內容，並提升審核效率</a:t>
            </a:r>
            <a:endParaRPr lang="en-US" altLang="zh-TW" sz="1600" dirty="0">
              <a:solidFill>
                <a:schemeClr val="tx1">
                  <a:lumMod val="85000"/>
                  <a:lumOff val="15000"/>
                </a:schemeClr>
              </a:solidFill>
            </a:endParaRPr>
          </a:p>
        </p:txBody>
      </p:sp>
      <p:cxnSp>
        <p:nvCxnSpPr>
          <p:cNvPr id="60" name="接點: 肘形 59">
            <a:extLst>
              <a:ext uri="{FF2B5EF4-FFF2-40B4-BE49-F238E27FC236}">
                <a16:creationId xmlns:a16="http://schemas.microsoft.com/office/drawing/2014/main" id="{D35E7554-91DB-4E24-90F9-D342C2A1DBE7}"/>
              </a:ext>
            </a:extLst>
          </p:cNvPr>
          <p:cNvCxnSpPr>
            <a:cxnSpLocks/>
            <a:stCxn id="56" idx="3"/>
            <a:endCxn id="58" idx="2"/>
          </p:cNvCxnSpPr>
          <p:nvPr/>
        </p:nvCxnSpPr>
        <p:spPr>
          <a:xfrm flipV="1">
            <a:off x="6396378" y="6146493"/>
            <a:ext cx="1622385" cy="531211"/>
          </a:xfrm>
          <a:prstGeom prst="bentConnector2">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9D513362-3CA4-4C92-9E7F-C287BABAFD47}"/>
              </a:ext>
            </a:extLst>
          </p:cNvPr>
          <p:cNvSpPr txBox="1"/>
          <p:nvPr/>
        </p:nvSpPr>
        <p:spPr>
          <a:xfrm>
            <a:off x="8271247" y="138849"/>
            <a:ext cx="1507412" cy="442674"/>
          </a:xfrm>
          <a:prstGeom prst="roundRect">
            <a:avLst/>
          </a:prstGeom>
          <a:solidFill>
            <a:schemeClr val="tx1">
              <a:lumMod val="50000"/>
              <a:lumOff val="50000"/>
            </a:schemeClr>
          </a:solidFill>
          <a:ln w="19050">
            <a:noFill/>
          </a:ln>
        </p:spPr>
        <p:txBody>
          <a:bodyPr wrap="square" rtlCol="0">
            <a:spAutoFit/>
          </a:bodyPr>
          <a:lstStyle/>
          <a:p>
            <a:pPr algn="ctr"/>
            <a:r>
              <a:rPr kumimoji="1" lang="en-US" altLang="zh-TW" sz="2000" dirty="0">
                <a:solidFill>
                  <a:schemeClr val="bg1"/>
                </a:solidFill>
              </a:rPr>
              <a:t>100</a:t>
            </a:r>
            <a:r>
              <a:rPr kumimoji="1" lang="zh-TW" altLang="en-US" sz="2000" dirty="0">
                <a:solidFill>
                  <a:schemeClr val="bg1"/>
                </a:solidFill>
              </a:rPr>
              <a:t>萬以下</a:t>
            </a:r>
          </a:p>
        </p:txBody>
      </p:sp>
      <p:sp>
        <p:nvSpPr>
          <p:cNvPr id="3" name="矩形 2">
            <a:extLst>
              <a:ext uri="{FF2B5EF4-FFF2-40B4-BE49-F238E27FC236}">
                <a16:creationId xmlns:a16="http://schemas.microsoft.com/office/drawing/2014/main" id="{C57C1720-DD2F-4656-9EA7-77B5F70EC0CE}"/>
              </a:ext>
            </a:extLst>
          </p:cNvPr>
          <p:cNvSpPr/>
          <p:nvPr/>
        </p:nvSpPr>
        <p:spPr>
          <a:xfrm>
            <a:off x="6521450" y="2990848"/>
            <a:ext cx="144000" cy="1440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7C14ADE0-2AFF-4457-B209-692B8BD92814}"/>
              </a:ext>
            </a:extLst>
          </p:cNvPr>
          <p:cNvSpPr/>
          <p:nvPr/>
        </p:nvSpPr>
        <p:spPr>
          <a:xfrm>
            <a:off x="6526212" y="3718828"/>
            <a:ext cx="144000" cy="1440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03398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a:extLst>
              <a:ext uri="{FF2B5EF4-FFF2-40B4-BE49-F238E27FC236}">
                <a16:creationId xmlns:a16="http://schemas.microsoft.com/office/drawing/2014/main" id="{43922D2F-B2D0-4694-A528-2A731BAD3A56}"/>
              </a:ext>
            </a:extLst>
          </p:cNvPr>
          <p:cNvSpPr/>
          <p:nvPr/>
        </p:nvSpPr>
        <p:spPr>
          <a:xfrm>
            <a:off x="1569969" y="3391911"/>
            <a:ext cx="7446963" cy="2764416"/>
          </a:xfrm>
          <a:prstGeom prst="rect">
            <a:avLst/>
          </a:prstGeom>
          <a:solidFill>
            <a:srgbClr val="9A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6" name="平行四邊形 85">
            <a:extLst>
              <a:ext uri="{FF2B5EF4-FFF2-40B4-BE49-F238E27FC236}">
                <a16:creationId xmlns:a16="http://schemas.microsoft.com/office/drawing/2014/main" id="{331FC455-05A8-42CE-A5DC-CDA3EE3D8DC0}"/>
              </a:ext>
            </a:extLst>
          </p:cNvPr>
          <p:cNvSpPr/>
          <p:nvPr/>
        </p:nvSpPr>
        <p:spPr>
          <a:xfrm>
            <a:off x="-184460" y="6521452"/>
            <a:ext cx="8413080" cy="400050"/>
          </a:xfrm>
          <a:prstGeom prst="parallelogram">
            <a:avLst>
              <a:gd name="adj" fmla="val 3928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投影片編號版面配置區 1">
            <a:extLst>
              <a:ext uri="{FF2B5EF4-FFF2-40B4-BE49-F238E27FC236}">
                <a16:creationId xmlns:a16="http://schemas.microsoft.com/office/drawing/2014/main" id="{02E3F0EF-58A2-F245-B475-ACBCBD518E8C}"/>
              </a:ext>
            </a:extLst>
          </p:cNvPr>
          <p:cNvSpPr>
            <a:spLocks noGrp="1"/>
          </p:cNvSpPr>
          <p:nvPr>
            <p:ph type="sldNum" sz="quarter" idx="12"/>
          </p:nvPr>
        </p:nvSpPr>
        <p:spPr/>
        <p:txBody>
          <a:bodyPr/>
          <a:lstStyle/>
          <a:p>
            <a:fld id="{892572A1-F7CB-644C-A08C-EFAC67228EB0}" type="slidenum">
              <a:rPr kumimoji="1" lang="zh-TW" altLang="en-US" smtClean="0"/>
              <a:t>11</a:t>
            </a:fld>
            <a:endParaRPr kumimoji="1" lang="zh-TW" altLang="en-US"/>
          </a:p>
        </p:txBody>
      </p:sp>
      <p:pic>
        <p:nvPicPr>
          <p:cNvPr id="4" name="圖形 3" descr="徽章 1">
            <a:extLst>
              <a:ext uri="{FF2B5EF4-FFF2-40B4-BE49-F238E27FC236}">
                <a16:creationId xmlns:a16="http://schemas.microsoft.com/office/drawing/2014/main" id="{BB89FA41-C118-43AF-8F68-358D53CB63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貸款申請表</a:t>
            </a:r>
            <a:r>
              <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a:t>
            </a: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計劃書</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cxnSp>
        <p:nvCxnSpPr>
          <p:cNvPr id="14" name="直線接點 13">
            <a:extLst>
              <a:ext uri="{FF2B5EF4-FFF2-40B4-BE49-F238E27FC236}">
                <a16:creationId xmlns:a16="http://schemas.microsoft.com/office/drawing/2014/main" id="{D14D449A-CDAA-4917-99C0-FF379BDF566F}"/>
              </a:ext>
            </a:extLst>
          </p:cNvPr>
          <p:cNvCxnSpPr>
            <a:cxnSpLocks/>
          </p:cNvCxnSpPr>
          <p:nvPr/>
        </p:nvCxnSpPr>
        <p:spPr>
          <a:xfrm>
            <a:off x="162794" y="1875105"/>
            <a:ext cx="0" cy="128719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69" name="文字方塊 68">
            <a:extLst>
              <a:ext uri="{FF2B5EF4-FFF2-40B4-BE49-F238E27FC236}">
                <a16:creationId xmlns:a16="http://schemas.microsoft.com/office/drawing/2014/main" id="{7AEC21B7-9F53-4139-908F-7344EF89A150}"/>
              </a:ext>
            </a:extLst>
          </p:cNvPr>
          <p:cNvSpPr txBox="1"/>
          <p:nvPr/>
        </p:nvSpPr>
        <p:spPr>
          <a:xfrm>
            <a:off x="8271247" y="138849"/>
            <a:ext cx="1507412" cy="442674"/>
          </a:xfrm>
          <a:prstGeom prst="roundRect">
            <a:avLst/>
          </a:prstGeom>
          <a:solidFill>
            <a:schemeClr val="tx1">
              <a:lumMod val="50000"/>
              <a:lumOff val="50000"/>
            </a:schemeClr>
          </a:solidFill>
          <a:ln w="19050">
            <a:noFill/>
          </a:ln>
        </p:spPr>
        <p:txBody>
          <a:bodyPr wrap="square" rtlCol="0">
            <a:spAutoFit/>
          </a:bodyPr>
          <a:lstStyle/>
          <a:p>
            <a:pPr algn="ctr"/>
            <a:r>
              <a:rPr kumimoji="1" lang="en-US" altLang="zh-TW" sz="2000" dirty="0">
                <a:solidFill>
                  <a:schemeClr val="bg1"/>
                </a:solidFill>
              </a:rPr>
              <a:t>100</a:t>
            </a:r>
            <a:r>
              <a:rPr kumimoji="1" lang="zh-TW" altLang="en-US" sz="2000" dirty="0">
                <a:solidFill>
                  <a:schemeClr val="bg1"/>
                </a:solidFill>
              </a:rPr>
              <a:t>萬以下</a:t>
            </a:r>
          </a:p>
        </p:txBody>
      </p:sp>
      <p:pic>
        <p:nvPicPr>
          <p:cNvPr id="71" name="圖片 70">
            <a:extLst>
              <a:ext uri="{FF2B5EF4-FFF2-40B4-BE49-F238E27FC236}">
                <a16:creationId xmlns:a16="http://schemas.microsoft.com/office/drawing/2014/main" id="{6D4E3680-AB5C-4981-B742-47A825C6505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1193546" y="136523"/>
            <a:ext cx="6609858" cy="3023451"/>
          </a:xfrm>
          <a:prstGeom prst="rect">
            <a:avLst/>
          </a:prstGeom>
        </p:spPr>
      </p:pic>
      <p:sp>
        <p:nvSpPr>
          <p:cNvPr id="80" name="平行四邊形 79">
            <a:extLst>
              <a:ext uri="{FF2B5EF4-FFF2-40B4-BE49-F238E27FC236}">
                <a16:creationId xmlns:a16="http://schemas.microsoft.com/office/drawing/2014/main" id="{3CF2F464-B317-4EE2-A372-97B1BE10E3B4}"/>
              </a:ext>
            </a:extLst>
          </p:cNvPr>
          <p:cNvSpPr/>
          <p:nvPr/>
        </p:nvSpPr>
        <p:spPr>
          <a:xfrm>
            <a:off x="-200025" y="6457950"/>
            <a:ext cx="8413080" cy="400050"/>
          </a:xfrm>
          <a:prstGeom prst="parallelogram">
            <a:avLst>
              <a:gd name="adj" fmla="val 3928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3" name="文字方塊 82">
            <a:extLst>
              <a:ext uri="{FF2B5EF4-FFF2-40B4-BE49-F238E27FC236}">
                <a16:creationId xmlns:a16="http://schemas.microsoft.com/office/drawing/2014/main" id="{B57A1D6B-D7B0-4339-9091-9D9D21B56264}"/>
              </a:ext>
            </a:extLst>
          </p:cNvPr>
          <p:cNvSpPr txBox="1"/>
          <p:nvPr/>
        </p:nvSpPr>
        <p:spPr>
          <a:xfrm>
            <a:off x="666750" y="6496392"/>
            <a:ext cx="2949846" cy="323165"/>
          </a:xfrm>
          <a:prstGeom prst="rect">
            <a:avLst/>
          </a:prstGeom>
          <a:noFill/>
        </p:spPr>
        <p:txBody>
          <a:bodyPr wrap="none" rtlCol="0">
            <a:spAutoFit/>
          </a:bodyPr>
          <a:lstStyle/>
          <a:p>
            <a:r>
              <a:rPr lang="zh-TW" altLang="en-US" sz="1500" dirty="0">
                <a:solidFill>
                  <a:schemeClr val="tx1">
                    <a:lumMod val="65000"/>
                    <a:lumOff val="35000"/>
                  </a:schemeClr>
                </a:solidFill>
              </a:rPr>
              <a:t>還是不確定</a:t>
            </a:r>
            <a:r>
              <a:rPr lang="en-US" altLang="zh-TW" sz="1500" dirty="0">
                <a:solidFill>
                  <a:schemeClr val="tx1">
                    <a:lumMod val="65000"/>
                    <a:lumOff val="35000"/>
                  </a:schemeClr>
                </a:solidFill>
              </a:rPr>
              <a:t>?</a:t>
            </a:r>
            <a:r>
              <a:rPr lang="zh-TW" altLang="en-US" sz="1500" dirty="0">
                <a:solidFill>
                  <a:schemeClr val="tx1">
                    <a:lumMod val="65000"/>
                    <a:lumOff val="35000"/>
                  </a:schemeClr>
                </a:solidFill>
              </a:rPr>
              <a:t> 歡迎進線</a:t>
            </a:r>
            <a:r>
              <a:rPr lang="en-US" altLang="zh-TW" sz="1500" dirty="0">
                <a:solidFill>
                  <a:schemeClr val="tx1">
                    <a:lumMod val="65000"/>
                    <a:lumOff val="35000"/>
                  </a:schemeClr>
                </a:solidFill>
              </a:rPr>
              <a:t>/</a:t>
            </a:r>
            <a:r>
              <a:rPr lang="zh-TW" altLang="en-US" sz="1500" dirty="0">
                <a:solidFill>
                  <a:schemeClr val="tx1">
                    <a:lumMod val="65000"/>
                    <a:lumOff val="35000"/>
                  </a:schemeClr>
                </a:solidFill>
              </a:rPr>
              <a:t>電郵詢問</a:t>
            </a:r>
            <a:r>
              <a:rPr lang="en-US" altLang="zh-TW" sz="1500" dirty="0">
                <a:solidFill>
                  <a:schemeClr val="tx1">
                    <a:lumMod val="65000"/>
                    <a:lumOff val="35000"/>
                  </a:schemeClr>
                </a:solidFill>
              </a:rPr>
              <a:t>!</a:t>
            </a:r>
            <a:endParaRPr lang="zh-TW" altLang="en-US" sz="1500" dirty="0">
              <a:solidFill>
                <a:schemeClr val="tx1">
                  <a:lumMod val="65000"/>
                  <a:lumOff val="35000"/>
                </a:schemeClr>
              </a:solidFill>
            </a:endParaRPr>
          </a:p>
        </p:txBody>
      </p:sp>
      <p:pic>
        <p:nvPicPr>
          <p:cNvPr id="77" name="Graphic 6" descr="Speaker phone">
            <a:extLst>
              <a:ext uri="{FF2B5EF4-FFF2-40B4-BE49-F238E27FC236}">
                <a16:creationId xmlns:a16="http://schemas.microsoft.com/office/drawing/2014/main" id="{5643D5FF-B53A-450D-9CE1-1A4991077C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27182" y="6483350"/>
            <a:ext cx="361608" cy="361608"/>
          </a:xfrm>
          <a:prstGeom prst="rect">
            <a:avLst/>
          </a:prstGeom>
        </p:spPr>
      </p:pic>
      <p:sp>
        <p:nvSpPr>
          <p:cNvPr id="73" name="Google Shape;170;p22">
            <a:extLst>
              <a:ext uri="{FF2B5EF4-FFF2-40B4-BE49-F238E27FC236}">
                <a16:creationId xmlns:a16="http://schemas.microsoft.com/office/drawing/2014/main" id="{EF8A408B-D026-45F5-806C-B50C85C55183}"/>
              </a:ext>
            </a:extLst>
          </p:cNvPr>
          <p:cNvSpPr txBox="1"/>
          <p:nvPr/>
        </p:nvSpPr>
        <p:spPr>
          <a:xfrm>
            <a:off x="3988790" y="6504451"/>
            <a:ext cx="1412566" cy="323165"/>
          </a:xfrm>
          <a:prstGeom prst="rect">
            <a:avLst/>
          </a:prstGeom>
          <a:noFill/>
        </p:spPr>
        <p:txBody>
          <a:bodyPr wrap="none" rtlCol="0">
            <a:spAutoFit/>
          </a:bodyPr>
          <a:lstStyle>
            <a:defPPr>
              <a:defRPr lang="zh-TW"/>
            </a:defPPr>
            <a:lvl1pPr>
              <a:defRPr sz="1500">
                <a:solidFill>
                  <a:schemeClr val="tx1">
                    <a:lumMod val="75000"/>
                    <a:lumOff val="25000"/>
                  </a:schemeClr>
                </a:solidFill>
              </a:defRPr>
            </a:lvl1pPr>
          </a:lstStyle>
          <a:p>
            <a:r>
              <a:rPr lang="en-US" altLang="zh-TW" dirty="0">
                <a:solidFill>
                  <a:schemeClr val="tx1">
                    <a:lumMod val="65000"/>
                    <a:lumOff val="35000"/>
                  </a:schemeClr>
                </a:solidFill>
                <a:sym typeface="Arial"/>
              </a:rPr>
              <a:t>(02) 2745 5058</a:t>
            </a:r>
            <a:endParaRPr dirty="0">
              <a:solidFill>
                <a:schemeClr val="tx1">
                  <a:lumMod val="65000"/>
                  <a:lumOff val="35000"/>
                </a:schemeClr>
              </a:solidFill>
              <a:sym typeface="Helvetica Neue"/>
            </a:endParaRPr>
          </a:p>
        </p:txBody>
      </p:sp>
      <p:sp>
        <p:nvSpPr>
          <p:cNvPr id="75" name="Google Shape;171;p22">
            <a:extLst>
              <a:ext uri="{FF2B5EF4-FFF2-40B4-BE49-F238E27FC236}">
                <a16:creationId xmlns:a16="http://schemas.microsoft.com/office/drawing/2014/main" id="{E41C58ED-1DD5-4B7F-B39E-9F1D76401AAF}"/>
              </a:ext>
            </a:extLst>
          </p:cNvPr>
          <p:cNvSpPr txBox="1"/>
          <p:nvPr/>
        </p:nvSpPr>
        <p:spPr>
          <a:xfrm>
            <a:off x="5883921" y="6497653"/>
            <a:ext cx="1859805" cy="323165"/>
          </a:xfrm>
          <a:prstGeom prst="rect">
            <a:avLst/>
          </a:prstGeom>
          <a:noFill/>
        </p:spPr>
        <p:txBody>
          <a:bodyPr wrap="none" rtlCol="0">
            <a:spAutoFit/>
          </a:bodyPr>
          <a:lstStyle>
            <a:defPPr>
              <a:defRPr lang="zh-TW"/>
            </a:defPPr>
            <a:lvl1pPr>
              <a:defRPr sz="1500">
                <a:solidFill>
                  <a:schemeClr val="tx1">
                    <a:lumMod val="75000"/>
                    <a:lumOff val="25000"/>
                  </a:schemeClr>
                </a:solidFill>
              </a:defRPr>
            </a:lvl1pPr>
          </a:lstStyle>
          <a:p>
            <a:r>
              <a:rPr lang="en-US" altLang="zh-TW" dirty="0">
                <a:solidFill>
                  <a:schemeClr val="tx1">
                    <a:lumMod val="65000"/>
                    <a:lumOff val="35000"/>
                  </a:schemeClr>
                </a:solidFill>
                <a:sym typeface="Arial"/>
              </a:rPr>
              <a:t>arrow-up@taicca.tw</a:t>
            </a:r>
            <a:endParaRPr dirty="0">
              <a:solidFill>
                <a:schemeClr val="tx1">
                  <a:lumMod val="65000"/>
                  <a:lumOff val="35000"/>
                </a:schemeClr>
              </a:solidFill>
              <a:sym typeface="Arial"/>
            </a:endParaRPr>
          </a:p>
        </p:txBody>
      </p:sp>
      <p:pic>
        <p:nvPicPr>
          <p:cNvPr id="79" name="Graphic 12" descr="Email">
            <a:extLst>
              <a:ext uri="{FF2B5EF4-FFF2-40B4-BE49-F238E27FC236}">
                <a16:creationId xmlns:a16="http://schemas.microsoft.com/office/drawing/2014/main" id="{F4C29EE6-4268-494B-BFD2-F1170CB6EA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14980" y="6496392"/>
            <a:ext cx="323166" cy="323166"/>
          </a:xfrm>
          <a:prstGeom prst="rect">
            <a:avLst/>
          </a:prstGeom>
        </p:spPr>
      </p:pic>
      <p:graphicFrame>
        <p:nvGraphicFramePr>
          <p:cNvPr id="84" name="表格 84">
            <a:extLst>
              <a:ext uri="{FF2B5EF4-FFF2-40B4-BE49-F238E27FC236}">
                <a16:creationId xmlns:a16="http://schemas.microsoft.com/office/drawing/2014/main" id="{B893E319-04C0-4D3A-B024-509A9E038018}"/>
              </a:ext>
            </a:extLst>
          </p:cNvPr>
          <p:cNvGraphicFramePr>
            <a:graphicFrameLocks noGrp="1"/>
          </p:cNvGraphicFramePr>
          <p:nvPr/>
        </p:nvGraphicFramePr>
        <p:xfrm>
          <a:off x="1498515" y="3325074"/>
          <a:ext cx="7446963" cy="2758440"/>
        </p:xfrm>
        <a:graphic>
          <a:graphicData uri="http://schemas.openxmlformats.org/drawingml/2006/table">
            <a:tbl>
              <a:tblPr firstRow="1" bandRow="1">
                <a:tableStyleId>{5940675A-B579-460E-94D1-54222C63F5DA}</a:tableStyleId>
              </a:tblPr>
              <a:tblGrid>
                <a:gridCol w="2151064">
                  <a:extLst>
                    <a:ext uri="{9D8B030D-6E8A-4147-A177-3AD203B41FA5}">
                      <a16:colId xmlns:a16="http://schemas.microsoft.com/office/drawing/2014/main" val="2000794722"/>
                    </a:ext>
                  </a:extLst>
                </a:gridCol>
                <a:gridCol w="5295899">
                  <a:extLst>
                    <a:ext uri="{9D8B030D-6E8A-4147-A177-3AD203B41FA5}">
                      <a16:colId xmlns:a16="http://schemas.microsoft.com/office/drawing/2014/main" val="3359531119"/>
                    </a:ext>
                  </a:extLst>
                </a:gridCol>
              </a:tblGrid>
              <a:tr h="370840">
                <a:tc gridSpan="2">
                  <a:txBody>
                    <a:bodyPr/>
                    <a:lstStyle/>
                    <a:p>
                      <a:pPr algn="ctr"/>
                      <a:r>
                        <a:rPr lang="zh-TW" altLang="en-US" sz="1500" b="1" dirty="0"/>
                        <a:t>常見問題說明</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85000"/>
                      </a:schemeClr>
                    </a:solidFill>
                  </a:tcPr>
                </a:tc>
                <a:tc hMerge="1">
                  <a:txBody>
                    <a:bodyPr/>
                    <a:lstStyle/>
                    <a:p>
                      <a:endParaRPr lang="zh-TW" altLang="en-US" sz="1600" dirty="0"/>
                    </a:p>
                  </a:txBody>
                  <a:tcPr>
                    <a:lnL w="9525" cap="flat" cmpd="sng" algn="ctr">
                      <a:solidFill>
                        <a:schemeClr val="bg1">
                          <a:lumMod val="6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81733661"/>
                  </a:ext>
                </a:extLst>
              </a:tr>
              <a:tr h="370840">
                <a:tc>
                  <a:txBody>
                    <a:bodyPr/>
                    <a:lstStyle/>
                    <a:p>
                      <a:r>
                        <a:rPr lang="zh-TW" altLang="en-US" sz="1500" dirty="0"/>
                        <a:t>原料供應及採購來源</a:t>
                      </a:r>
                    </a:p>
                  </a:txBody>
                  <a:tcPr anchor="ctr">
                    <a:lnL w="12700" cap="flat" cmpd="sng" algn="ctr">
                      <a:solidFill>
                        <a:schemeClr val="tx1">
                          <a:lumMod val="65000"/>
                          <a:lumOff val="3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r>
                        <a:rPr lang="zh-TW" altLang="en-US" sz="1500" dirty="0"/>
                        <a:t>主要採購項目或素材取得之來源，例如：創作團隊簽約、生產材料、故事開發</a:t>
                      </a:r>
                    </a:p>
                  </a:txBody>
                  <a:tcPr anchor="ctr">
                    <a:lnL w="9525" cap="flat" cmpd="sng" algn="ctr">
                      <a:solidFill>
                        <a:schemeClr val="bg1">
                          <a:lumMod val="6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59429449"/>
                  </a:ext>
                </a:extLst>
              </a:tr>
              <a:tr h="370840">
                <a:tc>
                  <a:txBody>
                    <a:bodyPr/>
                    <a:lstStyle/>
                    <a:p>
                      <a:r>
                        <a:rPr lang="zh-TW" altLang="en-US" sz="1500" dirty="0"/>
                        <a:t>生產及服務複雜度</a:t>
                      </a:r>
                    </a:p>
                  </a:txBody>
                  <a:tcPr anchor="ctr">
                    <a:lnL w="12700" cap="flat" cmpd="sng" algn="ctr">
                      <a:solidFill>
                        <a:schemeClr val="tx1">
                          <a:lumMod val="65000"/>
                          <a:lumOff val="3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r>
                        <a:rPr lang="zh-TW" altLang="en-US" sz="1500" dirty="0"/>
                        <a:t>生產</a:t>
                      </a:r>
                      <a:r>
                        <a:rPr lang="en-US" altLang="zh-TW" sz="1500" dirty="0"/>
                        <a:t>/</a:t>
                      </a:r>
                      <a:r>
                        <a:rPr lang="zh-TW" altLang="en-US" sz="1500" dirty="0"/>
                        <a:t>服務</a:t>
                      </a:r>
                      <a:r>
                        <a:rPr lang="en-US" altLang="zh-TW" sz="1500" dirty="0"/>
                        <a:t>/</a:t>
                      </a:r>
                      <a:r>
                        <a:rPr lang="zh-TW" altLang="en-US" sz="1500" dirty="0"/>
                        <a:t>商業（模式）是否容易被他人複製？</a:t>
                      </a:r>
                    </a:p>
                  </a:txBody>
                  <a:tcPr anchor="ctr">
                    <a:lnL w="9525" cap="flat" cmpd="sng" algn="ctr">
                      <a:solidFill>
                        <a:schemeClr val="bg1">
                          <a:lumMod val="6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29404311"/>
                  </a:ext>
                </a:extLst>
              </a:tr>
              <a:tr h="370840">
                <a:tc>
                  <a:txBody>
                    <a:bodyPr/>
                    <a:lstStyle/>
                    <a:p>
                      <a:r>
                        <a:rPr lang="zh-TW" altLang="en-US" sz="1500" dirty="0"/>
                        <a:t>核心技術與專利 </a:t>
                      </a:r>
                      <a:r>
                        <a:rPr lang="en-US" altLang="zh-TW" sz="1500" dirty="0"/>
                        <a:t>(</a:t>
                      </a:r>
                      <a:r>
                        <a:rPr lang="zh-TW" altLang="en-US" sz="1500" dirty="0"/>
                        <a:t>證照</a:t>
                      </a:r>
                      <a:r>
                        <a:rPr lang="en-US" altLang="zh-TW" sz="1500" dirty="0"/>
                        <a:t>)</a:t>
                      </a:r>
                      <a:endParaRPr lang="zh-TW" altLang="en-US" sz="1500" dirty="0"/>
                    </a:p>
                  </a:txBody>
                  <a:tcPr anchor="ctr">
                    <a:lnL w="12700" cap="flat" cmpd="sng" algn="ctr">
                      <a:solidFill>
                        <a:schemeClr val="tx1">
                          <a:lumMod val="65000"/>
                          <a:lumOff val="3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r>
                        <a:rPr lang="zh-TW" altLang="en-US" sz="1500" dirty="0"/>
                        <a:t>關鍵核心能力。例如：創意發想能力、跨域整合能力、特殊創作手法</a:t>
                      </a:r>
                      <a:r>
                        <a:rPr lang="en-US" altLang="zh-TW" sz="1500" dirty="0"/>
                        <a:t>……</a:t>
                      </a:r>
                      <a:r>
                        <a:rPr lang="zh-TW" altLang="en-US" sz="1500" dirty="0"/>
                        <a:t>等</a:t>
                      </a:r>
                    </a:p>
                  </a:txBody>
                  <a:tcPr anchor="ctr">
                    <a:lnL w="9525" cap="flat" cmpd="sng" algn="ctr">
                      <a:solidFill>
                        <a:schemeClr val="bg1">
                          <a:lumMod val="6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26209631"/>
                  </a:ext>
                </a:extLst>
              </a:tr>
              <a:tr h="370840">
                <a:tc>
                  <a:txBody>
                    <a:bodyPr/>
                    <a:lstStyle/>
                    <a:p>
                      <a:r>
                        <a:rPr lang="zh-TW" altLang="en-US" sz="1500" dirty="0"/>
                        <a:t>銷售 </a:t>
                      </a:r>
                      <a:r>
                        <a:rPr lang="en-US" altLang="zh-TW" sz="1500" dirty="0"/>
                        <a:t>(</a:t>
                      </a:r>
                      <a:r>
                        <a:rPr lang="zh-TW" altLang="en-US" sz="1500" dirty="0"/>
                        <a:t>服務</a:t>
                      </a:r>
                      <a:r>
                        <a:rPr lang="en-US" altLang="zh-TW" sz="1500" dirty="0"/>
                        <a:t>)</a:t>
                      </a:r>
                      <a:r>
                        <a:rPr lang="zh-TW" altLang="en-US" sz="1500" dirty="0"/>
                        <a:t> 通路多寡</a:t>
                      </a:r>
                    </a:p>
                  </a:txBody>
                  <a:tcPr anchor="ctr">
                    <a:lnL w="12700" cap="flat" cmpd="sng" algn="ctr">
                      <a:solidFill>
                        <a:schemeClr val="tx1">
                          <a:lumMod val="65000"/>
                          <a:lumOff val="3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r>
                        <a:rPr lang="zh-TW" altLang="en-US" sz="1500" dirty="0"/>
                        <a:t>（預估）實際可以通過哪些通路（類型、數量、規模等）進行銷售</a:t>
                      </a:r>
                    </a:p>
                  </a:txBody>
                  <a:tcPr anchor="ctr">
                    <a:lnL w="9525" cap="flat" cmpd="sng" algn="ctr">
                      <a:solidFill>
                        <a:schemeClr val="bg1">
                          <a:lumMod val="6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9012329"/>
                  </a:ext>
                </a:extLst>
              </a:tr>
              <a:tr h="370840">
                <a:tc>
                  <a:txBody>
                    <a:bodyPr/>
                    <a:lstStyle/>
                    <a:p>
                      <a:r>
                        <a:rPr lang="zh-TW" altLang="en-US" sz="1500" dirty="0"/>
                        <a:t>品質 </a:t>
                      </a:r>
                      <a:r>
                        <a:rPr lang="en-US" altLang="zh-TW" sz="1500" dirty="0"/>
                        <a:t>(</a:t>
                      </a:r>
                      <a:r>
                        <a:rPr lang="zh-TW" altLang="en-US" sz="1500" dirty="0"/>
                        <a:t>客服</a:t>
                      </a:r>
                      <a:r>
                        <a:rPr lang="en-US" altLang="zh-TW" sz="1500" dirty="0"/>
                        <a:t>)</a:t>
                      </a:r>
                      <a:r>
                        <a:rPr lang="zh-TW" altLang="en-US" sz="1500" dirty="0"/>
                        <a:t> 管理及改進</a:t>
                      </a:r>
                    </a:p>
                  </a:txBody>
                  <a:tcPr anchor="ctr">
                    <a:lnL w="12700" cap="flat" cmpd="sng" algn="ctr">
                      <a:solidFill>
                        <a:schemeClr val="tx1">
                          <a:lumMod val="65000"/>
                          <a:lumOff val="3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r>
                        <a:rPr lang="zh-TW" altLang="en-US" sz="1500" dirty="0"/>
                        <a:t>例如：創作團隊與客戶的回饋互動頻率、品管流程組織架構</a:t>
                      </a:r>
                    </a:p>
                  </a:txBody>
                  <a:tcPr anchor="ctr">
                    <a:lnL w="9525" cap="flat" cmpd="sng" algn="ctr">
                      <a:solidFill>
                        <a:schemeClr val="bg1">
                          <a:lumMod val="6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80864566"/>
                  </a:ext>
                </a:extLst>
              </a:tr>
            </a:tbl>
          </a:graphicData>
        </a:graphic>
      </p:graphicFrame>
      <p:sp>
        <p:nvSpPr>
          <p:cNvPr id="3" name="文字方塊 2">
            <a:extLst>
              <a:ext uri="{FF2B5EF4-FFF2-40B4-BE49-F238E27FC236}">
                <a16:creationId xmlns:a16="http://schemas.microsoft.com/office/drawing/2014/main" id="{C9CC350A-D8EB-4866-9FCC-5E73D2FB8FB2}"/>
              </a:ext>
            </a:extLst>
          </p:cNvPr>
          <p:cNvSpPr txBox="1"/>
          <p:nvPr/>
        </p:nvSpPr>
        <p:spPr>
          <a:xfrm>
            <a:off x="7803404" y="1166024"/>
            <a:ext cx="1799645" cy="1534478"/>
          </a:xfrm>
          <a:prstGeom prst="roundRect">
            <a:avLst>
              <a:gd name="adj" fmla="val 7442"/>
            </a:avLst>
          </a:prstGeom>
          <a:solidFill>
            <a:srgbClr val="9AD2CD"/>
          </a:solidFill>
        </p:spPr>
        <p:txBody>
          <a:bodyPr wrap="square" rtlCol="0">
            <a:spAutoFit/>
          </a:bodyPr>
          <a:lstStyle/>
          <a:p>
            <a:r>
              <a:rPr lang="zh-TW" altLang="en-US" sz="1500" dirty="0">
                <a:solidFill>
                  <a:schemeClr val="tx1">
                    <a:lumMod val="85000"/>
                    <a:lumOff val="15000"/>
                  </a:schemeClr>
                </a:solidFill>
              </a:rPr>
              <a:t>此為對於「您是否瞭解所處產業和自身經營能力」的評估參考。建議依實際狀況勾選，</a:t>
            </a:r>
            <a:r>
              <a:rPr lang="zh-TW" altLang="en-US" sz="1500" b="1" u="heavy" dirty="0">
                <a:solidFill>
                  <a:schemeClr val="tx1">
                    <a:lumMod val="85000"/>
                    <a:lumOff val="15000"/>
                  </a:schemeClr>
                </a:solidFill>
                <a:uFill>
                  <a:solidFill>
                    <a:srgbClr val="FF3300"/>
                  </a:solidFill>
                </a:uFill>
              </a:rPr>
              <a:t>並非</a:t>
            </a:r>
            <a:r>
              <a:rPr lang="zh-TW" altLang="en-US" sz="1500" dirty="0">
                <a:solidFill>
                  <a:schemeClr val="tx1">
                    <a:lumMod val="85000"/>
                    <a:lumOff val="15000"/>
                  </a:schemeClr>
                </a:solidFill>
              </a:rPr>
              <a:t>愈高分愈容易申貸</a:t>
            </a:r>
            <a:endParaRPr lang="en-US" altLang="zh-TW" sz="1500" dirty="0">
              <a:solidFill>
                <a:schemeClr val="tx1">
                  <a:lumMod val="85000"/>
                  <a:lumOff val="15000"/>
                </a:schemeClr>
              </a:solidFill>
            </a:endParaRPr>
          </a:p>
        </p:txBody>
      </p:sp>
    </p:spTree>
    <p:extLst>
      <p:ext uri="{BB962C8B-B14F-4D97-AF65-F5344CB8AC3E}">
        <p14:creationId xmlns:p14="http://schemas.microsoft.com/office/powerpoint/2010/main" val="155392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A32D7A86-2FA8-416E-A66E-447A6B89B78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485" r="915"/>
          <a:stretch/>
        </p:blipFill>
        <p:spPr>
          <a:xfrm>
            <a:off x="964406" y="138849"/>
            <a:ext cx="6593669" cy="4751365"/>
          </a:xfrm>
          <a:prstGeom prst="rect">
            <a:avLst/>
          </a:prstGeom>
          <a:ln>
            <a:noFill/>
          </a:ln>
        </p:spPr>
      </p:pic>
      <p:sp>
        <p:nvSpPr>
          <p:cNvPr id="2" name="投影片編號版面配置區 1">
            <a:extLst>
              <a:ext uri="{FF2B5EF4-FFF2-40B4-BE49-F238E27FC236}">
                <a16:creationId xmlns:a16="http://schemas.microsoft.com/office/drawing/2014/main" id="{02E3F0EF-58A2-F245-B475-ACBCBD518E8C}"/>
              </a:ext>
            </a:extLst>
          </p:cNvPr>
          <p:cNvSpPr>
            <a:spLocks noGrp="1"/>
          </p:cNvSpPr>
          <p:nvPr>
            <p:ph type="sldNum" sz="quarter" idx="12"/>
          </p:nvPr>
        </p:nvSpPr>
        <p:spPr/>
        <p:txBody>
          <a:bodyPr/>
          <a:lstStyle/>
          <a:p>
            <a:fld id="{892572A1-F7CB-644C-A08C-EFAC67228EB0}" type="slidenum">
              <a:rPr kumimoji="1" lang="zh-TW" altLang="en-US" smtClean="0"/>
              <a:t>12</a:t>
            </a:fld>
            <a:endParaRPr kumimoji="1" lang="zh-TW" altLang="en-US"/>
          </a:p>
        </p:txBody>
      </p:sp>
      <p:pic>
        <p:nvPicPr>
          <p:cNvPr id="4" name="圖形 3" descr="徽章 1">
            <a:extLst>
              <a:ext uri="{FF2B5EF4-FFF2-40B4-BE49-F238E27FC236}">
                <a16:creationId xmlns:a16="http://schemas.microsoft.com/office/drawing/2014/main" id="{BB89FA41-C118-43AF-8F68-358D53CB63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貸款申請表</a:t>
            </a:r>
            <a:r>
              <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a:t>
            </a: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計劃書</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cxnSp>
        <p:nvCxnSpPr>
          <p:cNvPr id="14" name="直線接點 13">
            <a:extLst>
              <a:ext uri="{FF2B5EF4-FFF2-40B4-BE49-F238E27FC236}">
                <a16:creationId xmlns:a16="http://schemas.microsoft.com/office/drawing/2014/main" id="{D14D449A-CDAA-4917-99C0-FF379BDF566F}"/>
              </a:ext>
            </a:extLst>
          </p:cNvPr>
          <p:cNvCxnSpPr>
            <a:cxnSpLocks/>
          </p:cNvCxnSpPr>
          <p:nvPr/>
        </p:nvCxnSpPr>
        <p:spPr>
          <a:xfrm>
            <a:off x="162794" y="1875105"/>
            <a:ext cx="0" cy="128719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69" name="文字方塊 68">
            <a:extLst>
              <a:ext uri="{FF2B5EF4-FFF2-40B4-BE49-F238E27FC236}">
                <a16:creationId xmlns:a16="http://schemas.microsoft.com/office/drawing/2014/main" id="{7AEC21B7-9F53-4139-908F-7344EF89A150}"/>
              </a:ext>
            </a:extLst>
          </p:cNvPr>
          <p:cNvSpPr txBox="1"/>
          <p:nvPr/>
        </p:nvSpPr>
        <p:spPr>
          <a:xfrm>
            <a:off x="8271247" y="138849"/>
            <a:ext cx="1507412" cy="442674"/>
          </a:xfrm>
          <a:prstGeom prst="roundRect">
            <a:avLst/>
          </a:prstGeom>
          <a:solidFill>
            <a:schemeClr val="tx1">
              <a:lumMod val="50000"/>
              <a:lumOff val="50000"/>
            </a:schemeClr>
          </a:solidFill>
          <a:ln w="19050">
            <a:noFill/>
          </a:ln>
        </p:spPr>
        <p:txBody>
          <a:bodyPr wrap="square" rtlCol="0">
            <a:spAutoFit/>
          </a:bodyPr>
          <a:lstStyle/>
          <a:p>
            <a:pPr algn="ctr"/>
            <a:r>
              <a:rPr kumimoji="1" lang="en-US" altLang="zh-TW" sz="2000" dirty="0">
                <a:solidFill>
                  <a:schemeClr val="bg1"/>
                </a:solidFill>
              </a:rPr>
              <a:t>100</a:t>
            </a:r>
            <a:r>
              <a:rPr kumimoji="1" lang="zh-TW" altLang="en-US" sz="2000" dirty="0">
                <a:solidFill>
                  <a:schemeClr val="bg1"/>
                </a:solidFill>
              </a:rPr>
              <a:t>萬以下</a:t>
            </a:r>
          </a:p>
        </p:txBody>
      </p:sp>
      <p:sp>
        <p:nvSpPr>
          <p:cNvPr id="7" name="矩形: 圓角 6">
            <a:extLst>
              <a:ext uri="{FF2B5EF4-FFF2-40B4-BE49-F238E27FC236}">
                <a16:creationId xmlns:a16="http://schemas.microsoft.com/office/drawing/2014/main" id="{02ADC45E-E38B-459E-BECA-44BC02610981}"/>
              </a:ext>
            </a:extLst>
          </p:cNvPr>
          <p:cNvSpPr/>
          <p:nvPr/>
        </p:nvSpPr>
        <p:spPr>
          <a:xfrm>
            <a:off x="1500178" y="581523"/>
            <a:ext cx="1720850" cy="1680414"/>
          </a:xfrm>
          <a:prstGeom prst="roundRect">
            <a:avLst>
              <a:gd name="adj" fmla="val 6659"/>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D79EE407-0F0D-43D0-BD7D-6A4CC5F7BE52}"/>
              </a:ext>
            </a:extLst>
          </p:cNvPr>
          <p:cNvSpPr txBox="1"/>
          <p:nvPr/>
        </p:nvSpPr>
        <p:spPr>
          <a:xfrm>
            <a:off x="7374197" y="921182"/>
            <a:ext cx="2228849" cy="1009471"/>
          </a:xfrm>
          <a:prstGeom prst="roundRect">
            <a:avLst>
              <a:gd name="adj" fmla="val 10539"/>
            </a:avLst>
          </a:prstGeom>
          <a:solidFill>
            <a:srgbClr val="9AD2CD"/>
          </a:solidFill>
        </p:spPr>
        <p:txBody>
          <a:bodyPr wrap="square" rtlCol="0">
            <a:spAutoFit/>
          </a:bodyPr>
          <a:lstStyle/>
          <a:p>
            <a:r>
              <a:rPr lang="zh-TW" altLang="en-US" sz="1400" dirty="0">
                <a:solidFill>
                  <a:schemeClr val="tx1">
                    <a:lumMod val="85000"/>
                    <a:lumOff val="15000"/>
                  </a:schemeClr>
                </a:solidFill>
              </a:rPr>
              <a:t>依據營運業務所屬產業情況勾選。這也將是銀行對於「您是否了解產業」的評估參考依據之一</a:t>
            </a:r>
            <a:endParaRPr lang="en-US" altLang="zh-TW" sz="1400" dirty="0">
              <a:solidFill>
                <a:schemeClr val="tx1">
                  <a:lumMod val="85000"/>
                  <a:lumOff val="15000"/>
                </a:schemeClr>
              </a:solidFill>
            </a:endParaRPr>
          </a:p>
        </p:txBody>
      </p:sp>
      <p:cxnSp>
        <p:nvCxnSpPr>
          <p:cNvPr id="9" name="直線單箭頭接點 8">
            <a:extLst>
              <a:ext uri="{FF2B5EF4-FFF2-40B4-BE49-F238E27FC236}">
                <a16:creationId xmlns:a16="http://schemas.microsoft.com/office/drawing/2014/main" id="{F25643A5-A95D-4C67-81ED-DB6658FEA709}"/>
              </a:ext>
            </a:extLst>
          </p:cNvPr>
          <p:cNvCxnSpPr>
            <a:cxnSpLocks/>
            <a:stCxn id="7" idx="3"/>
            <a:endCxn id="8" idx="1"/>
          </p:cNvCxnSpPr>
          <p:nvPr/>
        </p:nvCxnSpPr>
        <p:spPr>
          <a:xfrm>
            <a:off x="3221028" y="1421730"/>
            <a:ext cx="4153169" cy="4188"/>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矩形: 圓角 28">
            <a:extLst>
              <a:ext uri="{FF2B5EF4-FFF2-40B4-BE49-F238E27FC236}">
                <a16:creationId xmlns:a16="http://schemas.microsoft.com/office/drawing/2014/main" id="{BE56BC9E-5961-439A-A9C3-4CD9F80A5D55}"/>
              </a:ext>
            </a:extLst>
          </p:cNvPr>
          <p:cNvSpPr/>
          <p:nvPr/>
        </p:nvSpPr>
        <p:spPr>
          <a:xfrm>
            <a:off x="1211420" y="3082204"/>
            <a:ext cx="3240264" cy="201170"/>
          </a:xfrm>
          <a:prstGeom prst="roundRect">
            <a:avLst>
              <a:gd name="adj" fmla="val 6659"/>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a:extLst>
              <a:ext uri="{FF2B5EF4-FFF2-40B4-BE49-F238E27FC236}">
                <a16:creationId xmlns:a16="http://schemas.microsoft.com/office/drawing/2014/main" id="{10ECD5F1-EC20-4BE0-81CC-B2E06FA19BCA}"/>
              </a:ext>
            </a:extLst>
          </p:cNvPr>
          <p:cNvSpPr txBox="1"/>
          <p:nvPr/>
        </p:nvSpPr>
        <p:spPr>
          <a:xfrm>
            <a:off x="7374201" y="2751459"/>
            <a:ext cx="2228850" cy="832407"/>
          </a:xfrm>
          <a:prstGeom prst="roundRect">
            <a:avLst>
              <a:gd name="adj" fmla="val 10539"/>
            </a:avLst>
          </a:prstGeom>
          <a:solidFill>
            <a:srgbClr val="9AD2CD"/>
          </a:solidFill>
        </p:spPr>
        <p:txBody>
          <a:bodyPr wrap="square" rtlCol="0">
            <a:spAutoFit/>
          </a:bodyPr>
          <a:lstStyle/>
          <a:p>
            <a:pPr algn="ctr">
              <a:lnSpc>
                <a:spcPct val="110000"/>
              </a:lnSpc>
            </a:pPr>
            <a:r>
              <a:rPr lang="zh-TW" altLang="en-US" sz="1400" dirty="0">
                <a:solidFill>
                  <a:schemeClr val="tx1">
                    <a:lumMod val="85000"/>
                    <a:lumOff val="15000"/>
                  </a:schemeClr>
                </a:solidFill>
              </a:rPr>
              <a:t>第</a:t>
            </a:r>
            <a:r>
              <a:rPr lang="en-US" altLang="zh-TW" sz="1400" dirty="0">
                <a:solidFill>
                  <a:schemeClr val="tx1">
                    <a:lumMod val="85000"/>
                    <a:lumOff val="15000"/>
                  </a:schemeClr>
                </a:solidFill>
              </a:rPr>
              <a:t>2</a:t>
            </a:r>
            <a:r>
              <a:rPr lang="zh-TW" altLang="en-US" sz="1400" dirty="0">
                <a:solidFill>
                  <a:schemeClr val="tx1">
                    <a:lumMod val="85000"/>
                    <a:lumOff val="15000"/>
                  </a:schemeClr>
                </a:solidFill>
              </a:rPr>
              <a:t>年收入年成長率  </a:t>
            </a:r>
            <a:br>
              <a:rPr lang="en-US" altLang="zh-TW" sz="1400" dirty="0">
                <a:solidFill>
                  <a:schemeClr val="tx1">
                    <a:lumMod val="85000"/>
                    <a:lumOff val="15000"/>
                  </a:schemeClr>
                </a:solidFill>
              </a:rPr>
            </a:br>
            <a:r>
              <a:rPr lang="zh-TW" altLang="en-US" sz="1400" dirty="0">
                <a:solidFill>
                  <a:schemeClr val="tx1">
                    <a:lumMod val="85000"/>
                    <a:lumOff val="15000"/>
                  </a:schemeClr>
                </a:solidFill>
              </a:rPr>
              <a:t>第</a:t>
            </a:r>
            <a:r>
              <a:rPr lang="en-US" altLang="zh-TW" sz="1400" dirty="0">
                <a:solidFill>
                  <a:schemeClr val="tx1">
                    <a:lumMod val="85000"/>
                    <a:lumOff val="15000"/>
                  </a:schemeClr>
                </a:solidFill>
              </a:rPr>
              <a:t>2</a:t>
            </a:r>
            <a:r>
              <a:rPr lang="zh-TW" altLang="en-US" sz="1400" dirty="0">
                <a:solidFill>
                  <a:schemeClr val="tx1">
                    <a:lumMod val="85000"/>
                    <a:lumOff val="15000"/>
                  </a:schemeClr>
                </a:solidFill>
              </a:rPr>
              <a:t>年營收</a:t>
            </a:r>
            <a:r>
              <a:rPr lang="en-US" altLang="zh-TW" sz="1400" dirty="0">
                <a:solidFill>
                  <a:schemeClr val="tx1">
                    <a:lumMod val="85000"/>
                    <a:lumOff val="15000"/>
                  </a:schemeClr>
                </a:solidFill>
              </a:rPr>
              <a:t>-</a:t>
            </a:r>
            <a:r>
              <a:rPr lang="zh-TW" altLang="en-US" sz="1400" dirty="0">
                <a:solidFill>
                  <a:schemeClr val="tx1">
                    <a:lumMod val="85000"/>
                    <a:lumOff val="15000"/>
                  </a:schemeClr>
                </a:solidFill>
              </a:rPr>
              <a:t>第</a:t>
            </a:r>
            <a:r>
              <a:rPr lang="en-US" altLang="zh-TW" sz="1400" dirty="0">
                <a:solidFill>
                  <a:schemeClr val="tx1">
                    <a:lumMod val="85000"/>
                    <a:lumOff val="15000"/>
                  </a:schemeClr>
                </a:solidFill>
              </a:rPr>
              <a:t>1</a:t>
            </a:r>
            <a:r>
              <a:rPr lang="zh-TW" altLang="en-US" sz="1400" dirty="0">
                <a:solidFill>
                  <a:schemeClr val="tx1">
                    <a:lumMod val="85000"/>
                    <a:lumOff val="15000"/>
                  </a:schemeClr>
                </a:solidFill>
              </a:rPr>
              <a:t>年營收</a:t>
            </a:r>
            <a:endParaRPr lang="en-US" altLang="zh-TW" sz="1400" dirty="0">
              <a:solidFill>
                <a:schemeClr val="tx1">
                  <a:lumMod val="85000"/>
                  <a:lumOff val="15000"/>
                </a:schemeClr>
              </a:solidFill>
            </a:endParaRPr>
          </a:p>
          <a:p>
            <a:pPr algn="ctr">
              <a:lnSpc>
                <a:spcPct val="110000"/>
              </a:lnSpc>
            </a:pPr>
            <a:r>
              <a:rPr lang="zh-TW" altLang="en-US" sz="1400" dirty="0">
                <a:solidFill>
                  <a:schemeClr val="tx1">
                    <a:lumMod val="85000"/>
                    <a:lumOff val="15000"/>
                  </a:schemeClr>
                </a:solidFill>
              </a:rPr>
              <a:t>第</a:t>
            </a:r>
            <a:r>
              <a:rPr lang="en-US" altLang="zh-TW" sz="1400" dirty="0">
                <a:solidFill>
                  <a:schemeClr val="tx1">
                    <a:lumMod val="85000"/>
                    <a:lumOff val="15000"/>
                  </a:schemeClr>
                </a:solidFill>
              </a:rPr>
              <a:t>1</a:t>
            </a:r>
            <a:r>
              <a:rPr lang="zh-TW" altLang="en-US" sz="1400" dirty="0">
                <a:solidFill>
                  <a:schemeClr val="tx1">
                    <a:lumMod val="85000"/>
                    <a:lumOff val="15000"/>
                  </a:schemeClr>
                </a:solidFill>
              </a:rPr>
              <a:t>年營收</a:t>
            </a:r>
            <a:endParaRPr lang="en-US" altLang="zh-TW" sz="1400" dirty="0">
              <a:solidFill>
                <a:schemeClr val="tx1">
                  <a:lumMod val="85000"/>
                  <a:lumOff val="15000"/>
                </a:schemeClr>
              </a:solidFill>
            </a:endParaRPr>
          </a:p>
        </p:txBody>
      </p:sp>
      <p:sp>
        <p:nvSpPr>
          <p:cNvPr id="42" name="矩形: 圓角 41">
            <a:extLst>
              <a:ext uri="{FF2B5EF4-FFF2-40B4-BE49-F238E27FC236}">
                <a16:creationId xmlns:a16="http://schemas.microsoft.com/office/drawing/2014/main" id="{E554D9F0-E40E-4361-A077-6D9B0DCAE25D}"/>
              </a:ext>
            </a:extLst>
          </p:cNvPr>
          <p:cNvSpPr/>
          <p:nvPr/>
        </p:nvSpPr>
        <p:spPr>
          <a:xfrm>
            <a:off x="1211420" y="3823000"/>
            <a:ext cx="3865906" cy="280642"/>
          </a:xfrm>
          <a:prstGeom prst="roundRect">
            <a:avLst>
              <a:gd name="adj" fmla="val 6659"/>
            </a:avLst>
          </a:prstGeom>
          <a:noFill/>
          <a:ln w="38100">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文字方塊 44">
            <a:extLst>
              <a:ext uri="{FF2B5EF4-FFF2-40B4-BE49-F238E27FC236}">
                <a16:creationId xmlns:a16="http://schemas.microsoft.com/office/drawing/2014/main" id="{99836BAE-08D4-4044-B2AF-FE0073BB65BE}"/>
              </a:ext>
            </a:extLst>
          </p:cNvPr>
          <p:cNvSpPr txBox="1"/>
          <p:nvPr/>
        </p:nvSpPr>
        <p:spPr>
          <a:xfrm>
            <a:off x="7374200" y="3814930"/>
            <a:ext cx="2228849" cy="1083147"/>
          </a:xfrm>
          <a:prstGeom prst="roundRect">
            <a:avLst>
              <a:gd name="adj" fmla="val 10539"/>
            </a:avLst>
          </a:prstGeom>
          <a:solidFill>
            <a:srgbClr val="9AD2CD"/>
          </a:solidFill>
        </p:spPr>
        <p:txBody>
          <a:bodyPr wrap="square" rtlCol="0">
            <a:spAutoFit/>
          </a:bodyPr>
          <a:lstStyle/>
          <a:p>
            <a:pPr>
              <a:lnSpc>
                <a:spcPct val="110000"/>
              </a:lnSpc>
            </a:pPr>
            <a:r>
              <a:rPr lang="zh-TW" altLang="en-US" sz="1400" dirty="0">
                <a:solidFill>
                  <a:schemeClr val="tx1">
                    <a:lumMod val="85000"/>
                    <a:lumOff val="15000"/>
                  </a:schemeClr>
                </a:solidFill>
              </a:rPr>
              <a:t>息前稅前淨利率 </a:t>
            </a:r>
            <a:endParaRPr lang="en-US" altLang="zh-TW" sz="1400" dirty="0">
              <a:solidFill>
                <a:schemeClr val="tx1">
                  <a:lumMod val="85000"/>
                  <a:lumOff val="15000"/>
                </a:schemeClr>
              </a:solidFill>
            </a:endParaRPr>
          </a:p>
          <a:p>
            <a:pPr algn="ctr">
              <a:lnSpc>
                <a:spcPct val="110000"/>
              </a:lnSpc>
            </a:pPr>
            <a:r>
              <a:rPr lang="en-US" altLang="zh-TW" sz="1400" dirty="0">
                <a:solidFill>
                  <a:schemeClr val="tx1">
                    <a:lumMod val="85000"/>
                    <a:lumOff val="15000"/>
                  </a:schemeClr>
                </a:solidFill>
              </a:rPr>
              <a:t>= </a:t>
            </a:r>
            <a:r>
              <a:rPr lang="zh-TW" altLang="en-US" sz="1400" dirty="0">
                <a:solidFill>
                  <a:schemeClr val="tx1">
                    <a:lumMod val="85000"/>
                    <a:lumOff val="15000"/>
                  </a:schemeClr>
                </a:solidFill>
              </a:rPr>
              <a:t>不計利息與稅的淨利率  </a:t>
            </a:r>
            <a:br>
              <a:rPr lang="en-US" altLang="zh-TW" sz="1400" dirty="0">
                <a:solidFill>
                  <a:schemeClr val="tx1">
                    <a:lumMod val="85000"/>
                    <a:lumOff val="15000"/>
                  </a:schemeClr>
                </a:solidFill>
              </a:rPr>
            </a:br>
            <a:r>
              <a:rPr lang="zh-TW" altLang="en-US" sz="1400" dirty="0">
                <a:solidFill>
                  <a:schemeClr val="tx1">
                    <a:lumMod val="85000"/>
                    <a:lumOff val="15000"/>
                  </a:schemeClr>
                </a:solidFill>
              </a:rPr>
              <a:t>年營收</a:t>
            </a:r>
            <a:r>
              <a:rPr lang="en-US" altLang="zh-TW" sz="1400" dirty="0">
                <a:solidFill>
                  <a:schemeClr val="tx1">
                    <a:lumMod val="85000"/>
                    <a:lumOff val="15000"/>
                  </a:schemeClr>
                </a:solidFill>
              </a:rPr>
              <a:t>-</a:t>
            </a:r>
            <a:r>
              <a:rPr lang="zh-TW" altLang="en-US" sz="1400" dirty="0">
                <a:solidFill>
                  <a:schemeClr val="tx1">
                    <a:lumMod val="85000"/>
                    <a:lumOff val="15000"/>
                  </a:schemeClr>
                </a:solidFill>
              </a:rPr>
              <a:t>年成本費用</a:t>
            </a:r>
            <a:endParaRPr lang="en-US" altLang="zh-TW" sz="1400" dirty="0">
              <a:solidFill>
                <a:schemeClr val="tx1">
                  <a:lumMod val="85000"/>
                  <a:lumOff val="15000"/>
                </a:schemeClr>
              </a:solidFill>
            </a:endParaRPr>
          </a:p>
          <a:p>
            <a:pPr algn="ctr">
              <a:lnSpc>
                <a:spcPct val="110000"/>
              </a:lnSpc>
            </a:pPr>
            <a:r>
              <a:rPr lang="zh-TW" altLang="en-US" sz="1400" dirty="0">
                <a:solidFill>
                  <a:schemeClr val="tx1">
                    <a:lumMod val="85000"/>
                    <a:lumOff val="15000"/>
                  </a:schemeClr>
                </a:solidFill>
              </a:rPr>
              <a:t>年營收</a:t>
            </a:r>
            <a:endParaRPr lang="en-US" altLang="zh-TW" sz="1400" dirty="0">
              <a:solidFill>
                <a:schemeClr val="tx1">
                  <a:lumMod val="85000"/>
                  <a:lumOff val="15000"/>
                </a:schemeClr>
              </a:solidFill>
            </a:endParaRPr>
          </a:p>
        </p:txBody>
      </p:sp>
      <p:cxnSp>
        <p:nvCxnSpPr>
          <p:cNvPr id="76" name="直線單箭頭接點 75">
            <a:extLst>
              <a:ext uri="{FF2B5EF4-FFF2-40B4-BE49-F238E27FC236}">
                <a16:creationId xmlns:a16="http://schemas.microsoft.com/office/drawing/2014/main" id="{4FC69DE2-027E-4537-B439-78D9B1F29D99}"/>
              </a:ext>
            </a:extLst>
          </p:cNvPr>
          <p:cNvCxnSpPr>
            <a:cxnSpLocks/>
            <a:stCxn id="29" idx="3"/>
            <a:endCxn id="32" idx="1"/>
          </p:cNvCxnSpPr>
          <p:nvPr/>
        </p:nvCxnSpPr>
        <p:spPr>
          <a:xfrm flipV="1">
            <a:off x="4451684" y="3167663"/>
            <a:ext cx="2922517" cy="15126"/>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5295E5FD-ED06-4E7F-AAE5-7642584C2AE5}"/>
              </a:ext>
            </a:extLst>
          </p:cNvPr>
          <p:cNvCxnSpPr>
            <a:cxnSpLocks/>
            <a:stCxn id="42" idx="3"/>
          </p:cNvCxnSpPr>
          <p:nvPr/>
        </p:nvCxnSpPr>
        <p:spPr>
          <a:xfrm>
            <a:off x="5077326" y="3963321"/>
            <a:ext cx="2296874"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 name="圖片 19">
            <a:extLst>
              <a:ext uri="{FF2B5EF4-FFF2-40B4-BE49-F238E27FC236}">
                <a16:creationId xmlns:a16="http://schemas.microsoft.com/office/drawing/2014/main" id="{4CF7CEB3-5B26-488C-9F91-95990F6E01F9}"/>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66000"/>
                    </a14:imgEffect>
                  </a14:imgLayer>
                </a14:imgProps>
              </a:ext>
            </a:extLst>
          </a:blip>
          <a:srcRect b="31201"/>
          <a:stretch/>
        </p:blipFill>
        <p:spPr>
          <a:xfrm>
            <a:off x="1181495" y="4958411"/>
            <a:ext cx="6159490" cy="1633681"/>
          </a:xfrm>
          <a:prstGeom prst="rect">
            <a:avLst/>
          </a:prstGeom>
        </p:spPr>
      </p:pic>
      <p:cxnSp>
        <p:nvCxnSpPr>
          <p:cNvPr id="5" name="直線接點 4">
            <a:extLst>
              <a:ext uri="{FF2B5EF4-FFF2-40B4-BE49-F238E27FC236}">
                <a16:creationId xmlns:a16="http://schemas.microsoft.com/office/drawing/2014/main" id="{75DA8040-2FD7-4E08-8F00-C20B2968EE34}"/>
              </a:ext>
            </a:extLst>
          </p:cNvPr>
          <p:cNvCxnSpPr/>
          <p:nvPr/>
        </p:nvCxnSpPr>
        <p:spPr>
          <a:xfrm>
            <a:off x="7633982" y="3283374"/>
            <a:ext cx="185396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7FBF2A66-5EE2-43ED-AFF4-3D10EACE47B3}"/>
              </a:ext>
            </a:extLst>
          </p:cNvPr>
          <p:cNvSpPr txBox="1"/>
          <p:nvPr/>
        </p:nvSpPr>
        <p:spPr>
          <a:xfrm>
            <a:off x="7381500" y="3132512"/>
            <a:ext cx="238703" cy="307777"/>
          </a:xfrm>
          <a:prstGeom prst="rect">
            <a:avLst/>
          </a:prstGeom>
          <a:noFill/>
        </p:spPr>
        <p:txBody>
          <a:bodyPr wrap="square" rtlCol="0">
            <a:spAutoFit/>
          </a:bodyPr>
          <a:lstStyle/>
          <a:p>
            <a:r>
              <a:rPr lang="en-US" altLang="zh-TW" sz="1400" dirty="0">
                <a:solidFill>
                  <a:schemeClr val="tx1">
                    <a:lumMod val="85000"/>
                    <a:lumOff val="15000"/>
                  </a:schemeClr>
                </a:solidFill>
              </a:rPr>
              <a:t>=</a:t>
            </a:r>
            <a:endParaRPr lang="zh-TW" altLang="en-US" sz="1400" dirty="0"/>
          </a:p>
        </p:txBody>
      </p:sp>
      <p:cxnSp>
        <p:nvCxnSpPr>
          <p:cNvPr id="21" name="直線接點 20">
            <a:extLst>
              <a:ext uri="{FF2B5EF4-FFF2-40B4-BE49-F238E27FC236}">
                <a16:creationId xmlns:a16="http://schemas.microsoft.com/office/drawing/2014/main" id="{EC2D9F65-27CB-4489-9356-C5483C966FB8}"/>
              </a:ext>
            </a:extLst>
          </p:cNvPr>
          <p:cNvCxnSpPr>
            <a:cxnSpLocks/>
          </p:cNvCxnSpPr>
          <p:nvPr/>
        </p:nvCxnSpPr>
        <p:spPr>
          <a:xfrm>
            <a:off x="7751428" y="4585067"/>
            <a:ext cx="147353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D3F571BD-DFF3-410E-832F-C0ACB936E8B3}"/>
              </a:ext>
            </a:extLst>
          </p:cNvPr>
          <p:cNvSpPr txBox="1"/>
          <p:nvPr/>
        </p:nvSpPr>
        <p:spPr>
          <a:xfrm>
            <a:off x="7416454" y="4442594"/>
            <a:ext cx="238703" cy="307777"/>
          </a:xfrm>
          <a:prstGeom prst="rect">
            <a:avLst/>
          </a:prstGeom>
          <a:noFill/>
        </p:spPr>
        <p:txBody>
          <a:bodyPr wrap="square" rtlCol="0">
            <a:spAutoFit/>
          </a:bodyPr>
          <a:lstStyle/>
          <a:p>
            <a:r>
              <a:rPr lang="en-US" altLang="zh-TW" sz="1400" dirty="0">
                <a:solidFill>
                  <a:schemeClr val="tx1">
                    <a:lumMod val="85000"/>
                    <a:lumOff val="15000"/>
                  </a:schemeClr>
                </a:solidFill>
              </a:rPr>
              <a:t>=</a:t>
            </a:r>
            <a:endParaRPr lang="zh-TW" altLang="en-US" sz="1400" dirty="0"/>
          </a:p>
        </p:txBody>
      </p:sp>
    </p:spTree>
    <p:extLst>
      <p:ext uri="{BB962C8B-B14F-4D97-AF65-F5344CB8AC3E}">
        <p14:creationId xmlns:p14="http://schemas.microsoft.com/office/powerpoint/2010/main" val="1827081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E87EA18-4B2B-455B-A9E0-E912DFDF993C}"/>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17901" y="429646"/>
            <a:ext cx="5935034" cy="5399717"/>
          </a:xfrm>
          <a:prstGeom prst="rect">
            <a:avLst/>
          </a:prstGeom>
        </p:spPr>
      </p:pic>
      <p:sp>
        <p:nvSpPr>
          <p:cNvPr id="2" name="投影片編號版面配置區 1">
            <a:extLst>
              <a:ext uri="{FF2B5EF4-FFF2-40B4-BE49-F238E27FC236}">
                <a16:creationId xmlns:a16="http://schemas.microsoft.com/office/drawing/2014/main" id="{02E3F0EF-58A2-F245-B475-ACBCBD518E8C}"/>
              </a:ext>
            </a:extLst>
          </p:cNvPr>
          <p:cNvSpPr>
            <a:spLocks noGrp="1"/>
          </p:cNvSpPr>
          <p:nvPr>
            <p:ph type="sldNum" sz="quarter" idx="12"/>
          </p:nvPr>
        </p:nvSpPr>
        <p:spPr/>
        <p:txBody>
          <a:bodyPr/>
          <a:lstStyle/>
          <a:p>
            <a:fld id="{892572A1-F7CB-644C-A08C-EFAC67228EB0}" type="slidenum">
              <a:rPr kumimoji="1" lang="zh-TW" altLang="en-US" smtClean="0"/>
              <a:t>13</a:t>
            </a:fld>
            <a:endParaRPr kumimoji="1" lang="zh-TW" altLang="en-US"/>
          </a:p>
        </p:txBody>
      </p:sp>
      <p:pic>
        <p:nvPicPr>
          <p:cNvPr id="4" name="圖形 3" descr="徽章 1">
            <a:extLst>
              <a:ext uri="{FF2B5EF4-FFF2-40B4-BE49-F238E27FC236}">
                <a16:creationId xmlns:a16="http://schemas.microsoft.com/office/drawing/2014/main" id="{BB89FA41-C118-43AF-8F68-358D53CB63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貸款申請表</a:t>
            </a:r>
            <a:r>
              <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a:t>
            </a: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計劃書</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cxnSp>
        <p:nvCxnSpPr>
          <p:cNvPr id="14" name="直線接點 13">
            <a:extLst>
              <a:ext uri="{FF2B5EF4-FFF2-40B4-BE49-F238E27FC236}">
                <a16:creationId xmlns:a16="http://schemas.microsoft.com/office/drawing/2014/main" id="{D14D449A-CDAA-4917-99C0-FF379BDF566F}"/>
              </a:ext>
            </a:extLst>
          </p:cNvPr>
          <p:cNvCxnSpPr>
            <a:cxnSpLocks/>
          </p:cNvCxnSpPr>
          <p:nvPr/>
        </p:nvCxnSpPr>
        <p:spPr>
          <a:xfrm>
            <a:off x="162794" y="1875105"/>
            <a:ext cx="0" cy="128719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69" name="文字方塊 68">
            <a:extLst>
              <a:ext uri="{FF2B5EF4-FFF2-40B4-BE49-F238E27FC236}">
                <a16:creationId xmlns:a16="http://schemas.microsoft.com/office/drawing/2014/main" id="{7AEC21B7-9F53-4139-908F-7344EF89A150}"/>
              </a:ext>
            </a:extLst>
          </p:cNvPr>
          <p:cNvSpPr txBox="1"/>
          <p:nvPr/>
        </p:nvSpPr>
        <p:spPr>
          <a:xfrm>
            <a:off x="8271247" y="138849"/>
            <a:ext cx="1507412" cy="442674"/>
          </a:xfrm>
          <a:prstGeom prst="roundRect">
            <a:avLst/>
          </a:prstGeom>
          <a:solidFill>
            <a:schemeClr val="tx1">
              <a:lumMod val="50000"/>
              <a:lumOff val="50000"/>
            </a:schemeClr>
          </a:solidFill>
          <a:ln w="19050">
            <a:noFill/>
          </a:ln>
        </p:spPr>
        <p:txBody>
          <a:bodyPr wrap="square" rtlCol="0">
            <a:spAutoFit/>
          </a:bodyPr>
          <a:lstStyle/>
          <a:p>
            <a:pPr algn="ctr"/>
            <a:r>
              <a:rPr kumimoji="1" lang="en-US" altLang="zh-TW" sz="2000" dirty="0">
                <a:solidFill>
                  <a:schemeClr val="bg1"/>
                </a:solidFill>
              </a:rPr>
              <a:t>100</a:t>
            </a:r>
            <a:r>
              <a:rPr kumimoji="1" lang="zh-TW" altLang="en-US" sz="2000" dirty="0">
                <a:solidFill>
                  <a:schemeClr val="bg1"/>
                </a:solidFill>
              </a:rPr>
              <a:t>萬以下</a:t>
            </a:r>
          </a:p>
        </p:txBody>
      </p:sp>
      <p:sp>
        <p:nvSpPr>
          <p:cNvPr id="133" name="文字方塊 132">
            <a:extLst>
              <a:ext uri="{FF2B5EF4-FFF2-40B4-BE49-F238E27FC236}">
                <a16:creationId xmlns:a16="http://schemas.microsoft.com/office/drawing/2014/main" id="{BB6658BC-183C-4461-A4CF-D6AF0A375371}"/>
              </a:ext>
            </a:extLst>
          </p:cNvPr>
          <p:cNvSpPr txBox="1"/>
          <p:nvPr/>
        </p:nvSpPr>
        <p:spPr>
          <a:xfrm>
            <a:off x="7374197" y="4223114"/>
            <a:ext cx="2228851" cy="1035794"/>
          </a:xfrm>
          <a:prstGeom prst="roundRect">
            <a:avLst>
              <a:gd name="adj" fmla="val 10539"/>
            </a:avLst>
          </a:prstGeom>
          <a:solidFill>
            <a:srgbClr val="9AD2CD"/>
          </a:solidFill>
        </p:spPr>
        <p:txBody>
          <a:bodyPr wrap="square" rtlCol="0">
            <a:spAutoFit/>
          </a:bodyPr>
          <a:lstStyle/>
          <a:p>
            <a:pPr>
              <a:lnSpc>
                <a:spcPct val="110000"/>
              </a:lnSpc>
            </a:pPr>
            <a:r>
              <a:rPr lang="zh-TW" altLang="en-US" sz="1400" b="1" dirty="0">
                <a:solidFill>
                  <a:srgbClr val="FF3300"/>
                </a:solidFill>
              </a:rPr>
              <a:t>別漏掉</a:t>
            </a:r>
            <a:r>
              <a:rPr lang="en-US" altLang="zh-TW" sz="1400" b="1" dirty="0">
                <a:solidFill>
                  <a:srgbClr val="FF3300"/>
                </a:solidFill>
              </a:rPr>
              <a:t>!</a:t>
            </a:r>
          </a:p>
          <a:p>
            <a:pPr>
              <a:lnSpc>
                <a:spcPct val="110000"/>
              </a:lnSpc>
            </a:pPr>
            <a:r>
              <a:rPr lang="zh-TW" altLang="en-US" sz="1300" dirty="0">
                <a:solidFill>
                  <a:schemeClr val="tx1">
                    <a:lumMod val="85000"/>
                    <a:lumOff val="15000"/>
                  </a:schemeClr>
                </a:solidFill>
              </a:rPr>
              <a:t>以事業體申貸</a:t>
            </a:r>
            <a:r>
              <a:rPr lang="en-US" altLang="zh-TW" sz="1300" dirty="0">
                <a:solidFill>
                  <a:schemeClr val="tx1">
                    <a:lumMod val="85000"/>
                    <a:lumOff val="15000"/>
                  </a:schemeClr>
                </a:solidFill>
              </a:rPr>
              <a:t>:</a:t>
            </a:r>
            <a:r>
              <a:rPr lang="zh-TW" altLang="en-US" sz="1300" dirty="0">
                <a:solidFill>
                  <a:schemeClr val="tx1">
                    <a:lumMod val="85000"/>
                    <a:lumOff val="15000"/>
                  </a:schemeClr>
                </a:solidFill>
              </a:rPr>
              <a:t> 蓋上大小章</a:t>
            </a:r>
            <a:endParaRPr lang="en-US" altLang="zh-TW" sz="1300" dirty="0">
              <a:solidFill>
                <a:schemeClr val="tx1">
                  <a:lumMod val="85000"/>
                  <a:lumOff val="15000"/>
                </a:schemeClr>
              </a:solidFill>
            </a:endParaRPr>
          </a:p>
          <a:p>
            <a:pPr>
              <a:lnSpc>
                <a:spcPct val="110000"/>
              </a:lnSpc>
            </a:pPr>
            <a:r>
              <a:rPr lang="zh-TW" altLang="en-US" sz="1300" dirty="0">
                <a:solidFill>
                  <a:schemeClr val="tx1">
                    <a:lumMod val="85000"/>
                    <a:lumOff val="15000"/>
                  </a:schemeClr>
                </a:solidFill>
              </a:rPr>
              <a:t>以負責人申貸</a:t>
            </a:r>
            <a:r>
              <a:rPr lang="en-US" altLang="zh-TW" sz="1300" dirty="0">
                <a:solidFill>
                  <a:schemeClr val="tx1">
                    <a:lumMod val="85000"/>
                    <a:lumOff val="15000"/>
                  </a:schemeClr>
                </a:solidFill>
              </a:rPr>
              <a:t>:</a:t>
            </a:r>
            <a:r>
              <a:rPr lang="zh-TW" altLang="en-US" sz="1300" dirty="0">
                <a:solidFill>
                  <a:schemeClr val="tx1">
                    <a:lumMod val="85000"/>
                    <a:lumOff val="15000"/>
                  </a:schemeClr>
                </a:solidFill>
              </a:rPr>
              <a:t> 簽名加蓋章</a:t>
            </a:r>
            <a:endParaRPr lang="en-US" altLang="zh-TW" sz="1300" dirty="0">
              <a:solidFill>
                <a:schemeClr val="tx1">
                  <a:lumMod val="85000"/>
                  <a:lumOff val="15000"/>
                </a:schemeClr>
              </a:solidFill>
            </a:endParaRPr>
          </a:p>
          <a:p>
            <a:pPr>
              <a:lnSpc>
                <a:spcPct val="110000"/>
              </a:lnSpc>
            </a:pPr>
            <a:r>
              <a:rPr lang="zh-TW" altLang="en-US" sz="1300" dirty="0">
                <a:solidFill>
                  <a:schemeClr val="tx1">
                    <a:lumMod val="85000"/>
                    <a:lumOff val="15000"/>
                  </a:schemeClr>
                </a:solidFill>
              </a:rPr>
              <a:t>並且記得壓日期！</a:t>
            </a:r>
            <a:endParaRPr lang="en-US" altLang="zh-TW" sz="1300" dirty="0">
              <a:solidFill>
                <a:schemeClr val="tx1">
                  <a:lumMod val="85000"/>
                  <a:lumOff val="15000"/>
                </a:schemeClr>
              </a:solidFill>
            </a:endParaRPr>
          </a:p>
        </p:txBody>
      </p:sp>
      <p:cxnSp>
        <p:nvCxnSpPr>
          <p:cNvPr id="135" name="直線單箭頭接點 134">
            <a:extLst>
              <a:ext uri="{FF2B5EF4-FFF2-40B4-BE49-F238E27FC236}">
                <a16:creationId xmlns:a16="http://schemas.microsoft.com/office/drawing/2014/main" id="{DF19D511-1B2B-44DD-97B3-89C724D2D676}"/>
              </a:ext>
            </a:extLst>
          </p:cNvPr>
          <p:cNvCxnSpPr>
            <a:cxnSpLocks/>
          </p:cNvCxnSpPr>
          <p:nvPr/>
        </p:nvCxnSpPr>
        <p:spPr>
          <a:xfrm>
            <a:off x="7052935" y="4591262"/>
            <a:ext cx="321266" cy="1"/>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1" name="矩形: 圓角 130">
            <a:extLst>
              <a:ext uri="{FF2B5EF4-FFF2-40B4-BE49-F238E27FC236}">
                <a16:creationId xmlns:a16="http://schemas.microsoft.com/office/drawing/2014/main" id="{9BE1BE3B-4261-480C-A89F-C9FC4396C15B}"/>
              </a:ext>
            </a:extLst>
          </p:cNvPr>
          <p:cNvSpPr/>
          <p:nvPr/>
        </p:nvSpPr>
        <p:spPr>
          <a:xfrm>
            <a:off x="3715657" y="4177053"/>
            <a:ext cx="3337278" cy="998924"/>
          </a:xfrm>
          <a:prstGeom prst="roundRect">
            <a:avLst>
              <a:gd name="adj" fmla="val 6659"/>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FD24A857-E772-495F-9AB6-E5E07C5B3CFD}"/>
              </a:ext>
            </a:extLst>
          </p:cNvPr>
          <p:cNvSpPr txBox="1"/>
          <p:nvPr/>
        </p:nvSpPr>
        <p:spPr>
          <a:xfrm>
            <a:off x="7374201" y="1127722"/>
            <a:ext cx="2228851" cy="785054"/>
          </a:xfrm>
          <a:prstGeom prst="roundRect">
            <a:avLst>
              <a:gd name="adj" fmla="val 10539"/>
            </a:avLst>
          </a:prstGeom>
          <a:solidFill>
            <a:srgbClr val="9AD2CD"/>
          </a:solidFill>
        </p:spPr>
        <p:txBody>
          <a:bodyPr wrap="square" rtlCol="0">
            <a:spAutoFit/>
          </a:bodyPr>
          <a:lstStyle/>
          <a:p>
            <a:pPr>
              <a:lnSpc>
                <a:spcPct val="110000"/>
              </a:lnSpc>
            </a:pPr>
            <a:r>
              <a:rPr lang="zh-TW" altLang="en-US" sz="1300" dirty="0">
                <a:solidFill>
                  <a:schemeClr val="tx1">
                    <a:lumMod val="85000"/>
                    <a:lumOff val="15000"/>
                  </a:schemeClr>
                </a:solidFill>
              </a:rPr>
              <a:t>希望向哪間銀行送件申請。以既有往來銀行最佳</a:t>
            </a:r>
            <a:br>
              <a:rPr lang="en-US" altLang="zh-TW" sz="1300" dirty="0">
                <a:solidFill>
                  <a:schemeClr val="tx1">
                    <a:lumMod val="85000"/>
                    <a:lumOff val="15000"/>
                  </a:schemeClr>
                </a:solidFill>
              </a:rPr>
            </a:br>
            <a:r>
              <a:rPr lang="en-US" altLang="zh-TW" sz="1300" dirty="0">
                <a:solidFill>
                  <a:schemeClr val="tx1">
                    <a:lumMod val="85000"/>
                    <a:lumOff val="15000"/>
                  </a:schemeClr>
                </a:solidFill>
              </a:rPr>
              <a:t>(</a:t>
            </a:r>
            <a:r>
              <a:rPr lang="zh-TW" altLang="en-US" sz="1300" dirty="0">
                <a:solidFill>
                  <a:schemeClr val="tx1">
                    <a:lumMod val="85000"/>
                    <a:lumOff val="15000"/>
                  </a:schemeClr>
                </a:solidFill>
                <a:hlinkClick r:id="rId6" action="ppaction://hlinksldjump"/>
              </a:rPr>
              <a:t>合作銀行清單</a:t>
            </a:r>
            <a:r>
              <a:rPr lang="en-US" altLang="zh-TW" sz="1300" dirty="0">
                <a:solidFill>
                  <a:schemeClr val="tx1">
                    <a:lumMod val="85000"/>
                    <a:lumOff val="15000"/>
                  </a:schemeClr>
                </a:solidFill>
              </a:rPr>
              <a:t>)</a:t>
            </a:r>
          </a:p>
        </p:txBody>
      </p:sp>
      <p:sp>
        <p:nvSpPr>
          <p:cNvPr id="12" name="矩形: 圓角 11">
            <a:extLst>
              <a:ext uri="{FF2B5EF4-FFF2-40B4-BE49-F238E27FC236}">
                <a16:creationId xmlns:a16="http://schemas.microsoft.com/office/drawing/2014/main" id="{87396251-D13C-4FBE-B330-DF279BFC3BB8}"/>
              </a:ext>
            </a:extLst>
          </p:cNvPr>
          <p:cNvSpPr/>
          <p:nvPr/>
        </p:nvSpPr>
        <p:spPr>
          <a:xfrm>
            <a:off x="1117901" y="1123566"/>
            <a:ext cx="5935034" cy="1718170"/>
          </a:xfrm>
          <a:prstGeom prst="roundRect">
            <a:avLst>
              <a:gd name="adj" fmla="val 6659"/>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a:extLst>
              <a:ext uri="{FF2B5EF4-FFF2-40B4-BE49-F238E27FC236}">
                <a16:creationId xmlns:a16="http://schemas.microsoft.com/office/drawing/2014/main" id="{E3DC61EA-D143-4837-BCDA-270D95C4C619}"/>
              </a:ext>
            </a:extLst>
          </p:cNvPr>
          <p:cNvCxnSpPr>
            <a:cxnSpLocks/>
          </p:cNvCxnSpPr>
          <p:nvPr/>
        </p:nvCxnSpPr>
        <p:spPr>
          <a:xfrm>
            <a:off x="7052935" y="1315813"/>
            <a:ext cx="321266"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003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一張含有 螢幕擷取畫面 的圖片&#10;&#10;自動產生的描述">
            <a:extLst>
              <a:ext uri="{FF2B5EF4-FFF2-40B4-BE49-F238E27FC236}">
                <a16:creationId xmlns:a16="http://schemas.microsoft.com/office/drawing/2014/main" id="{235A8674-C739-441D-988E-4F292BBE92D0}"/>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929932" y="0"/>
            <a:ext cx="4825474" cy="6858000"/>
          </a:xfrm>
          <a:prstGeom prst="rect">
            <a:avLst/>
          </a:prstGeom>
        </p:spPr>
      </p:pic>
      <p:sp>
        <p:nvSpPr>
          <p:cNvPr id="2" name="投影片編號版面配置區 1">
            <a:extLst>
              <a:ext uri="{FF2B5EF4-FFF2-40B4-BE49-F238E27FC236}">
                <a16:creationId xmlns:a16="http://schemas.microsoft.com/office/drawing/2014/main" id="{02E3F0EF-58A2-F245-B475-ACBCBD518E8C}"/>
              </a:ext>
            </a:extLst>
          </p:cNvPr>
          <p:cNvSpPr>
            <a:spLocks noGrp="1"/>
          </p:cNvSpPr>
          <p:nvPr>
            <p:ph type="sldNum" sz="quarter" idx="12"/>
          </p:nvPr>
        </p:nvSpPr>
        <p:spPr/>
        <p:txBody>
          <a:bodyPr/>
          <a:lstStyle/>
          <a:p>
            <a:fld id="{892572A1-F7CB-644C-A08C-EFAC67228EB0}" type="slidenum">
              <a:rPr kumimoji="1" lang="zh-TW" altLang="en-US" smtClean="0"/>
              <a:t>14</a:t>
            </a:fld>
            <a:endParaRPr kumimoji="1" lang="zh-TW" altLang="en-US" dirty="0"/>
          </a:p>
        </p:txBody>
      </p:sp>
      <p:pic>
        <p:nvPicPr>
          <p:cNvPr id="4" name="圖形 3" descr="徽章 1">
            <a:extLst>
              <a:ext uri="{FF2B5EF4-FFF2-40B4-BE49-F238E27FC236}">
                <a16:creationId xmlns:a16="http://schemas.microsoft.com/office/drawing/2014/main" id="{BB89FA41-C118-43AF-8F68-358D53CB63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貸款申請表</a:t>
            </a:r>
            <a:r>
              <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a:t>
            </a: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計劃書</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cxnSp>
        <p:nvCxnSpPr>
          <p:cNvPr id="14" name="直線接點 13">
            <a:extLst>
              <a:ext uri="{FF2B5EF4-FFF2-40B4-BE49-F238E27FC236}">
                <a16:creationId xmlns:a16="http://schemas.microsoft.com/office/drawing/2014/main" id="{D14D449A-CDAA-4917-99C0-FF379BDF566F}"/>
              </a:ext>
            </a:extLst>
          </p:cNvPr>
          <p:cNvCxnSpPr>
            <a:cxnSpLocks/>
          </p:cNvCxnSpPr>
          <p:nvPr/>
        </p:nvCxnSpPr>
        <p:spPr>
          <a:xfrm>
            <a:off x="162794" y="3695882"/>
            <a:ext cx="0" cy="128719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5E363205-E613-43B4-ABBC-014DF2D9A619}"/>
              </a:ext>
            </a:extLst>
          </p:cNvPr>
          <p:cNvSpPr txBox="1"/>
          <p:nvPr/>
        </p:nvSpPr>
        <p:spPr>
          <a:xfrm>
            <a:off x="8271247" y="138849"/>
            <a:ext cx="1507412" cy="442674"/>
          </a:xfrm>
          <a:prstGeom prst="roundRect">
            <a:avLst/>
          </a:prstGeom>
          <a:solidFill>
            <a:schemeClr val="bg1">
              <a:lumMod val="85000"/>
            </a:schemeClr>
          </a:solidFill>
          <a:ln w="19050">
            <a:noFill/>
          </a:ln>
        </p:spPr>
        <p:txBody>
          <a:bodyPr wrap="square" rtlCol="0">
            <a:spAutoFit/>
          </a:bodyPr>
          <a:lstStyle/>
          <a:p>
            <a:pPr algn="ctr"/>
            <a:r>
              <a:rPr kumimoji="1" lang="en-US" altLang="zh-TW" sz="2000" dirty="0">
                <a:solidFill>
                  <a:schemeClr val="tx1">
                    <a:lumMod val="85000"/>
                    <a:lumOff val="15000"/>
                  </a:schemeClr>
                </a:solidFill>
              </a:rPr>
              <a:t>100</a:t>
            </a:r>
            <a:r>
              <a:rPr kumimoji="1" lang="zh-TW" altLang="en-US" sz="2000" dirty="0">
                <a:solidFill>
                  <a:schemeClr val="tx1">
                    <a:lumMod val="85000"/>
                    <a:lumOff val="15000"/>
                  </a:schemeClr>
                </a:solidFill>
              </a:rPr>
              <a:t>萬以上</a:t>
            </a:r>
          </a:p>
        </p:txBody>
      </p:sp>
      <p:sp>
        <p:nvSpPr>
          <p:cNvPr id="6" name="文字方塊 5">
            <a:extLst>
              <a:ext uri="{FF2B5EF4-FFF2-40B4-BE49-F238E27FC236}">
                <a16:creationId xmlns:a16="http://schemas.microsoft.com/office/drawing/2014/main" id="{EDDFB538-935B-4882-9B8C-CF1907F5FA8D}"/>
              </a:ext>
            </a:extLst>
          </p:cNvPr>
          <p:cNvSpPr txBox="1"/>
          <p:nvPr/>
        </p:nvSpPr>
        <p:spPr>
          <a:xfrm>
            <a:off x="6287183" y="703472"/>
            <a:ext cx="3315863" cy="5641982"/>
          </a:xfrm>
          <a:prstGeom prst="roundRect">
            <a:avLst>
              <a:gd name="adj" fmla="val 4630"/>
            </a:avLst>
          </a:prstGeom>
          <a:solidFill>
            <a:srgbClr val="9AD2CD"/>
          </a:solidFill>
        </p:spPr>
        <p:txBody>
          <a:bodyPr wrap="square" rtlCol="0">
            <a:spAutoFit/>
          </a:bodyPr>
          <a:lstStyle/>
          <a:p>
            <a:pPr>
              <a:lnSpc>
                <a:spcPct val="110000"/>
              </a:lnSpc>
              <a:spcAft>
                <a:spcPts val="600"/>
              </a:spcAft>
            </a:pPr>
            <a:r>
              <a:rPr lang="zh-TW" altLang="en-US" sz="1500" dirty="0">
                <a:solidFill>
                  <a:schemeClr val="tx1">
                    <a:lumMod val="85000"/>
                    <a:lumOff val="15000"/>
                  </a:schemeClr>
                </a:solidFill>
              </a:rPr>
              <a:t>計劃書第</a:t>
            </a:r>
            <a:r>
              <a:rPr lang="en-US" altLang="zh-TW" sz="1500" dirty="0">
                <a:solidFill>
                  <a:schemeClr val="tx1">
                    <a:lumMod val="85000"/>
                    <a:lumOff val="15000"/>
                  </a:schemeClr>
                </a:solidFill>
              </a:rPr>
              <a:t>1</a:t>
            </a:r>
            <a:r>
              <a:rPr lang="zh-TW" altLang="en-US" sz="1500" dirty="0">
                <a:solidFill>
                  <a:schemeClr val="tx1">
                    <a:lumMod val="85000"/>
                    <a:lumOff val="15000"/>
                  </a:schemeClr>
                </a:solidFill>
              </a:rPr>
              <a:t>頁的內容大抵與申請表相同，惟須留意填入統一編號</a:t>
            </a:r>
            <a:endParaRPr lang="en-US" altLang="zh-TW" sz="1500" dirty="0">
              <a:solidFill>
                <a:schemeClr val="tx1">
                  <a:lumMod val="85000"/>
                  <a:lumOff val="15000"/>
                </a:schemeClr>
              </a:solidFill>
            </a:endParaRPr>
          </a:p>
          <a:p>
            <a:pPr>
              <a:lnSpc>
                <a:spcPct val="110000"/>
              </a:lnSpc>
              <a:spcAft>
                <a:spcPts val="600"/>
              </a:spcAft>
            </a:pPr>
            <a:endParaRPr lang="en-US" altLang="zh-TW" sz="1500" dirty="0">
              <a:solidFill>
                <a:schemeClr val="tx1">
                  <a:lumMod val="85000"/>
                  <a:lumOff val="15000"/>
                </a:schemeClr>
              </a:solidFill>
            </a:endParaRPr>
          </a:p>
          <a:p>
            <a:pPr>
              <a:lnSpc>
                <a:spcPct val="110000"/>
              </a:lnSpc>
              <a:spcAft>
                <a:spcPts val="600"/>
              </a:spcAft>
            </a:pPr>
            <a:r>
              <a:rPr lang="zh-TW" altLang="en-US" sz="1500" b="1" dirty="0">
                <a:solidFill>
                  <a:schemeClr val="tx1">
                    <a:lumMod val="85000"/>
                    <a:lumOff val="15000"/>
                  </a:schemeClr>
                </a:solidFill>
              </a:rPr>
              <a:t>注意事項</a:t>
            </a:r>
            <a:r>
              <a:rPr lang="zh-TW" altLang="en-US" sz="1500" dirty="0">
                <a:solidFill>
                  <a:schemeClr val="tx1">
                    <a:lumMod val="85000"/>
                    <a:lumOff val="15000"/>
                  </a:schemeClr>
                </a:solidFill>
              </a:rPr>
              <a:t>：</a:t>
            </a:r>
            <a:endParaRPr lang="en-US" altLang="zh-TW" sz="1500" dirty="0">
              <a:solidFill>
                <a:schemeClr val="tx1">
                  <a:lumMod val="85000"/>
                  <a:lumOff val="15000"/>
                </a:schemeClr>
              </a:solidFill>
            </a:endParaRPr>
          </a:p>
          <a:p>
            <a:pPr marL="216000" indent="-216000">
              <a:lnSpc>
                <a:spcPct val="110000"/>
              </a:lnSpc>
              <a:buFont typeface="+mj-lt"/>
              <a:buAutoNum type="arabicPeriod"/>
            </a:pPr>
            <a:r>
              <a:rPr lang="zh-TW" altLang="en-US" sz="1500" dirty="0">
                <a:solidFill>
                  <a:schemeClr val="tx1">
                    <a:lumMod val="85000"/>
                    <a:lumOff val="15000"/>
                  </a:schemeClr>
                </a:solidFill>
              </a:rPr>
              <a:t>選擇以負責人或者事業體申貸 </a:t>
            </a:r>
            <a:endParaRPr lang="en-US" altLang="zh-TW" sz="1500" dirty="0">
              <a:solidFill>
                <a:schemeClr val="tx1">
                  <a:lumMod val="85000"/>
                  <a:lumOff val="15000"/>
                </a:schemeClr>
              </a:solidFill>
            </a:endParaRPr>
          </a:p>
          <a:p>
            <a:pPr marL="432000" indent="-216000">
              <a:lnSpc>
                <a:spcPct val="110000"/>
              </a:lnSpc>
              <a:buFont typeface="Arial" panose="020B0604020202020204" pitchFamily="34" charset="0"/>
              <a:buChar char="•"/>
            </a:pPr>
            <a:r>
              <a:rPr lang="zh-TW" altLang="en-US" sz="1500" dirty="0">
                <a:solidFill>
                  <a:schemeClr val="tx1">
                    <a:lumMod val="85000"/>
                    <a:lumOff val="15000"/>
                  </a:schemeClr>
                </a:solidFill>
              </a:rPr>
              <a:t>以負責人申貸則須留意負責人出資</a:t>
            </a:r>
            <a:r>
              <a:rPr lang="en-US" altLang="zh-TW" sz="1500" dirty="0">
                <a:solidFill>
                  <a:schemeClr val="tx1">
                    <a:lumMod val="85000"/>
                    <a:lumOff val="15000"/>
                  </a:schemeClr>
                </a:solidFill>
              </a:rPr>
              <a:t>20%+</a:t>
            </a:r>
            <a:r>
              <a:rPr lang="zh-TW" altLang="en-US" sz="1500" dirty="0">
                <a:solidFill>
                  <a:schemeClr val="tx1">
                    <a:lumMod val="85000"/>
                    <a:lumOff val="15000"/>
                  </a:schemeClr>
                </a:solidFill>
              </a:rPr>
              <a:t>事業實收資本額之要求</a:t>
            </a:r>
            <a:endParaRPr lang="en-US" altLang="zh-TW" sz="1500" dirty="0">
              <a:solidFill>
                <a:schemeClr val="tx1">
                  <a:lumMod val="85000"/>
                  <a:lumOff val="15000"/>
                </a:schemeClr>
              </a:solidFill>
            </a:endParaRPr>
          </a:p>
          <a:p>
            <a:pPr marL="432000" indent="-216000">
              <a:lnSpc>
                <a:spcPct val="110000"/>
              </a:lnSpc>
              <a:buFont typeface="Arial" panose="020B0604020202020204" pitchFamily="34" charset="0"/>
              <a:buChar char="•"/>
            </a:pPr>
            <a:r>
              <a:rPr lang="zh-TW" altLang="en-US" sz="1500" dirty="0">
                <a:solidFill>
                  <a:schemeClr val="tx1">
                    <a:lumMod val="85000"/>
                    <a:lumOff val="15000"/>
                  </a:schemeClr>
                </a:solidFill>
              </a:rPr>
              <a:t>外國人只能選</a:t>
            </a:r>
            <a:r>
              <a:rPr lang="zh-TW" altLang="en-US" sz="1500" b="1" u="heavy" dirty="0">
                <a:solidFill>
                  <a:schemeClr val="tx1">
                    <a:lumMod val="85000"/>
                    <a:lumOff val="15000"/>
                  </a:schemeClr>
                </a:solidFill>
                <a:uFill>
                  <a:solidFill>
                    <a:srgbClr val="FF3300"/>
                  </a:solidFill>
                </a:uFill>
              </a:rPr>
              <a:t>事業體</a:t>
            </a:r>
            <a:endParaRPr lang="en-US" altLang="zh-TW" sz="1500" b="1" u="heavy" dirty="0">
              <a:solidFill>
                <a:schemeClr val="tx1">
                  <a:lumMod val="85000"/>
                  <a:lumOff val="15000"/>
                </a:schemeClr>
              </a:solidFill>
              <a:uFill>
                <a:solidFill>
                  <a:srgbClr val="FF3300"/>
                </a:solidFill>
              </a:uFill>
            </a:endParaRPr>
          </a:p>
          <a:p>
            <a:pPr marL="432000" indent="-216000">
              <a:lnSpc>
                <a:spcPct val="110000"/>
              </a:lnSpc>
              <a:spcAft>
                <a:spcPts val="600"/>
              </a:spcAft>
              <a:buFont typeface="Arial" panose="020B0604020202020204" pitchFamily="34" charset="0"/>
              <a:buChar char="•"/>
            </a:pPr>
            <a:r>
              <a:rPr lang="zh-TW" altLang="en-US" sz="1500" dirty="0">
                <a:solidFill>
                  <a:schemeClr val="tx1">
                    <a:lumMod val="85000"/>
                    <a:lumOff val="15000"/>
                  </a:schemeClr>
                </a:solidFill>
              </a:rPr>
              <a:t>超過</a:t>
            </a:r>
            <a:r>
              <a:rPr lang="en-US" altLang="zh-TW" sz="1500" dirty="0">
                <a:solidFill>
                  <a:schemeClr val="tx1">
                    <a:lumMod val="85000"/>
                    <a:lumOff val="15000"/>
                  </a:schemeClr>
                </a:solidFill>
              </a:rPr>
              <a:t>100</a:t>
            </a:r>
            <a:r>
              <a:rPr lang="zh-TW" altLang="en-US" sz="1500" dirty="0">
                <a:solidFill>
                  <a:schemeClr val="tx1">
                    <a:lumMod val="85000"/>
                    <a:lumOff val="15000"/>
                  </a:schemeClr>
                </a:solidFill>
              </a:rPr>
              <a:t>萬以上之貸款金額，若，需以事業體申貸，方可於核貸後繼續向本院申請「文創產業貸款利息補貼」</a:t>
            </a:r>
            <a:endParaRPr lang="en-US" altLang="zh-TW" sz="1500" dirty="0">
              <a:solidFill>
                <a:schemeClr val="tx1">
                  <a:lumMod val="85000"/>
                  <a:lumOff val="15000"/>
                </a:schemeClr>
              </a:solidFill>
            </a:endParaRPr>
          </a:p>
          <a:p>
            <a:pPr marL="216000" indent="-216000">
              <a:lnSpc>
                <a:spcPct val="110000"/>
              </a:lnSpc>
              <a:spcAft>
                <a:spcPts val="600"/>
              </a:spcAft>
              <a:buFont typeface="+mj-lt"/>
              <a:buAutoNum type="arabicPeriod" startAt="2"/>
            </a:pPr>
            <a:r>
              <a:rPr lang="zh-TW" altLang="en-US" sz="1500" dirty="0">
                <a:solidFill>
                  <a:schemeClr val="tx1">
                    <a:lumMod val="85000"/>
                    <a:lumOff val="15000"/>
                  </a:schemeClr>
                </a:solidFill>
              </a:rPr>
              <a:t>勾選產業類別並填入最近一期營所稅申報所填代碼</a:t>
            </a:r>
            <a:endParaRPr lang="en-US" altLang="zh-TW" sz="1500" dirty="0">
              <a:solidFill>
                <a:schemeClr val="tx1">
                  <a:lumMod val="85000"/>
                  <a:lumOff val="15000"/>
                </a:schemeClr>
              </a:solidFill>
            </a:endParaRPr>
          </a:p>
          <a:p>
            <a:pPr marL="216000" indent="-216000">
              <a:lnSpc>
                <a:spcPct val="110000"/>
              </a:lnSpc>
              <a:spcAft>
                <a:spcPts val="600"/>
              </a:spcAft>
              <a:buFont typeface="+mj-lt"/>
              <a:buAutoNum type="arabicPeriod" startAt="2"/>
            </a:pPr>
            <a:r>
              <a:rPr lang="zh-TW" altLang="en-US" sz="1500" dirty="0">
                <a:solidFill>
                  <a:schemeClr val="tx1">
                    <a:lumMod val="85000"/>
                    <a:lumOff val="15000"/>
                  </a:schemeClr>
                </a:solidFill>
              </a:rPr>
              <a:t>大方說明您過往獲獎</a:t>
            </a:r>
            <a:r>
              <a:rPr lang="en-US" altLang="zh-TW" sz="1500" dirty="0">
                <a:solidFill>
                  <a:schemeClr val="tx1">
                    <a:lumMod val="85000"/>
                    <a:lumOff val="15000"/>
                  </a:schemeClr>
                </a:solidFill>
              </a:rPr>
              <a:t>/</a:t>
            </a:r>
            <a:r>
              <a:rPr lang="zh-TW" altLang="en-US" sz="1500" dirty="0">
                <a:solidFill>
                  <a:schemeClr val="tx1">
                    <a:lumMod val="85000"/>
                    <a:lumOff val="15000"/>
                  </a:schemeClr>
                </a:solidFill>
              </a:rPr>
              <a:t>政府補助</a:t>
            </a:r>
            <a:r>
              <a:rPr lang="en-US" altLang="zh-TW" sz="1500" dirty="0">
                <a:solidFill>
                  <a:schemeClr val="tx1">
                    <a:lumMod val="85000"/>
                    <a:lumOff val="15000"/>
                  </a:schemeClr>
                </a:solidFill>
              </a:rPr>
              <a:t>/</a:t>
            </a:r>
            <a:r>
              <a:rPr lang="zh-TW" altLang="en-US" sz="1500" dirty="0">
                <a:solidFill>
                  <a:schemeClr val="tx1">
                    <a:lumMod val="85000"/>
                    <a:lumOff val="15000"/>
                  </a:schemeClr>
                </a:solidFill>
              </a:rPr>
              <a:t>智財交易的輝煌成績</a:t>
            </a:r>
            <a:r>
              <a:rPr lang="zh-TW" altLang="en-US" sz="1300" dirty="0">
                <a:solidFill>
                  <a:schemeClr val="tx1">
                    <a:lumMod val="85000"/>
                    <a:lumOff val="15000"/>
                  </a:schemeClr>
                </a:solidFill>
              </a:rPr>
              <a:t>（同：</a:t>
            </a:r>
            <a:r>
              <a:rPr lang="zh-TW" altLang="en-US" sz="1300" dirty="0">
                <a:solidFill>
                  <a:schemeClr val="tx1">
                    <a:lumMod val="85000"/>
                    <a:lumOff val="15000"/>
                  </a:schemeClr>
                </a:solidFill>
                <a:hlinkClick r:id="rId6" action="ppaction://hlinksldjump"/>
              </a:rPr>
              <a:t>申請表</a:t>
            </a:r>
            <a:r>
              <a:rPr lang="zh-TW" altLang="en-US" sz="1300" dirty="0">
                <a:solidFill>
                  <a:schemeClr val="tx1">
                    <a:lumMod val="85000"/>
                    <a:lumOff val="15000"/>
                  </a:schemeClr>
                </a:solidFill>
              </a:rPr>
              <a:t>）</a:t>
            </a:r>
            <a:endParaRPr lang="en-US" altLang="zh-TW" sz="1300" dirty="0">
              <a:solidFill>
                <a:schemeClr val="tx1">
                  <a:lumMod val="85000"/>
                  <a:lumOff val="15000"/>
                </a:schemeClr>
              </a:solidFill>
            </a:endParaRPr>
          </a:p>
          <a:p>
            <a:pPr marL="216000" indent="-216000">
              <a:lnSpc>
                <a:spcPct val="110000"/>
              </a:lnSpc>
              <a:spcAft>
                <a:spcPts val="600"/>
              </a:spcAft>
              <a:buFont typeface="+mj-lt"/>
              <a:buAutoNum type="arabicPeriod" startAt="2"/>
            </a:pPr>
            <a:r>
              <a:rPr lang="zh-TW" altLang="en-US" sz="1500" dirty="0">
                <a:solidFill>
                  <a:schemeClr val="tx1">
                    <a:lumMod val="85000"/>
                    <a:lumOff val="15000"/>
                  </a:schemeClr>
                </a:solidFill>
              </a:rPr>
              <a:t>依據實際需求，並留意是否超過規定金額以及貸款期限 </a:t>
            </a:r>
            <a:br>
              <a:rPr lang="en-US" altLang="zh-TW" sz="1500" dirty="0">
                <a:solidFill>
                  <a:schemeClr val="tx1">
                    <a:lumMod val="85000"/>
                    <a:lumOff val="15000"/>
                  </a:schemeClr>
                </a:solidFill>
              </a:rPr>
            </a:br>
            <a:r>
              <a:rPr lang="zh-TW" altLang="en-US" sz="1300" dirty="0">
                <a:solidFill>
                  <a:schemeClr val="tx1">
                    <a:lumMod val="85000"/>
                    <a:lumOff val="15000"/>
                  </a:schemeClr>
                </a:solidFill>
              </a:rPr>
              <a:t>（可參照</a:t>
            </a:r>
            <a:r>
              <a:rPr lang="zh-TW" altLang="en-US" sz="1300" dirty="0">
                <a:solidFill>
                  <a:schemeClr val="tx1">
                    <a:lumMod val="85000"/>
                    <a:lumOff val="15000"/>
                  </a:schemeClr>
                </a:solidFill>
                <a:hlinkClick r:id="rId7" action="ppaction://hlinksldjump"/>
              </a:rPr>
              <a:t>前表</a:t>
            </a:r>
            <a:r>
              <a:rPr lang="zh-TW" altLang="en-US" sz="1300" dirty="0">
                <a:solidFill>
                  <a:schemeClr val="tx1">
                    <a:lumMod val="85000"/>
                    <a:lumOff val="15000"/>
                  </a:schemeClr>
                </a:solidFill>
              </a:rPr>
              <a:t>）</a:t>
            </a:r>
            <a:endParaRPr lang="en-US" altLang="zh-TW" sz="1300" dirty="0">
              <a:solidFill>
                <a:schemeClr val="tx1">
                  <a:lumMod val="85000"/>
                  <a:lumOff val="15000"/>
                </a:schemeClr>
              </a:solidFill>
            </a:endParaRPr>
          </a:p>
        </p:txBody>
      </p:sp>
      <p:sp>
        <p:nvSpPr>
          <p:cNvPr id="11" name="矩形: 圓角 10">
            <a:extLst>
              <a:ext uri="{FF2B5EF4-FFF2-40B4-BE49-F238E27FC236}">
                <a16:creationId xmlns:a16="http://schemas.microsoft.com/office/drawing/2014/main" id="{A49DB6AF-EF0B-426A-A8F6-7DA300D26071}"/>
              </a:ext>
            </a:extLst>
          </p:cNvPr>
          <p:cNvSpPr/>
          <p:nvPr/>
        </p:nvSpPr>
        <p:spPr>
          <a:xfrm>
            <a:off x="4050072" y="884197"/>
            <a:ext cx="1361382" cy="215812"/>
          </a:xfrm>
          <a:prstGeom prst="roundRect">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id="{6E112CBA-6C82-41ED-81B7-92E5BF8C46E8}"/>
              </a:ext>
            </a:extLst>
          </p:cNvPr>
          <p:cNvSpPr/>
          <p:nvPr/>
        </p:nvSpPr>
        <p:spPr>
          <a:xfrm>
            <a:off x="2161960" y="1207520"/>
            <a:ext cx="3249494" cy="504000"/>
          </a:xfrm>
          <a:prstGeom prst="roundRect">
            <a:avLst>
              <a:gd name="adj" fmla="val 11397"/>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接點: 肘形 32">
            <a:extLst>
              <a:ext uri="{FF2B5EF4-FFF2-40B4-BE49-F238E27FC236}">
                <a16:creationId xmlns:a16="http://schemas.microsoft.com/office/drawing/2014/main" id="{4EC78E57-5CA5-4593-8CD4-69A9DE281842}"/>
              </a:ext>
            </a:extLst>
          </p:cNvPr>
          <p:cNvCxnSpPr>
            <a:cxnSpLocks/>
            <a:stCxn id="32" idx="3"/>
          </p:cNvCxnSpPr>
          <p:nvPr/>
        </p:nvCxnSpPr>
        <p:spPr>
          <a:xfrm>
            <a:off x="5411454" y="1459520"/>
            <a:ext cx="875729" cy="3040094"/>
          </a:xfrm>
          <a:prstGeom prst="bentConnector3">
            <a:avLst>
              <a:gd name="adj1" fmla="val 78279"/>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矩形: 圓角 42">
            <a:extLst>
              <a:ext uri="{FF2B5EF4-FFF2-40B4-BE49-F238E27FC236}">
                <a16:creationId xmlns:a16="http://schemas.microsoft.com/office/drawing/2014/main" id="{2619A58F-E15C-42E2-A3FA-03C85863BDFE}"/>
              </a:ext>
            </a:extLst>
          </p:cNvPr>
          <p:cNvSpPr/>
          <p:nvPr/>
        </p:nvSpPr>
        <p:spPr>
          <a:xfrm>
            <a:off x="986406" y="4563412"/>
            <a:ext cx="4628286" cy="2226976"/>
          </a:xfrm>
          <a:prstGeom prst="roundRect">
            <a:avLst>
              <a:gd name="adj" fmla="val 5635"/>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9" name="直線單箭頭接點 28">
            <a:extLst>
              <a:ext uri="{FF2B5EF4-FFF2-40B4-BE49-F238E27FC236}">
                <a16:creationId xmlns:a16="http://schemas.microsoft.com/office/drawing/2014/main" id="{212A11C7-AC18-4A4E-A7D3-3AC279F6CD26}"/>
              </a:ext>
            </a:extLst>
          </p:cNvPr>
          <p:cNvCxnSpPr>
            <a:cxnSpLocks/>
          </p:cNvCxnSpPr>
          <p:nvPr/>
        </p:nvCxnSpPr>
        <p:spPr>
          <a:xfrm>
            <a:off x="5614692" y="5640642"/>
            <a:ext cx="672491"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 name="直線單箭頭接點 4">
            <a:extLst>
              <a:ext uri="{FF2B5EF4-FFF2-40B4-BE49-F238E27FC236}">
                <a16:creationId xmlns:a16="http://schemas.microsoft.com/office/drawing/2014/main" id="{261641DD-96E1-4ECB-9EF4-83F84939BCAD}"/>
              </a:ext>
            </a:extLst>
          </p:cNvPr>
          <p:cNvCxnSpPr>
            <a:cxnSpLocks/>
            <a:stCxn id="11" idx="3"/>
          </p:cNvCxnSpPr>
          <p:nvPr/>
        </p:nvCxnSpPr>
        <p:spPr>
          <a:xfrm>
            <a:off x="5411454" y="992103"/>
            <a:ext cx="875729"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16CFA95E-A3BA-43E4-8F94-1D29D8D046EC}"/>
              </a:ext>
            </a:extLst>
          </p:cNvPr>
          <p:cNvSpPr/>
          <p:nvPr/>
        </p:nvSpPr>
        <p:spPr>
          <a:xfrm>
            <a:off x="983654" y="3269854"/>
            <a:ext cx="4628286" cy="1116000"/>
          </a:xfrm>
          <a:prstGeom prst="roundRect">
            <a:avLst>
              <a:gd name="adj" fmla="val 7763"/>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 name="接點: 肘形 2">
            <a:extLst>
              <a:ext uri="{FF2B5EF4-FFF2-40B4-BE49-F238E27FC236}">
                <a16:creationId xmlns:a16="http://schemas.microsoft.com/office/drawing/2014/main" id="{BBAA53B5-08FE-4A34-9FA4-8A06080E3E43}"/>
              </a:ext>
            </a:extLst>
          </p:cNvPr>
          <p:cNvCxnSpPr>
            <a:cxnSpLocks/>
            <a:stCxn id="18" idx="3"/>
          </p:cNvCxnSpPr>
          <p:nvPr/>
        </p:nvCxnSpPr>
        <p:spPr>
          <a:xfrm>
            <a:off x="5611940" y="3827854"/>
            <a:ext cx="675243" cy="1246632"/>
          </a:xfrm>
          <a:prstGeom prst="bentConnector3">
            <a:avLst>
              <a:gd name="adj1" fmla="val 50000"/>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882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46F853D-53EE-4201-9AA2-93D4AE732C92}"/>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892520" y="737211"/>
            <a:ext cx="4976592" cy="4677801"/>
          </a:xfrm>
          <a:prstGeom prst="rect">
            <a:avLst/>
          </a:prstGeom>
        </p:spPr>
      </p:pic>
      <p:sp>
        <p:nvSpPr>
          <p:cNvPr id="2" name="投影片編號版面配置區 1">
            <a:extLst>
              <a:ext uri="{FF2B5EF4-FFF2-40B4-BE49-F238E27FC236}">
                <a16:creationId xmlns:a16="http://schemas.microsoft.com/office/drawing/2014/main" id="{02E3F0EF-58A2-F245-B475-ACBCBD518E8C}"/>
              </a:ext>
            </a:extLst>
          </p:cNvPr>
          <p:cNvSpPr>
            <a:spLocks noGrp="1"/>
          </p:cNvSpPr>
          <p:nvPr>
            <p:ph type="sldNum" sz="quarter" idx="12"/>
          </p:nvPr>
        </p:nvSpPr>
        <p:spPr/>
        <p:txBody>
          <a:bodyPr/>
          <a:lstStyle/>
          <a:p>
            <a:fld id="{892572A1-F7CB-644C-A08C-EFAC67228EB0}" type="slidenum">
              <a:rPr kumimoji="1" lang="zh-TW" altLang="en-US" smtClean="0"/>
              <a:t>15</a:t>
            </a:fld>
            <a:endParaRPr kumimoji="1" lang="zh-TW" altLang="en-US"/>
          </a:p>
        </p:txBody>
      </p:sp>
      <p:pic>
        <p:nvPicPr>
          <p:cNvPr id="4" name="圖形 3" descr="徽章 1">
            <a:extLst>
              <a:ext uri="{FF2B5EF4-FFF2-40B4-BE49-F238E27FC236}">
                <a16:creationId xmlns:a16="http://schemas.microsoft.com/office/drawing/2014/main" id="{BB89FA41-C118-43AF-8F68-358D53CB63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貸款申請表</a:t>
            </a:r>
            <a:r>
              <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a:t>
            </a: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計劃書</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cxnSp>
        <p:nvCxnSpPr>
          <p:cNvPr id="14" name="直線接點 13">
            <a:extLst>
              <a:ext uri="{FF2B5EF4-FFF2-40B4-BE49-F238E27FC236}">
                <a16:creationId xmlns:a16="http://schemas.microsoft.com/office/drawing/2014/main" id="{D14D449A-CDAA-4917-99C0-FF379BDF566F}"/>
              </a:ext>
            </a:extLst>
          </p:cNvPr>
          <p:cNvCxnSpPr>
            <a:cxnSpLocks/>
          </p:cNvCxnSpPr>
          <p:nvPr/>
        </p:nvCxnSpPr>
        <p:spPr>
          <a:xfrm>
            <a:off x="162794" y="3695882"/>
            <a:ext cx="0" cy="128719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5E363205-E613-43B4-ABBC-014DF2D9A619}"/>
              </a:ext>
            </a:extLst>
          </p:cNvPr>
          <p:cNvSpPr txBox="1"/>
          <p:nvPr/>
        </p:nvSpPr>
        <p:spPr>
          <a:xfrm>
            <a:off x="8271247" y="138849"/>
            <a:ext cx="1507412" cy="442674"/>
          </a:xfrm>
          <a:prstGeom prst="roundRect">
            <a:avLst/>
          </a:prstGeom>
          <a:solidFill>
            <a:schemeClr val="bg1">
              <a:lumMod val="85000"/>
            </a:schemeClr>
          </a:solidFill>
          <a:ln w="19050">
            <a:noFill/>
          </a:ln>
        </p:spPr>
        <p:txBody>
          <a:bodyPr wrap="square" rtlCol="0">
            <a:spAutoFit/>
          </a:bodyPr>
          <a:lstStyle/>
          <a:p>
            <a:pPr algn="ctr"/>
            <a:r>
              <a:rPr kumimoji="1" lang="en-US" altLang="zh-TW" sz="2000" dirty="0">
                <a:solidFill>
                  <a:schemeClr val="tx1">
                    <a:lumMod val="85000"/>
                    <a:lumOff val="15000"/>
                  </a:schemeClr>
                </a:solidFill>
              </a:rPr>
              <a:t>100</a:t>
            </a:r>
            <a:r>
              <a:rPr kumimoji="1" lang="zh-TW" altLang="en-US" sz="2000" dirty="0">
                <a:solidFill>
                  <a:schemeClr val="tx1">
                    <a:lumMod val="85000"/>
                    <a:lumOff val="15000"/>
                  </a:schemeClr>
                </a:solidFill>
              </a:rPr>
              <a:t>萬以上</a:t>
            </a:r>
          </a:p>
        </p:txBody>
      </p:sp>
      <p:sp>
        <p:nvSpPr>
          <p:cNvPr id="6" name="文字方塊 5">
            <a:extLst>
              <a:ext uri="{FF2B5EF4-FFF2-40B4-BE49-F238E27FC236}">
                <a16:creationId xmlns:a16="http://schemas.microsoft.com/office/drawing/2014/main" id="{EDDFB538-935B-4882-9B8C-CF1907F5FA8D}"/>
              </a:ext>
            </a:extLst>
          </p:cNvPr>
          <p:cNvSpPr txBox="1"/>
          <p:nvPr/>
        </p:nvSpPr>
        <p:spPr>
          <a:xfrm>
            <a:off x="6287183" y="1937182"/>
            <a:ext cx="3315863" cy="3077101"/>
          </a:xfrm>
          <a:prstGeom prst="roundRect">
            <a:avLst>
              <a:gd name="adj" fmla="val 4630"/>
            </a:avLst>
          </a:prstGeom>
          <a:solidFill>
            <a:srgbClr val="9AD2CD"/>
          </a:solidFill>
        </p:spPr>
        <p:txBody>
          <a:bodyPr wrap="square" rtlCol="0">
            <a:spAutoFit/>
          </a:bodyPr>
          <a:lstStyle/>
          <a:p>
            <a:pPr>
              <a:lnSpc>
                <a:spcPct val="110000"/>
              </a:lnSpc>
              <a:spcAft>
                <a:spcPts val="600"/>
              </a:spcAft>
            </a:pPr>
            <a:r>
              <a:rPr lang="zh-TW" altLang="en-US" sz="1600" b="1" dirty="0">
                <a:solidFill>
                  <a:schemeClr val="tx1">
                    <a:lumMod val="85000"/>
                    <a:lumOff val="15000"/>
                  </a:schemeClr>
                </a:solidFill>
              </a:rPr>
              <a:t>注意事項</a:t>
            </a:r>
            <a:r>
              <a:rPr lang="zh-TW" altLang="en-US" sz="1600" dirty="0">
                <a:solidFill>
                  <a:schemeClr val="tx1">
                    <a:lumMod val="85000"/>
                    <a:lumOff val="15000"/>
                  </a:schemeClr>
                </a:solidFill>
              </a:rPr>
              <a:t>：</a:t>
            </a:r>
            <a:endParaRPr lang="en-US" altLang="zh-TW" sz="1600" dirty="0">
              <a:solidFill>
                <a:schemeClr val="tx1">
                  <a:lumMod val="85000"/>
                  <a:lumOff val="15000"/>
                </a:schemeClr>
              </a:solidFill>
            </a:endParaRPr>
          </a:p>
          <a:p>
            <a:pPr marL="216000" indent="-216000">
              <a:lnSpc>
                <a:spcPct val="110000"/>
              </a:lnSpc>
              <a:spcAft>
                <a:spcPts val="600"/>
              </a:spcAft>
              <a:buFont typeface="+mj-lt"/>
              <a:buAutoNum type="arabicPeriod"/>
            </a:pPr>
            <a:r>
              <a:rPr lang="zh-TW" altLang="en-US" sz="1600" dirty="0">
                <a:solidFill>
                  <a:schemeClr val="tx1">
                    <a:lumMod val="85000"/>
                    <a:lumOff val="15000"/>
                  </a:schemeClr>
                </a:solidFill>
              </a:rPr>
              <a:t>如實呈現過去與產業專業、經營管理、創業經歷等，有助於增加銀行信心</a:t>
            </a:r>
            <a:endParaRPr lang="en-US" altLang="zh-TW" sz="1600" dirty="0">
              <a:solidFill>
                <a:schemeClr val="tx1">
                  <a:lumMod val="85000"/>
                  <a:lumOff val="15000"/>
                </a:schemeClr>
              </a:solidFill>
            </a:endParaRPr>
          </a:p>
          <a:p>
            <a:pPr marL="216000" indent="-216000">
              <a:lnSpc>
                <a:spcPct val="110000"/>
              </a:lnSpc>
              <a:spcAft>
                <a:spcPts val="600"/>
              </a:spcAft>
              <a:buFont typeface="+mj-lt"/>
              <a:buAutoNum type="arabicPeriod"/>
            </a:pPr>
            <a:r>
              <a:rPr lang="zh-TW" altLang="en-US" sz="1600" dirty="0">
                <a:solidFill>
                  <a:schemeClr val="tx1">
                    <a:lumMod val="85000"/>
                    <a:lumOff val="15000"/>
                  </a:schemeClr>
                </a:solidFill>
              </a:rPr>
              <a:t>是否總計滿</a:t>
            </a:r>
            <a:r>
              <a:rPr lang="en-US" altLang="zh-TW" sz="1600" dirty="0">
                <a:solidFill>
                  <a:schemeClr val="tx1">
                    <a:lumMod val="85000"/>
                    <a:lumOff val="15000"/>
                  </a:schemeClr>
                </a:solidFill>
              </a:rPr>
              <a:t>20</a:t>
            </a:r>
            <a:r>
              <a:rPr lang="zh-TW" altLang="en-US" sz="1600" dirty="0">
                <a:solidFill>
                  <a:schemeClr val="tx1">
                    <a:lumMod val="85000"/>
                    <a:lumOff val="15000"/>
                  </a:schemeClr>
                </a:solidFill>
              </a:rPr>
              <a:t>小時以上且為過去</a:t>
            </a:r>
            <a:r>
              <a:rPr lang="en-US" altLang="zh-TW" sz="1600" dirty="0">
                <a:solidFill>
                  <a:schemeClr val="tx1">
                    <a:lumMod val="85000"/>
                    <a:lumOff val="15000"/>
                  </a:schemeClr>
                </a:solidFill>
              </a:rPr>
              <a:t>3</a:t>
            </a:r>
            <a:r>
              <a:rPr lang="zh-TW" altLang="en-US" sz="1600" dirty="0">
                <a:solidFill>
                  <a:schemeClr val="tx1">
                    <a:lumMod val="85000"/>
                    <a:lumOff val="15000"/>
                  </a:schemeClr>
                </a:solidFill>
              </a:rPr>
              <a:t>年內修畢的課程？（可在不同單位上課）、證明文件準備好了嗎？</a:t>
            </a:r>
            <a:r>
              <a:rPr lang="en-US" altLang="zh-TW" sz="1300" dirty="0">
                <a:solidFill>
                  <a:prstClr val="black">
                    <a:lumMod val="85000"/>
                    <a:lumOff val="15000"/>
                  </a:prstClr>
                </a:solidFill>
                <a:latin typeface="DengXian"/>
                <a:ea typeface="DengXian"/>
                <a:hlinkClick r:id="rId6" action="ppaction://hlinksldjump"/>
              </a:rPr>
              <a:t>(</a:t>
            </a:r>
            <a:r>
              <a:rPr lang="zh-TW" altLang="en-US" sz="1300" dirty="0">
                <a:solidFill>
                  <a:prstClr val="black">
                    <a:lumMod val="85000"/>
                    <a:lumOff val="15000"/>
                  </a:prstClr>
                </a:solidFill>
                <a:latin typeface="DengXian"/>
                <a:ea typeface="DengXian"/>
                <a:hlinkClick r:id="rId6" action="ppaction://hlinksldjump"/>
              </a:rPr>
              <a:t>課程提供參考</a:t>
            </a:r>
            <a:r>
              <a:rPr lang="en-US" altLang="zh-TW" sz="1300" dirty="0">
                <a:solidFill>
                  <a:prstClr val="black">
                    <a:lumMod val="85000"/>
                    <a:lumOff val="15000"/>
                  </a:prstClr>
                </a:solidFill>
                <a:latin typeface="DengXian"/>
                <a:ea typeface="DengXian"/>
                <a:hlinkClick r:id="rId6" action="ppaction://hlinksldjump"/>
              </a:rPr>
              <a:t>)</a:t>
            </a:r>
          </a:p>
          <a:p>
            <a:pPr marL="216000" indent="-216000">
              <a:lnSpc>
                <a:spcPct val="110000"/>
              </a:lnSpc>
              <a:spcAft>
                <a:spcPts val="600"/>
              </a:spcAft>
              <a:buFont typeface="+mj-lt"/>
              <a:buAutoNum type="arabicPeriod"/>
            </a:pPr>
            <a:r>
              <a:rPr lang="zh-TW" altLang="en-US" sz="1600" dirty="0">
                <a:solidFill>
                  <a:schemeClr val="tx1">
                    <a:lumMod val="85000"/>
                    <a:lumOff val="15000"/>
                  </a:schemeClr>
                </a:solidFill>
              </a:rPr>
              <a:t>愈清楚愈能讓銀行了解營運內容而增加審核效率</a:t>
            </a:r>
            <a:endParaRPr lang="en-US" altLang="zh-TW" sz="1600" dirty="0">
              <a:solidFill>
                <a:schemeClr val="tx1">
                  <a:lumMod val="85000"/>
                  <a:lumOff val="15000"/>
                </a:schemeClr>
              </a:solidFill>
            </a:endParaRPr>
          </a:p>
        </p:txBody>
      </p:sp>
      <p:sp>
        <p:nvSpPr>
          <p:cNvPr id="13" name="矩形: 圓角 12">
            <a:extLst>
              <a:ext uri="{FF2B5EF4-FFF2-40B4-BE49-F238E27FC236}">
                <a16:creationId xmlns:a16="http://schemas.microsoft.com/office/drawing/2014/main" id="{17920C53-185D-416F-921F-5378A8632E0B}"/>
              </a:ext>
            </a:extLst>
          </p:cNvPr>
          <p:cNvSpPr/>
          <p:nvPr/>
        </p:nvSpPr>
        <p:spPr>
          <a:xfrm>
            <a:off x="942326" y="2258036"/>
            <a:ext cx="2575574" cy="612000"/>
          </a:xfrm>
          <a:prstGeom prst="roundRect">
            <a:avLst>
              <a:gd name="adj" fmla="val 8399"/>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03514931-DE21-4EB6-AEF4-166B11FBE236}"/>
              </a:ext>
            </a:extLst>
          </p:cNvPr>
          <p:cNvSpPr/>
          <p:nvPr/>
        </p:nvSpPr>
        <p:spPr>
          <a:xfrm>
            <a:off x="942326" y="2923457"/>
            <a:ext cx="2575574" cy="873843"/>
          </a:xfrm>
          <a:prstGeom prst="roundRect">
            <a:avLst>
              <a:gd name="adj" fmla="val 8138"/>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圓角 24">
            <a:extLst>
              <a:ext uri="{FF2B5EF4-FFF2-40B4-BE49-F238E27FC236}">
                <a16:creationId xmlns:a16="http://schemas.microsoft.com/office/drawing/2014/main" id="{F4761AE9-48F7-4028-8D4A-F34C13799B50}"/>
              </a:ext>
            </a:extLst>
          </p:cNvPr>
          <p:cNvSpPr/>
          <p:nvPr/>
        </p:nvSpPr>
        <p:spPr>
          <a:xfrm>
            <a:off x="942325" y="4385243"/>
            <a:ext cx="2575575" cy="576001"/>
          </a:xfrm>
          <a:prstGeom prst="roundRect">
            <a:avLst>
              <a:gd name="adj" fmla="val 9357"/>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a:extLst>
              <a:ext uri="{FF2B5EF4-FFF2-40B4-BE49-F238E27FC236}">
                <a16:creationId xmlns:a16="http://schemas.microsoft.com/office/drawing/2014/main" id="{9E845B11-20CB-496A-99A4-96E6CD578D25}"/>
              </a:ext>
            </a:extLst>
          </p:cNvPr>
          <p:cNvCxnSpPr>
            <a:cxnSpLocks/>
            <a:stCxn id="13" idx="3"/>
          </p:cNvCxnSpPr>
          <p:nvPr/>
        </p:nvCxnSpPr>
        <p:spPr>
          <a:xfrm flipV="1">
            <a:off x="3517900" y="2557237"/>
            <a:ext cx="2769283"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C0BD16F6-15CF-4341-A0EB-A78BAB570E2B}"/>
              </a:ext>
            </a:extLst>
          </p:cNvPr>
          <p:cNvCxnSpPr>
            <a:cxnSpLocks/>
            <a:stCxn id="16" idx="3"/>
          </p:cNvCxnSpPr>
          <p:nvPr/>
        </p:nvCxnSpPr>
        <p:spPr>
          <a:xfrm flipV="1">
            <a:off x="3517900" y="3353580"/>
            <a:ext cx="2769283" cy="6799"/>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A17F9F21-45D7-4656-B8D6-38AF549CFA04}"/>
              </a:ext>
            </a:extLst>
          </p:cNvPr>
          <p:cNvCxnSpPr>
            <a:cxnSpLocks/>
          </p:cNvCxnSpPr>
          <p:nvPr/>
        </p:nvCxnSpPr>
        <p:spPr>
          <a:xfrm>
            <a:off x="3531631" y="4669843"/>
            <a:ext cx="2769283" cy="6799"/>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平行四邊形 35">
            <a:extLst>
              <a:ext uri="{FF2B5EF4-FFF2-40B4-BE49-F238E27FC236}">
                <a16:creationId xmlns:a16="http://schemas.microsoft.com/office/drawing/2014/main" id="{99747E7B-288C-4B6B-B0D0-F43D992FA91A}"/>
              </a:ext>
            </a:extLst>
          </p:cNvPr>
          <p:cNvSpPr/>
          <p:nvPr/>
        </p:nvSpPr>
        <p:spPr>
          <a:xfrm>
            <a:off x="-184460" y="6521452"/>
            <a:ext cx="8413080" cy="400050"/>
          </a:xfrm>
          <a:prstGeom prst="parallelogram">
            <a:avLst>
              <a:gd name="adj" fmla="val 3928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8" name="平行四邊形 37">
            <a:extLst>
              <a:ext uri="{FF2B5EF4-FFF2-40B4-BE49-F238E27FC236}">
                <a16:creationId xmlns:a16="http://schemas.microsoft.com/office/drawing/2014/main" id="{0C874B9F-9BEA-41B9-9878-04FCB20EB297}"/>
              </a:ext>
            </a:extLst>
          </p:cNvPr>
          <p:cNvSpPr/>
          <p:nvPr/>
        </p:nvSpPr>
        <p:spPr>
          <a:xfrm>
            <a:off x="-200025" y="6457950"/>
            <a:ext cx="8413080" cy="400050"/>
          </a:xfrm>
          <a:prstGeom prst="parallelogram">
            <a:avLst>
              <a:gd name="adj" fmla="val 3928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0" name="文字方塊 39">
            <a:extLst>
              <a:ext uri="{FF2B5EF4-FFF2-40B4-BE49-F238E27FC236}">
                <a16:creationId xmlns:a16="http://schemas.microsoft.com/office/drawing/2014/main" id="{621B41C0-34B6-4BBC-BF06-28D90885A80C}"/>
              </a:ext>
            </a:extLst>
          </p:cNvPr>
          <p:cNvSpPr txBox="1"/>
          <p:nvPr/>
        </p:nvSpPr>
        <p:spPr>
          <a:xfrm>
            <a:off x="666750" y="6496392"/>
            <a:ext cx="2949846" cy="323165"/>
          </a:xfrm>
          <a:prstGeom prst="rect">
            <a:avLst/>
          </a:prstGeom>
          <a:noFill/>
        </p:spPr>
        <p:txBody>
          <a:bodyPr wrap="none" rtlCol="0">
            <a:spAutoFit/>
          </a:bodyPr>
          <a:lstStyle/>
          <a:p>
            <a:r>
              <a:rPr lang="zh-TW" altLang="en-US" sz="1500" dirty="0">
                <a:solidFill>
                  <a:schemeClr val="tx1">
                    <a:lumMod val="65000"/>
                    <a:lumOff val="35000"/>
                  </a:schemeClr>
                </a:solidFill>
              </a:rPr>
              <a:t>還是不確定</a:t>
            </a:r>
            <a:r>
              <a:rPr lang="en-US" altLang="zh-TW" sz="1500" dirty="0">
                <a:solidFill>
                  <a:schemeClr val="tx1">
                    <a:lumMod val="65000"/>
                    <a:lumOff val="35000"/>
                  </a:schemeClr>
                </a:solidFill>
              </a:rPr>
              <a:t>?</a:t>
            </a:r>
            <a:r>
              <a:rPr lang="zh-TW" altLang="en-US" sz="1500" dirty="0">
                <a:solidFill>
                  <a:schemeClr val="tx1">
                    <a:lumMod val="65000"/>
                    <a:lumOff val="35000"/>
                  </a:schemeClr>
                </a:solidFill>
              </a:rPr>
              <a:t> 歡迎進線</a:t>
            </a:r>
            <a:r>
              <a:rPr lang="en-US" altLang="zh-TW" sz="1500" dirty="0">
                <a:solidFill>
                  <a:schemeClr val="tx1">
                    <a:lumMod val="65000"/>
                    <a:lumOff val="35000"/>
                  </a:schemeClr>
                </a:solidFill>
              </a:rPr>
              <a:t>/</a:t>
            </a:r>
            <a:r>
              <a:rPr lang="zh-TW" altLang="en-US" sz="1500" dirty="0">
                <a:solidFill>
                  <a:schemeClr val="tx1">
                    <a:lumMod val="65000"/>
                    <a:lumOff val="35000"/>
                  </a:schemeClr>
                </a:solidFill>
              </a:rPr>
              <a:t>電郵詢問</a:t>
            </a:r>
            <a:r>
              <a:rPr lang="en-US" altLang="zh-TW" sz="1500" dirty="0">
                <a:solidFill>
                  <a:schemeClr val="tx1">
                    <a:lumMod val="65000"/>
                    <a:lumOff val="35000"/>
                  </a:schemeClr>
                </a:solidFill>
              </a:rPr>
              <a:t>!</a:t>
            </a:r>
            <a:endParaRPr lang="zh-TW" altLang="en-US" sz="1500" dirty="0">
              <a:solidFill>
                <a:schemeClr val="tx1">
                  <a:lumMod val="65000"/>
                  <a:lumOff val="35000"/>
                </a:schemeClr>
              </a:solidFill>
            </a:endParaRPr>
          </a:p>
        </p:txBody>
      </p:sp>
      <p:pic>
        <p:nvPicPr>
          <p:cNvPr id="42" name="Graphic 6" descr="Speaker phone">
            <a:extLst>
              <a:ext uri="{FF2B5EF4-FFF2-40B4-BE49-F238E27FC236}">
                <a16:creationId xmlns:a16="http://schemas.microsoft.com/office/drawing/2014/main" id="{96254E7E-9AB0-420A-94BA-879C3BD16C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27182" y="6483350"/>
            <a:ext cx="361608" cy="361608"/>
          </a:xfrm>
          <a:prstGeom prst="rect">
            <a:avLst/>
          </a:prstGeom>
        </p:spPr>
      </p:pic>
      <p:sp>
        <p:nvSpPr>
          <p:cNvPr id="44" name="Google Shape;170;p22">
            <a:extLst>
              <a:ext uri="{FF2B5EF4-FFF2-40B4-BE49-F238E27FC236}">
                <a16:creationId xmlns:a16="http://schemas.microsoft.com/office/drawing/2014/main" id="{049070E4-F330-4AEF-8C3D-369297C431E0}"/>
              </a:ext>
            </a:extLst>
          </p:cNvPr>
          <p:cNvSpPr txBox="1"/>
          <p:nvPr/>
        </p:nvSpPr>
        <p:spPr>
          <a:xfrm>
            <a:off x="3988790" y="6504451"/>
            <a:ext cx="1412566" cy="323165"/>
          </a:xfrm>
          <a:prstGeom prst="rect">
            <a:avLst/>
          </a:prstGeom>
          <a:noFill/>
        </p:spPr>
        <p:txBody>
          <a:bodyPr wrap="none" rtlCol="0">
            <a:spAutoFit/>
          </a:bodyPr>
          <a:lstStyle>
            <a:defPPr>
              <a:defRPr lang="zh-TW"/>
            </a:defPPr>
            <a:lvl1pPr>
              <a:defRPr sz="1500">
                <a:solidFill>
                  <a:schemeClr val="tx1">
                    <a:lumMod val="75000"/>
                    <a:lumOff val="25000"/>
                  </a:schemeClr>
                </a:solidFill>
              </a:defRPr>
            </a:lvl1pPr>
          </a:lstStyle>
          <a:p>
            <a:r>
              <a:rPr lang="en-US" altLang="zh-TW" dirty="0">
                <a:solidFill>
                  <a:schemeClr val="tx1">
                    <a:lumMod val="65000"/>
                    <a:lumOff val="35000"/>
                  </a:schemeClr>
                </a:solidFill>
                <a:sym typeface="Arial"/>
              </a:rPr>
              <a:t>(02) 2745 5058</a:t>
            </a:r>
            <a:endParaRPr dirty="0">
              <a:solidFill>
                <a:schemeClr val="tx1">
                  <a:lumMod val="65000"/>
                  <a:lumOff val="35000"/>
                </a:schemeClr>
              </a:solidFill>
              <a:sym typeface="Helvetica Neue"/>
            </a:endParaRPr>
          </a:p>
        </p:txBody>
      </p:sp>
      <p:sp>
        <p:nvSpPr>
          <p:cNvPr id="46" name="Google Shape;171;p22">
            <a:extLst>
              <a:ext uri="{FF2B5EF4-FFF2-40B4-BE49-F238E27FC236}">
                <a16:creationId xmlns:a16="http://schemas.microsoft.com/office/drawing/2014/main" id="{E760250A-220B-4E27-8A37-F2C61815166D}"/>
              </a:ext>
            </a:extLst>
          </p:cNvPr>
          <p:cNvSpPr txBox="1"/>
          <p:nvPr/>
        </p:nvSpPr>
        <p:spPr>
          <a:xfrm>
            <a:off x="5883921" y="6497653"/>
            <a:ext cx="1859805" cy="323165"/>
          </a:xfrm>
          <a:prstGeom prst="rect">
            <a:avLst/>
          </a:prstGeom>
          <a:noFill/>
        </p:spPr>
        <p:txBody>
          <a:bodyPr wrap="none" rtlCol="0">
            <a:spAutoFit/>
          </a:bodyPr>
          <a:lstStyle>
            <a:defPPr>
              <a:defRPr lang="zh-TW"/>
            </a:defPPr>
            <a:lvl1pPr>
              <a:defRPr sz="1500">
                <a:solidFill>
                  <a:schemeClr val="tx1">
                    <a:lumMod val="75000"/>
                    <a:lumOff val="25000"/>
                  </a:schemeClr>
                </a:solidFill>
              </a:defRPr>
            </a:lvl1pPr>
          </a:lstStyle>
          <a:p>
            <a:r>
              <a:rPr lang="en-US" altLang="zh-TW" dirty="0">
                <a:solidFill>
                  <a:schemeClr val="tx1">
                    <a:lumMod val="65000"/>
                    <a:lumOff val="35000"/>
                  </a:schemeClr>
                </a:solidFill>
                <a:sym typeface="Arial"/>
              </a:rPr>
              <a:t>arrow-up@taicca.tw</a:t>
            </a:r>
            <a:endParaRPr dirty="0">
              <a:solidFill>
                <a:schemeClr val="tx1">
                  <a:lumMod val="65000"/>
                  <a:lumOff val="35000"/>
                </a:schemeClr>
              </a:solidFill>
              <a:sym typeface="Arial"/>
            </a:endParaRPr>
          </a:p>
        </p:txBody>
      </p:sp>
      <p:pic>
        <p:nvPicPr>
          <p:cNvPr id="50" name="Graphic 12" descr="Email">
            <a:extLst>
              <a:ext uri="{FF2B5EF4-FFF2-40B4-BE49-F238E27FC236}">
                <a16:creationId xmlns:a16="http://schemas.microsoft.com/office/drawing/2014/main" id="{3AF55FE3-B248-4787-80F7-FD2DECCD60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14980" y="6496392"/>
            <a:ext cx="323166" cy="323166"/>
          </a:xfrm>
          <a:prstGeom prst="rect">
            <a:avLst/>
          </a:prstGeom>
        </p:spPr>
      </p:pic>
    </p:spTree>
    <p:extLst>
      <p:ext uri="{BB962C8B-B14F-4D97-AF65-F5344CB8AC3E}">
        <p14:creationId xmlns:p14="http://schemas.microsoft.com/office/powerpoint/2010/main" val="340631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2E3F0EF-58A2-F245-B475-ACBCBD518E8C}"/>
              </a:ext>
            </a:extLst>
          </p:cNvPr>
          <p:cNvSpPr>
            <a:spLocks noGrp="1"/>
          </p:cNvSpPr>
          <p:nvPr>
            <p:ph type="sldNum" sz="quarter" idx="12"/>
          </p:nvPr>
        </p:nvSpPr>
        <p:spPr/>
        <p:txBody>
          <a:bodyPr/>
          <a:lstStyle/>
          <a:p>
            <a:fld id="{892572A1-F7CB-644C-A08C-EFAC67228EB0}" type="slidenum">
              <a:rPr kumimoji="1" lang="zh-TW" altLang="en-US" smtClean="0"/>
              <a:t>16</a:t>
            </a:fld>
            <a:endParaRPr kumimoji="1" lang="zh-TW" altLang="en-US"/>
          </a:p>
        </p:txBody>
      </p:sp>
      <p:pic>
        <p:nvPicPr>
          <p:cNvPr id="4" name="圖形 3" descr="徽章 1">
            <a:extLst>
              <a:ext uri="{FF2B5EF4-FFF2-40B4-BE49-F238E27FC236}">
                <a16:creationId xmlns:a16="http://schemas.microsoft.com/office/drawing/2014/main" id="{BB89FA41-C118-43AF-8F68-358D53CB63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貸款申請表</a:t>
            </a:r>
            <a:r>
              <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a:t>
            </a: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計劃書</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cxnSp>
        <p:nvCxnSpPr>
          <p:cNvPr id="14" name="直線接點 13">
            <a:extLst>
              <a:ext uri="{FF2B5EF4-FFF2-40B4-BE49-F238E27FC236}">
                <a16:creationId xmlns:a16="http://schemas.microsoft.com/office/drawing/2014/main" id="{D14D449A-CDAA-4917-99C0-FF379BDF566F}"/>
              </a:ext>
            </a:extLst>
          </p:cNvPr>
          <p:cNvCxnSpPr>
            <a:cxnSpLocks/>
          </p:cNvCxnSpPr>
          <p:nvPr/>
        </p:nvCxnSpPr>
        <p:spPr>
          <a:xfrm>
            <a:off x="162794" y="3695882"/>
            <a:ext cx="0" cy="128719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5E363205-E613-43B4-ABBC-014DF2D9A619}"/>
              </a:ext>
            </a:extLst>
          </p:cNvPr>
          <p:cNvSpPr txBox="1"/>
          <p:nvPr/>
        </p:nvSpPr>
        <p:spPr>
          <a:xfrm>
            <a:off x="8271247" y="138849"/>
            <a:ext cx="1507412" cy="442674"/>
          </a:xfrm>
          <a:prstGeom prst="roundRect">
            <a:avLst/>
          </a:prstGeom>
          <a:solidFill>
            <a:schemeClr val="bg1">
              <a:lumMod val="85000"/>
            </a:schemeClr>
          </a:solidFill>
          <a:ln w="19050">
            <a:noFill/>
          </a:ln>
        </p:spPr>
        <p:txBody>
          <a:bodyPr wrap="square" rtlCol="0">
            <a:spAutoFit/>
          </a:bodyPr>
          <a:lstStyle/>
          <a:p>
            <a:pPr algn="ctr"/>
            <a:r>
              <a:rPr kumimoji="1" lang="en-US" altLang="zh-TW" sz="2000" dirty="0">
                <a:solidFill>
                  <a:schemeClr val="tx1">
                    <a:lumMod val="85000"/>
                    <a:lumOff val="15000"/>
                  </a:schemeClr>
                </a:solidFill>
              </a:rPr>
              <a:t>100</a:t>
            </a:r>
            <a:r>
              <a:rPr kumimoji="1" lang="zh-TW" altLang="en-US" sz="2000" dirty="0">
                <a:solidFill>
                  <a:schemeClr val="tx1">
                    <a:lumMod val="85000"/>
                    <a:lumOff val="15000"/>
                  </a:schemeClr>
                </a:solidFill>
              </a:rPr>
              <a:t>萬以上</a:t>
            </a:r>
          </a:p>
        </p:txBody>
      </p:sp>
      <p:sp>
        <p:nvSpPr>
          <p:cNvPr id="6" name="文字方塊 5">
            <a:extLst>
              <a:ext uri="{FF2B5EF4-FFF2-40B4-BE49-F238E27FC236}">
                <a16:creationId xmlns:a16="http://schemas.microsoft.com/office/drawing/2014/main" id="{EDDFB538-935B-4882-9B8C-CF1907F5FA8D}"/>
              </a:ext>
            </a:extLst>
          </p:cNvPr>
          <p:cNvSpPr txBox="1"/>
          <p:nvPr/>
        </p:nvSpPr>
        <p:spPr>
          <a:xfrm>
            <a:off x="6287182" y="2157876"/>
            <a:ext cx="3315863" cy="909228"/>
          </a:xfrm>
          <a:prstGeom prst="roundRect">
            <a:avLst>
              <a:gd name="adj" fmla="val 4630"/>
            </a:avLst>
          </a:prstGeom>
          <a:solidFill>
            <a:srgbClr val="9AD2CD"/>
          </a:solidFill>
        </p:spPr>
        <p:txBody>
          <a:bodyPr wrap="square" rtlCol="0">
            <a:spAutoFit/>
          </a:bodyPr>
          <a:lstStyle/>
          <a:p>
            <a:pPr>
              <a:lnSpc>
                <a:spcPct val="110000"/>
              </a:lnSpc>
              <a:spcAft>
                <a:spcPts val="600"/>
              </a:spcAft>
            </a:pPr>
            <a:r>
              <a:rPr kumimoji="0" lang="zh-TW" altLang="en-US" sz="1600" b="0" i="0" u="none" strike="noStrike" kern="1200" cap="none" spc="0" normalizeH="0" baseline="0" noProof="0" dirty="0">
                <a:ln>
                  <a:noFill/>
                </a:ln>
                <a:solidFill>
                  <a:prstClr val="black">
                    <a:lumMod val="85000"/>
                    <a:lumOff val="15000"/>
                  </a:prstClr>
                </a:solidFill>
                <a:effectLst/>
                <a:uLnTx/>
                <a:uFillTx/>
                <a:latin typeface="DengXian"/>
                <a:ea typeface="DengXian"/>
                <a:cs typeface="+mn-cs"/>
              </a:rPr>
              <a:t>依據核心業務營運需求填寫資金明細 </a:t>
            </a:r>
            <a:r>
              <a:rPr lang="en-US" altLang="zh-TW" sz="1600" dirty="0">
                <a:solidFill>
                  <a:prstClr val="black">
                    <a:lumMod val="85000"/>
                    <a:lumOff val="15000"/>
                  </a:prstClr>
                </a:solidFill>
                <a:latin typeface="DengXian"/>
                <a:ea typeface="DengXian"/>
              </a:rPr>
              <a:t>(</a:t>
            </a:r>
            <a:r>
              <a:rPr lang="zh-TW" altLang="en-US" sz="1600" b="1" u="sng" dirty="0">
                <a:solidFill>
                  <a:prstClr val="black">
                    <a:lumMod val="85000"/>
                    <a:lumOff val="15000"/>
                  </a:prstClr>
                </a:solidFill>
                <a:uFill>
                  <a:solidFill>
                    <a:srgbClr val="FF3300"/>
                  </a:solidFill>
                </a:uFill>
                <a:latin typeface="DengXian"/>
                <a:ea typeface="DengXian"/>
              </a:rPr>
              <a:t>留意合理性、可行性，以及合計數字是否與前面相符</a:t>
            </a:r>
            <a:r>
              <a:rPr lang="en-US" altLang="zh-TW" sz="1600" dirty="0">
                <a:solidFill>
                  <a:prstClr val="black">
                    <a:lumMod val="85000"/>
                    <a:lumOff val="15000"/>
                  </a:prstClr>
                </a:solidFill>
                <a:latin typeface="DengXian"/>
                <a:ea typeface="DengXian"/>
              </a:rPr>
              <a:t>)</a:t>
            </a:r>
            <a:endParaRPr lang="en-US" altLang="zh-TW" sz="1600" dirty="0">
              <a:solidFill>
                <a:schemeClr val="tx1">
                  <a:lumMod val="85000"/>
                  <a:lumOff val="15000"/>
                </a:schemeClr>
              </a:solidFill>
            </a:endParaRPr>
          </a:p>
        </p:txBody>
      </p:sp>
      <p:pic>
        <p:nvPicPr>
          <p:cNvPr id="15" name="圖片 14">
            <a:extLst>
              <a:ext uri="{FF2B5EF4-FFF2-40B4-BE49-F238E27FC236}">
                <a16:creationId xmlns:a16="http://schemas.microsoft.com/office/drawing/2014/main" id="{173CE9B8-44B8-42C8-892A-715913B0F51B}"/>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895797" y="503990"/>
            <a:ext cx="4976661" cy="3983780"/>
          </a:xfrm>
          <a:prstGeom prst="rect">
            <a:avLst/>
          </a:prstGeom>
        </p:spPr>
      </p:pic>
      <p:pic>
        <p:nvPicPr>
          <p:cNvPr id="18" name="圖片 17">
            <a:extLst>
              <a:ext uri="{FF2B5EF4-FFF2-40B4-BE49-F238E27FC236}">
                <a16:creationId xmlns:a16="http://schemas.microsoft.com/office/drawing/2014/main" id="{679174E2-1E57-4AE5-9A42-591D6DBC374F}"/>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895796" y="4667475"/>
            <a:ext cx="4976661" cy="1686535"/>
          </a:xfrm>
          <a:prstGeom prst="rect">
            <a:avLst/>
          </a:prstGeom>
        </p:spPr>
      </p:pic>
      <p:sp>
        <p:nvSpPr>
          <p:cNvPr id="19" name="文字方塊 18">
            <a:extLst>
              <a:ext uri="{FF2B5EF4-FFF2-40B4-BE49-F238E27FC236}">
                <a16:creationId xmlns:a16="http://schemas.microsoft.com/office/drawing/2014/main" id="{C8840BAF-385E-4ACA-B664-DEF3C3571AC5}"/>
              </a:ext>
            </a:extLst>
          </p:cNvPr>
          <p:cNvSpPr txBox="1"/>
          <p:nvPr/>
        </p:nvSpPr>
        <p:spPr>
          <a:xfrm>
            <a:off x="6287183" y="4746810"/>
            <a:ext cx="3315862" cy="1527864"/>
          </a:xfrm>
          <a:prstGeom prst="roundRect">
            <a:avLst>
              <a:gd name="adj" fmla="val 4630"/>
            </a:avLst>
          </a:prstGeom>
          <a:solidFill>
            <a:srgbClr val="9AD2CD"/>
          </a:solidFill>
        </p:spPr>
        <p:txBody>
          <a:bodyPr wrap="square" rtlCol="0">
            <a:spAutoFit/>
          </a:bodyPr>
          <a:lstStyle/>
          <a:p>
            <a:pPr>
              <a:lnSpc>
                <a:spcPct val="110000"/>
              </a:lnSpc>
              <a:spcAft>
                <a:spcPts val="600"/>
              </a:spcAft>
            </a:pPr>
            <a:r>
              <a:rPr lang="zh-TW" altLang="en-US" sz="1600" dirty="0">
                <a:solidFill>
                  <a:schemeClr val="tx1">
                    <a:lumMod val="85000"/>
                    <a:lumOff val="15000"/>
                  </a:schemeClr>
                </a:solidFill>
              </a:rPr>
              <a:t>把您服務</a:t>
            </a:r>
            <a:r>
              <a:rPr lang="en-US" altLang="zh-TW" sz="1600" dirty="0">
                <a:solidFill>
                  <a:schemeClr val="tx1">
                    <a:lumMod val="85000"/>
                    <a:lumOff val="15000"/>
                  </a:schemeClr>
                </a:solidFill>
              </a:rPr>
              <a:t>/</a:t>
            </a:r>
            <a:r>
              <a:rPr lang="zh-TW" altLang="en-US" sz="1600" dirty="0">
                <a:solidFill>
                  <a:schemeClr val="tx1">
                    <a:lumMod val="85000"/>
                    <a:lumOff val="15000"/>
                  </a:schemeClr>
                </a:solidFill>
              </a:rPr>
              <a:t>產品在市場的核心競爭力 </a:t>
            </a:r>
            <a:r>
              <a:rPr lang="en-US" altLang="zh-TW" sz="1600" dirty="0">
                <a:solidFill>
                  <a:schemeClr val="tx1">
                    <a:lumMod val="85000"/>
                    <a:lumOff val="15000"/>
                  </a:schemeClr>
                </a:solidFill>
              </a:rPr>
              <a:t>(</a:t>
            </a:r>
            <a:r>
              <a:rPr lang="zh-TW" altLang="en-US" sz="1600" dirty="0">
                <a:solidFill>
                  <a:schemeClr val="tx1">
                    <a:lumMod val="85000"/>
                    <a:lumOff val="15000"/>
                  </a:schemeClr>
                </a:solidFill>
              </a:rPr>
              <a:t>為什麼比同業更有機會賺錢</a:t>
            </a:r>
            <a:r>
              <a:rPr lang="en-US" altLang="zh-TW" sz="1600" dirty="0">
                <a:solidFill>
                  <a:schemeClr val="tx1">
                    <a:lumMod val="85000"/>
                    <a:lumOff val="15000"/>
                  </a:schemeClr>
                </a:solidFill>
              </a:rPr>
              <a:t>)</a:t>
            </a:r>
            <a:r>
              <a:rPr lang="zh-TW" altLang="en-US" sz="1600" dirty="0">
                <a:solidFill>
                  <a:schemeClr val="tx1">
                    <a:lumMod val="85000"/>
                    <a:lumOff val="15000"/>
                  </a:schemeClr>
                </a:solidFill>
              </a:rPr>
              <a:t> 清楚說明</a:t>
            </a:r>
            <a:endParaRPr lang="en-US" altLang="zh-TW" sz="1600" dirty="0">
              <a:solidFill>
                <a:schemeClr val="tx1">
                  <a:lumMod val="85000"/>
                  <a:lumOff val="15000"/>
                </a:schemeClr>
              </a:solidFill>
            </a:endParaRPr>
          </a:p>
          <a:p>
            <a:pPr>
              <a:lnSpc>
                <a:spcPct val="110000"/>
              </a:lnSpc>
            </a:pPr>
            <a:r>
              <a:rPr lang="zh-TW" altLang="en-US" sz="1600" b="1" dirty="0">
                <a:solidFill>
                  <a:schemeClr val="tx1">
                    <a:lumMod val="85000"/>
                    <a:lumOff val="15000"/>
                  </a:schemeClr>
                </a:solidFill>
              </a:rPr>
              <a:t>小提示</a:t>
            </a:r>
            <a:r>
              <a:rPr lang="zh-TW" altLang="en-US" sz="1600" dirty="0">
                <a:solidFill>
                  <a:schemeClr val="tx1">
                    <a:lumMod val="85000"/>
                    <a:lumOff val="15000"/>
                  </a:schemeClr>
                </a:solidFill>
              </a:rPr>
              <a:t>：</a:t>
            </a:r>
            <a:endParaRPr lang="en-US" altLang="zh-TW" sz="1600" dirty="0">
              <a:solidFill>
                <a:schemeClr val="tx1">
                  <a:lumMod val="85000"/>
                  <a:lumOff val="15000"/>
                </a:schemeClr>
              </a:solidFill>
            </a:endParaRPr>
          </a:p>
          <a:p>
            <a:r>
              <a:rPr lang="zh-TW" altLang="en-US" sz="1600" dirty="0">
                <a:solidFill>
                  <a:schemeClr val="tx1">
                    <a:lumMod val="85000"/>
                    <a:lumOff val="15000"/>
                  </a:schemeClr>
                </a:solidFill>
              </a:rPr>
              <a:t>創業團隊的專業與經驗常常是關鍵</a:t>
            </a:r>
            <a:endParaRPr lang="en-US" altLang="zh-TW" sz="1600" dirty="0">
              <a:solidFill>
                <a:schemeClr val="tx1">
                  <a:lumMod val="85000"/>
                  <a:lumOff val="15000"/>
                </a:schemeClr>
              </a:solidFill>
            </a:endParaRPr>
          </a:p>
        </p:txBody>
      </p:sp>
      <p:sp>
        <p:nvSpPr>
          <p:cNvPr id="20" name="矩形: 圓角 19">
            <a:extLst>
              <a:ext uri="{FF2B5EF4-FFF2-40B4-BE49-F238E27FC236}">
                <a16:creationId xmlns:a16="http://schemas.microsoft.com/office/drawing/2014/main" id="{03094BEA-871C-4719-8FF7-B5E2E609B31D}"/>
              </a:ext>
            </a:extLst>
          </p:cNvPr>
          <p:cNvSpPr/>
          <p:nvPr/>
        </p:nvSpPr>
        <p:spPr>
          <a:xfrm>
            <a:off x="904417" y="5499100"/>
            <a:ext cx="4785183" cy="612000"/>
          </a:xfrm>
          <a:prstGeom prst="roundRect">
            <a:avLst>
              <a:gd name="adj" fmla="val 8399"/>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1" name="直線單箭頭接點 20">
            <a:extLst>
              <a:ext uri="{FF2B5EF4-FFF2-40B4-BE49-F238E27FC236}">
                <a16:creationId xmlns:a16="http://schemas.microsoft.com/office/drawing/2014/main" id="{C38B72F0-2371-4829-9471-C7CD84FF03AE}"/>
              </a:ext>
            </a:extLst>
          </p:cNvPr>
          <p:cNvCxnSpPr>
            <a:cxnSpLocks/>
            <a:stCxn id="20" idx="3"/>
          </p:cNvCxnSpPr>
          <p:nvPr/>
        </p:nvCxnSpPr>
        <p:spPr>
          <a:xfrm>
            <a:off x="5689600" y="5805100"/>
            <a:ext cx="597582"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矩形: 圓角 33">
            <a:extLst>
              <a:ext uri="{FF2B5EF4-FFF2-40B4-BE49-F238E27FC236}">
                <a16:creationId xmlns:a16="http://schemas.microsoft.com/office/drawing/2014/main" id="{ECEA2708-5735-48AF-BFFB-E02856061542}"/>
              </a:ext>
            </a:extLst>
          </p:cNvPr>
          <p:cNvSpPr/>
          <p:nvPr/>
        </p:nvSpPr>
        <p:spPr>
          <a:xfrm>
            <a:off x="904417" y="737210"/>
            <a:ext cx="4785183" cy="3750559"/>
          </a:xfrm>
          <a:prstGeom prst="roundRect">
            <a:avLst>
              <a:gd name="adj" fmla="val 3320"/>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7" name="直線單箭頭接點 36">
            <a:extLst>
              <a:ext uri="{FF2B5EF4-FFF2-40B4-BE49-F238E27FC236}">
                <a16:creationId xmlns:a16="http://schemas.microsoft.com/office/drawing/2014/main" id="{0C9C7189-4583-4D3B-8EB0-8CE520045D01}"/>
              </a:ext>
            </a:extLst>
          </p:cNvPr>
          <p:cNvCxnSpPr>
            <a:cxnSpLocks/>
            <a:stCxn id="34" idx="3"/>
            <a:endCxn id="6" idx="1"/>
          </p:cNvCxnSpPr>
          <p:nvPr/>
        </p:nvCxnSpPr>
        <p:spPr>
          <a:xfrm>
            <a:off x="5689600" y="2612490"/>
            <a:ext cx="597582"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438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2E3F0EF-58A2-F245-B475-ACBCBD518E8C}"/>
              </a:ext>
            </a:extLst>
          </p:cNvPr>
          <p:cNvSpPr>
            <a:spLocks noGrp="1"/>
          </p:cNvSpPr>
          <p:nvPr>
            <p:ph type="sldNum" sz="quarter" idx="12"/>
          </p:nvPr>
        </p:nvSpPr>
        <p:spPr/>
        <p:txBody>
          <a:bodyPr/>
          <a:lstStyle/>
          <a:p>
            <a:fld id="{892572A1-F7CB-644C-A08C-EFAC67228EB0}" type="slidenum">
              <a:rPr kumimoji="1" lang="zh-TW" altLang="en-US" smtClean="0"/>
              <a:t>17</a:t>
            </a:fld>
            <a:endParaRPr kumimoji="1" lang="zh-TW" altLang="en-US"/>
          </a:p>
        </p:txBody>
      </p:sp>
      <p:pic>
        <p:nvPicPr>
          <p:cNvPr id="4" name="圖形 3" descr="徽章 1">
            <a:extLst>
              <a:ext uri="{FF2B5EF4-FFF2-40B4-BE49-F238E27FC236}">
                <a16:creationId xmlns:a16="http://schemas.microsoft.com/office/drawing/2014/main" id="{BB89FA41-C118-43AF-8F68-358D53CB63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貸款申請表</a:t>
            </a:r>
            <a:r>
              <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a:t>
            </a: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計劃書</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cxnSp>
        <p:nvCxnSpPr>
          <p:cNvPr id="14" name="直線接點 13">
            <a:extLst>
              <a:ext uri="{FF2B5EF4-FFF2-40B4-BE49-F238E27FC236}">
                <a16:creationId xmlns:a16="http://schemas.microsoft.com/office/drawing/2014/main" id="{D14D449A-CDAA-4917-99C0-FF379BDF566F}"/>
              </a:ext>
            </a:extLst>
          </p:cNvPr>
          <p:cNvCxnSpPr>
            <a:cxnSpLocks/>
          </p:cNvCxnSpPr>
          <p:nvPr/>
        </p:nvCxnSpPr>
        <p:spPr>
          <a:xfrm>
            <a:off x="162794" y="3695882"/>
            <a:ext cx="0" cy="128719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5E363205-E613-43B4-ABBC-014DF2D9A619}"/>
              </a:ext>
            </a:extLst>
          </p:cNvPr>
          <p:cNvSpPr txBox="1"/>
          <p:nvPr/>
        </p:nvSpPr>
        <p:spPr>
          <a:xfrm>
            <a:off x="8271247" y="138849"/>
            <a:ext cx="1507412" cy="442674"/>
          </a:xfrm>
          <a:prstGeom prst="roundRect">
            <a:avLst/>
          </a:prstGeom>
          <a:solidFill>
            <a:schemeClr val="bg1">
              <a:lumMod val="85000"/>
            </a:schemeClr>
          </a:solidFill>
          <a:ln w="19050">
            <a:noFill/>
          </a:ln>
        </p:spPr>
        <p:txBody>
          <a:bodyPr wrap="square" rtlCol="0">
            <a:spAutoFit/>
          </a:bodyPr>
          <a:lstStyle/>
          <a:p>
            <a:pPr algn="ctr"/>
            <a:r>
              <a:rPr kumimoji="1" lang="en-US" altLang="zh-TW" sz="2000" dirty="0">
                <a:solidFill>
                  <a:schemeClr val="tx1">
                    <a:lumMod val="85000"/>
                    <a:lumOff val="15000"/>
                  </a:schemeClr>
                </a:solidFill>
              </a:rPr>
              <a:t>100</a:t>
            </a:r>
            <a:r>
              <a:rPr kumimoji="1" lang="zh-TW" altLang="en-US" sz="2000" dirty="0">
                <a:solidFill>
                  <a:schemeClr val="tx1">
                    <a:lumMod val="85000"/>
                    <a:lumOff val="15000"/>
                  </a:schemeClr>
                </a:solidFill>
              </a:rPr>
              <a:t>萬以上</a:t>
            </a:r>
          </a:p>
        </p:txBody>
      </p:sp>
      <p:sp>
        <p:nvSpPr>
          <p:cNvPr id="31" name="文字方塊 30">
            <a:extLst>
              <a:ext uri="{FF2B5EF4-FFF2-40B4-BE49-F238E27FC236}">
                <a16:creationId xmlns:a16="http://schemas.microsoft.com/office/drawing/2014/main" id="{B2179246-6E96-4697-8A5F-8C36B8AF8AF0}"/>
              </a:ext>
            </a:extLst>
          </p:cNvPr>
          <p:cNvSpPr txBox="1"/>
          <p:nvPr/>
        </p:nvSpPr>
        <p:spPr>
          <a:xfrm>
            <a:off x="6996113" y="2896295"/>
            <a:ext cx="2606933" cy="1279429"/>
          </a:xfrm>
          <a:prstGeom prst="roundRect">
            <a:avLst>
              <a:gd name="adj" fmla="val 4630"/>
            </a:avLst>
          </a:prstGeom>
          <a:solidFill>
            <a:srgbClr val="9AD2CD"/>
          </a:solidFill>
        </p:spPr>
        <p:txBody>
          <a:bodyPr wrap="square" rtlCol="0">
            <a:spAutoFit/>
          </a:bodyPr>
          <a:lstStyle/>
          <a:p>
            <a:pPr>
              <a:lnSpc>
                <a:spcPct val="120000"/>
              </a:lnSpc>
            </a:pPr>
            <a:r>
              <a:rPr lang="zh-TW" altLang="en-US" sz="1600" dirty="0">
                <a:solidFill>
                  <a:schemeClr val="tx1">
                    <a:lumMod val="85000"/>
                    <a:lumOff val="15000"/>
                  </a:schemeClr>
                </a:solidFill>
              </a:rPr>
              <a:t>依據營運業務所屬產業情況說明。也會是銀行對於「您是否了解產業」的評估參考依據之一</a:t>
            </a:r>
            <a:endParaRPr lang="en-US" altLang="zh-TW" sz="1600" dirty="0">
              <a:solidFill>
                <a:schemeClr val="tx1">
                  <a:lumMod val="85000"/>
                  <a:lumOff val="15000"/>
                </a:schemeClr>
              </a:solidFill>
            </a:endParaRPr>
          </a:p>
        </p:txBody>
      </p:sp>
      <p:pic>
        <p:nvPicPr>
          <p:cNvPr id="5" name="圖片 4" descr="一張含有 螢幕擷取畫面 的圖片&#10;&#10;自動產生的描述">
            <a:extLst>
              <a:ext uri="{FF2B5EF4-FFF2-40B4-BE49-F238E27FC236}">
                <a16:creationId xmlns:a16="http://schemas.microsoft.com/office/drawing/2014/main" id="{22ABCEA1-CB9E-449C-9D94-F3EEC2BF09B7}"/>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871820" y="1348082"/>
            <a:ext cx="5521913" cy="4161836"/>
          </a:xfrm>
          <a:prstGeom prst="rect">
            <a:avLst/>
          </a:prstGeom>
        </p:spPr>
      </p:pic>
      <p:sp>
        <p:nvSpPr>
          <p:cNvPr id="29" name="矩形: 圓角 28">
            <a:extLst>
              <a:ext uri="{FF2B5EF4-FFF2-40B4-BE49-F238E27FC236}">
                <a16:creationId xmlns:a16="http://schemas.microsoft.com/office/drawing/2014/main" id="{32839BCA-BE5B-409F-97F5-8261B0451F98}"/>
              </a:ext>
            </a:extLst>
          </p:cNvPr>
          <p:cNvSpPr/>
          <p:nvPr/>
        </p:nvSpPr>
        <p:spPr>
          <a:xfrm>
            <a:off x="859119" y="1562101"/>
            <a:ext cx="5328000" cy="3947818"/>
          </a:xfrm>
          <a:prstGeom prst="roundRect">
            <a:avLst>
              <a:gd name="adj" fmla="val 3566"/>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直線單箭頭接點 31">
            <a:extLst>
              <a:ext uri="{FF2B5EF4-FFF2-40B4-BE49-F238E27FC236}">
                <a16:creationId xmlns:a16="http://schemas.microsoft.com/office/drawing/2014/main" id="{4D7BECA6-77FE-4A26-AC1D-03CB2795F557}"/>
              </a:ext>
            </a:extLst>
          </p:cNvPr>
          <p:cNvCxnSpPr>
            <a:cxnSpLocks/>
            <a:stCxn id="29" idx="3"/>
            <a:endCxn id="31" idx="1"/>
          </p:cNvCxnSpPr>
          <p:nvPr/>
        </p:nvCxnSpPr>
        <p:spPr>
          <a:xfrm>
            <a:off x="6187119" y="3536010"/>
            <a:ext cx="808994"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平行四邊形 23">
            <a:extLst>
              <a:ext uri="{FF2B5EF4-FFF2-40B4-BE49-F238E27FC236}">
                <a16:creationId xmlns:a16="http://schemas.microsoft.com/office/drawing/2014/main" id="{E20519CD-15AA-42A5-B9CB-DB39A8BE235E}"/>
              </a:ext>
            </a:extLst>
          </p:cNvPr>
          <p:cNvSpPr/>
          <p:nvPr/>
        </p:nvSpPr>
        <p:spPr>
          <a:xfrm>
            <a:off x="-184460" y="6521452"/>
            <a:ext cx="8413080" cy="400050"/>
          </a:xfrm>
          <a:prstGeom prst="parallelogram">
            <a:avLst>
              <a:gd name="adj" fmla="val 3928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平行四邊形 24">
            <a:extLst>
              <a:ext uri="{FF2B5EF4-FFF2-40B4-BE49-F238E27FC236}">
                <a16:creationId xmlns:a16="http://schemas.microsoft.com/office/drawing/2014/main" id="{3AB82092-F461-4B73-8F19-088850A1E7D1}"/>
              </a:ext>
            </a:extLst>
          </p:cNvPr>
          <p:cNvSpPr/>
          <p:nvPr/>
        </p:nvSpPr>
        <p:spPr>
          <a:xfrm>
            <a:off x="-200025" y="6457950"/>
            <a:ext cx="8413080" cy="400050"/>
          </a:xfrm>
          <a:prstGeom prst="parallelogram">
            <a:avLst>
              <a:gd name="adj" fmla="val 3928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6" name="文字方塊 25">
            <a:extLst>
              <a:ext uri="{FF2B5EF4-FFF2-40B4-BE49-F238E27FC236}">
                <a16:creationId xmlns:a16="http://schemas.microsoft.com/office/drawing/2014/main" id="{B8850737-2CD9-4E08-A46D-F0EA98BE008D}"/>
              </a:ext>
            </a:extLst>
          </p:cNvPr>
          <p:cNvSpPr txBox="1"/>
          <p:nvPr/>
        </p:nvSpPr>
        <p:spPr>
          <a:xfrm>
            <a:off x="666750" y="6496392"/>
            <a:ext cx="2949846" cy="323165"/>
          </a:xfrm>
          <a:prstGeom prst="rect">
            <a:avLst/>
          </a:prstGeom>
          <a:noFill/>
        </p:spPr>
        <p:txBody>
          <a:bodyPr wrap="none" rtlCol="0">
            <a:spAutoFit/>
          </a:bodyPr>
          <a:lstStyle/>
          <a:p>
            <a:r>
              <a:rPr lang="zh-TW" altLang="en-US" sz="1500" dirty="0">
                <a:solidFill>
                  <a:schemeClr val="tx1">
                    <a:lumMod val="65000"/>
                    <a:lumOff val="35000"/>
                  </a:schemeClr>
                </a:solidFill>
              </a:rPr>
              <a:t>還是不確定</a:t>
            </a:r>
            <a:r>
              <a:rPr lang="en-US" altLang="zh-TW" sz="1500" dirty="0">
                <a:solidFill>
                  <a:schemeClr val="tx1">
                    <a:lumMod val="65000"/>
                    <a:lumOff val="35000"/>
                  </a:schemeClr>
                </a:solidFill>
              </a:rPr>
              <a:t>?</a:t>
            </a:r>
            <a:r>
              <a:rPr lang="zh-TW" altLang="en-US" sz="1500" dirty="0">
                <a:solidFill>
                  <a:schemeClr val="tx1">
                    <a:lumMod val="65000"/>
                    <a:lumOff val="35000"/>
                  </a:schemeClr>
                </a:solidFill>
              </a:rPr>
              <a:t> 歡迎進線</a:t>
            </a:r>
            <a:r>
              <a:rPr lang="en-US" altLang="zh-TW" sz="1500" dirty="0">
                <a:solidFill>
                  <a:schemeClr val="tx1">
                    <a:lumMod val="65000"/>
                    <a:lumOff val="35000"/>
                  </a:schemeClr>
                </a:solidFill>
              </a:rPr>
              <a:t>/</a:t>
            </a:r>
            <a:r>
              <a:rPr lang="zh-TW" altLang="en-US" sz="1500" dirty="0">
                <a:solidFill>
                  <a:schemeClr val="tx1">
                    <a:lumMod val="65000"/>
                    <a:lumOff val="35000"/>
                  </a:schemeClr>
                </a:solidFill>
              </a:rPr>
              <a:t>電郵詢問</a:t>
            </a:r>
            <a:r>
              <a:rPr lang="en-US" altLang="zh-TW" sz="1500" dirty="0">
                <a:solidFill>
                  <a:schemeClr val="tx1">
                    <a:lumMod val="65000"/>
                    <a:lumOff val="35000"/>
                  </a:schemeClr>
                </a:solidFill>
              </a:rPr>
              <a:t>!</a:t>
            </a:r>
            <a:endParaRPr lang="zh-TW" altLang="en-US" sz="1500" dirty="0">
              <a:solidFill>
                <a:schemeClr val="tx1">
                  <a:lumMod val="65000"/>
                  <a:lumOff val="35000"/>
                </a:schemeClr>
              </a:solidFill>
            </a:endParaRPr>
          </a:p>
        </p:txBody>
      </p:sp>
      <p:pic>
        <p:nvPicPr>
          <p:cNvPr id="28" name="Graphic 6" descr="Speaker phone">
            <a:extLst>
              <a:ext uri="{FF2B5EF4-FFF2-40B4-BE49-F238E27FC236}">
                <a16:creationId xmlns:a16="http://schemas.microsoft.com/office/drawing/2014/main" id="{27CDB943-DE94-44D5-A564-64BFB53404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27182" y="6483350"/>
            <a:ext cx="361608" cy="361608"/>
          </a:xfrm>
          <a:prstGeom prst="rect">
            <a:avLst/>
          </a:prstGeom>
        </p:spPr>
      </p:pic>
      <p:sp>
        <p:nvSpPr>
          <p:cNvPr id="36" name="Google Shape;170;p22">
            <a:extLst>
              <a:ext uri="{FF2B5EF4-FFF2-40B4-BE49-F238E27FC236}">
                <a16:creationId xmlns:a16="http://schemas.microsoft.com/office/drawing/2014/main" id="{C482FBCE-5B9C-4111-8D6D-9EE120DDCC70}"/>
              </a:ext>
            </a:extLst>
          </p:cNvPr>
          <p:cNvSpPr txBox="1"/>
          <p:nvPr/>
        </p:nvSpPr>
        <p:spPr>
          <a:xfrm>
            <a:off x="3988790" y="6504451"/>
            <a:ext cx="1412566" cy="323165"/>
          </a:xfrm>
          <a:prstGeom prst="rect">
            <a:avLst/>
          </a:prstGeom>
          <a:noFill/>
        </p:spPr>
        <p:txBody>
          <a:bodyPr wrap="none" rtlCol="0">
            <a:spAutoFit/>
          </a:bodyPr>
          <a:lstStyle>
            <a:defPPr>
              <a:defRPr lang="zh-TW"/>
            </a:defPPr>
            <a:lvl1pPr>
              <a:defRPr sz="1500">
                <a:solidFill>
                  <a:schemeClr val="tx1">
                    <a:lumMod val="75000"/>
                    <a:lumOff val="25000"/>
                  </a:schemeClr>
                </a:solidFill>
              </a:defRPr>
            </a:lvl1pPr>
          </a:lstStyle>
          <a:p>
            <a:r>
              <a:rPr lang="en-US" altLang="zh-TW" dirty="0">
                <a:solidFill>
                  <a:schemeClr val="tx1">
                    <a:lumMod val="65000"/>
                    <a:lumOff val="35000"/>
                  </a:schemeClr>
                </a:solidFill>
                <a:sym typeface="Arial"/>
              </a:rPr>
              <a:t>(02) 2745 5058</a:t>
            </a:r>
            <a:endParaRPr dirty="0">
              <a:solidFill>
                <a:schemeClr val="tx1">
                  <a:lumMod val="65000"/>
                  <a:lumOff val="35000"/>
                </a:schemeClr>
              </a:solidFill>
              <a:sym typeface="Helvetica Neue"/>
            </a:endParaRPr>
          </a:p>
        </p:txBody>
      </p:sp>
      <p:sp>
        <p:nvSpPr>
          <p:cNvPr id="38" name="Google Shape;171;p22">
            <a:extLst>
              <a:ext uri="{FF2B5EF4-FFF2-40B4-BE49-F238E27FC236}">
                <a16:creationId xmlns:a16="http://schemas.microsoft.com/office/drawing/2014/main" id="{D0800206-C402-4659-96FF-87C3DCB86374}"/>
              </a:ext>
            </a:extLst>
          </p:cNvPr>
          <p:cNvSpPr txBox="1"/>
          <p:nvPr/>
        </p:nvSpPr>
        <p:spPr>
          <a:xfrm>
            <a:off x="5883921" y="6497653"/>
            <a:ext cx="1859805" cy="323165"/>
          </a:xfrm>
          <a:prstGeom prst="rect">
            <a:avLst/>
          </a:prstGeom>
          <a:noFill/>
        </p:spPr>
        <p:txBody>
          <a:bodyPr wrap="none" rtlCol="0">
            <a:spAutoFit/>
          </a:bodyPr>
          <a:lstStyle>
            <a:defPPr>
              <a:defRPr lang="zh-TW"/>
            </a:defPPr>
            <a:lvl1pPr>
              <a:defRPr sz="1500">
                <a:solidFill>
                  <a:schemeClr val="tx1">
                    <a:lumMod val="75000"/>
                    <a:lumOff val="25000"/>
                  </a:schemeClr>
                </a:solidFill>
              </a:defRPr>
            </a:lvl1pPr>
          </a:lstStyle>
          <a:p>
            <a:r>
              <a:rPr lang="en-US" altLang="zh-TW" dirty="0">
                <a:solidFill>
                  <a:schemeClr val="tx1">
                    <a:lumMod val="65000"/>
                    <a:lumOff val="35000"/>
                  </a:schemeClr>
                </a:solidFill>
                <a:sym typeface="Arial"/>
              </a:rPr>
              <a:t>arrow-up@taicca.tw</a:t>
            </a:r>
            <a:endParaRPr dirty="0">
              <a:solidFill>
                <a:schemeClr val="tx1">
                  <a:lumMod val="65000"/>
                  <a:lumOff val="35000"/>
                </a:schemeClr>
              </a:solidFill>
              <a:sym typeface="Arial"/>
            </a:endParaRPr>
          </a:p>
        </p:txBody>
      </p:sp>
      <p:pic>
        <p:nvPicPr>
          <p:cNvPr id="40" name="Graphic 12" descr="Email">
            <a:extLst>
              <a:ext uri="{FF2B5EF4-FFF2-40B4-BE49-F238E27FC236}">
                <a16:creationId xmlns:a16="http://schemas.microsoft.com/office/drawing/2014/main" id="{285EE8C9-BA0B-4952-A633-7B45D6F7F4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14980" y="6496392"/>
            <a:ext cx="323166" cy="323166"/>
          </a:xfrm>
          <a:prstGeom prst="rect">
            <a:avLst/>
          </a:prstGeom>
        </p:spPr>
      </p:pic>
    </p:spTree>
    <p:extLst>
      <p:ext uri="{BB962C8B-B14F-4D97-AF65-F5344CB8AC3E}">
        <p14:creationId xmlns:p14="http://schemas.microsoft.com/office/powerpoint/2010/main" val="2868172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2E3F0EF-58A2-F245-B475-ACBCBD518E8C}"/>
              </a:ext>
            </a:extLst>
          </p:cNvPr>
          <p:cNvSpPr>
            <a:spLocks noGrp="1"/>
          </p:cNvSpPr>
          <p:nvPr>
            <p:ph type="sldNum" sz="quarter" idx="12"/>
          </p:nvPr>
        </p:nvSpPr>
        <p:spPr/>
        <p:txBody>
          <a:bodyPr/>
          <a:lstStyle/>
          <a:p>
            <a:fld id="{892572A1-F7CB-644C-A08C-EFAC67228EB0}" type="slidenum">
              <a:rPr kumimoji="1" lang="zh-TW" altLang="en-US" smtClean="0"/>
              <a:t>18</a:t>
            </a:fld>
            <a:endParaRPr kumimoji="1" lang="zh-TW" altLang="en-US"/>
          </a:p>
        </p:txBody>
      </p:sp>
      <p:pic>
        <p:nvPicPr>
          <p:cNvPr id="4" name="圖形 3" descr="徽章 1">
            <a:extLst>
              <a:ext uri="{FF2B5EF4-FFF2-40B4-BE49-F238E27FC236}">
                <a16:creationId xmlns:a16="http://schemas.microsoft.com/office/drawing/2014/main" id="{BB89FA41-C118-43AF-8F68-358D53CB63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貸款申請表</a:t>
            </a:r>
            <a:r>
              <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a:t>
            </a: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計劃書</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cxnSp>
        <p:nvCxnSpPr>
          <p:cNvPr id="14" name="直線接點 13">
            <a:extLst>
              <a:ext uri="{FF2B5EF4-FFF2-40B4-BE49-F238E27FC236}">
                <a16:creationId xmlns:a16="http://schemas.microsoft.com/office/drawing/2014/main" id="{D14D449A-CDAA-4917-99C0-FF379BDF566F}"/>
              </a:ext>
            </a:extLst>
          </p:cNvPr>
          <p:cNvCxnSpPr>
            <a:cxnSpLocks/>
          </p:cNvCxnSpPr>
          <p:nvPr/>
        </p:nvCxnSpPr>
        <p:spPr>
          <a:xfrm>
            <a:off x="162794" y="3695882"/>
            <a:ext cx="0" cy="128719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5E363205-E613-43B4-ABBC-014DF2D9A619}"/>
              </a:ext>
            </a:extLst>
          </p:cNvPr>
          <p:cNvSpPr txBox="1"/>
          <p:nvPr/>
        </p:nvSpPr>
        <p:spPr>
          <a:xfrm>
            <a:off x="8271247" y="138849"/>
            <a:ext cx="1507412" cy="442674"/>
          </a:xfrm>
          <a:prstGeom prst="roundRect">
            <a:avLst/>
          </a:prstGeom>
          <a:solidFill>
            <a:schemeClr val="bg1">
              <a:lumMod val="85000"/>
            </a:schemeClr>
          </a:solidFill>
          <a:ln w="19050">
            <a:noFill/>
          </a:ln>
        </p:spPr>
        <p:txBody>
          <a:bodyPr wrap="square" rtlCol="0">
            <a:spAutoFit/>
          </a:bodyPr>
          <a:lstStyle/>
          <a:p>
            <a:pPr algn="ctr"/>
            <a:r>
              <a:rPr kumimoji="1" lang="en-US" altLang="zh-TW" sz="2000" dirty="0">
                <a:solidFill>
                  <a:schemeClr val="tx1">
                    <a:lumMod val="85000"/>
                    <a:lumOff val="15000"/>
                  </a:schemeClr>
                </a:solidFill>
              </a:rPr>
              <a:t>100</a:t>
            </a:r>
            <a:r>
              <a:rPr kumimoji="1" lang="zh-TW" altLang="en-US" sz="2000" dirty="0">
                <a:solidFill>
                  <a:schemeClr val="tx1">
                    <a:lumMod val="85000"/>
                    <a:lumOff val="15000"/>
                  </a:schemeClr>
                </a:solidFill>
              </a:rPr>
              <a:t>萬以上</a:t>
            </a:r>
          </a:p>
        </p:txBody>
      </p:sp>
      <p:sp>
        <p:nvSpPr>
          <p:cNvPr id="6" name="文字方塊 5">
            <a:extLst>
              <a:ext uri="{FF2B5EF4-FFF2-40B4-BE49-F238E27FC236}">
                <a16:creationId xmlns:a16="http://schemas.microsoft.com/office/drawing/2014/main" id="{EDDFB538-935B-4882-9B8C-CF1907F5FA8D}"/>
              </a:ext>
            </a:extLst>
          </p:cNvPr>
          <p:cNvSpPr txBox="1"/>
          <p:nvPr/>
        </p:nvSpPr>
        <p:spPr>
          <a:xfrm>
            <a:off x="7524750" y="837953"/>
            <a:ext cx="2078296" cy="1688911"/>
          </a:xfrm>
          <a:prstGeom prst="roundRect">
            <a:avLst>
              <a:gd name="adj" fmla="val 4630"/>
            </a:avLst>
          </a:prstGeom>
          <a:solidFill>
            <a:srgbClr val="9AD2CD"/>
          </a:solidFill>
        </p:spPr>
        <p:txBody>
          <a:bodyPr wrap="square" rtlCol="0">
            <a:spAutoFit/>
          </a:bodyPr>
          <a:lstStyle/>
          <a:p>
            <a:pPr>
              <a:lnSpc>
                <a:spcPct val="110000"/>
              </a:lnSpc>
              <a:spcAft>
                <a:spcPts val="600"/>
              </a:spcAft>
            </a:pPr>
            <a:r>
              <a:rPr lang="zh-TW" altLang="en-US" sz="1400" b="1" dirty="0">
                <a:solidFill>
                  <a:schemeClr val="tx1">
                    <a:lumMod val="85000"/>
                    <a:lumOff val="15000"/>
                  </a:schemeClr>
                </a:solidFill>
              </a:rPr>
              <a:t>注意事項</a:t>
            </a:r>
            <a:r>
              <a:rPr lang="zh-TW" altLang="en-US" sz="1400" dirty="0">
                <a:solidFill>
                  <a:schemeClr val="tx1">
                    <a:lumMod val="85000"/>
                    <a:lumOff val="15000"/>
                  </a:schemeClr>
                </a:solidFill>
              </a:rPr>
              <a:t>：</a:t>
            </a:r>
            <a:endParaRPr lang="en-US" altLang="zh-TW" sz="1400" dirty="0">
              <a:solidFill>
                <a:schemeClr val="tx1">
                  <a:lumMod val="85000"/>
                  <a:lumOff val="15000"/>
                </a:schemeClr>
              </a:solidFill>
            </a:endParaRPr>
          </a:p>
          <a:p>
            <a:pPr marL="216000" indent="-216000">
              <a:lnSpc>
                <a:spcPct val="110000"/>
              </a:lnSpc>
              <a:spcAft>
                <a:spcPts val="600"/>
              </a:spcAft>
              <a:buFont typeface="+mj-lt"/>
              <a:buAutoNum type="arabicPeriod"/>
            </a:pPr>
            <a:r>
              <a:rPr lang="zh-TW" altLang="en-US" sz="1400" dirty="0">
                <a:solidFill>
                  <a:schemeClr val="tx1">
                    <a:lumMod val="85000"/>
                    <a:lumOff val="15000"/>
                  </a:schemeClr>
                </a:solidFill>
              </a:rPr>
              <a:t>合理性 </a:t>
            </a:r>
            <a:r>
              <a:rPr lang="en-US" altLang="zh-TW" sz="1400" dirty="0">
                <a:solidFill>
                  <a:schemeClr val="tx1">
                    <a:lumMod val="85000"/>
                    <a:lumOff val="15000"/>
                  </a:schemeClr>
                </a:solidFill>
              </a:rPr>
              <a:t>(</a:t>
            </a:r>
            <a:r>
              <a:rPr lang="zh-TW" altLang="en-US" sz="1400" dirty="0">
                <a:solidFill>
                  <a:schemeClr val="tx1">
                    <a:lumMod val="85000"/>
                    <a:lumOff val="15000"/>
                  </a:schemeClr>
                </a:solidFill>
              </a:rPr>
              <a:t>考量產業發展、公司規模、獲利成本結構比例</a:t>
            </a:r>
            <a:r>
              <a:rPr lang="en-US" altLang="zh-TW" sz="1400" dirty="0">
                <a:solidFill>
                  <a:schemeClr val="tx1">
                    <a:lumMod val="85000"/>
                    <a:lumOff val="15000"/>
                  </a:schemeClr>
                </a:solidFill>
              </a:rPr>
              <a:t>)</a:t>
            </a:r>
          </a:p>
          <a:p>
            <a:pPr marL="216000" indent="-216000">
              <a:lnSpc>
                <a:spcPct val="110000"/>
              </a:lnSpc>
              <a:spcAft>
                <a:spcPts val="600"/>
              </a:spcAft>
              <a:buFont typeface="+mj-lt"/>
              <a:buAutoNum type="arabicPeriod"/>
            </a:pPr>
            <a:r>
              <a:rPr lang="zh-TW" altLang="en-US" sz="1400" dirty="0">
                <a:solidFill>
                  <a:schemeClr val="tx1">
                    <a:lumMod val="85000"/>
                    <a:lumOff val="15000"/>
                  </a:schemeClr>
                </a:solidFill>
              </a:rPr>
              <a:t>是否能夠還本金及支付利息？</a:t>
            </a:r>
            <a:endParaRPr lang="en-US" altLang="zh-TW" sz="1400" dirty="0">
              <a:solidFill>
                <a:schemeClr val="tx1">
                  <a:lumMod val="85000"/>
                  <a:lumOff val="15000"/>
                </a:schemeClr>
              </a:solidFill>
            </a:endParaRPr>
          </a:p>
        </p:txBody>
      </p:sp>
      <p:sp>
        <p:nvSpPr>
          <p:cNvPr id="11" name="矩形: 圓角 10">
            <a:extLst>
              <a:ext uri="{FF2B5EF4-FFF2-40B4-BE49-F238E27FC236}">
                <a16:creationId xmlns:a16="http://schemas.microsoft.com/office/drawing/2014/main" id="{24676F88-4EEB-4E67-9A58-273383AC6A9E}"/>
              </a:ext>
            </a:extLst>
          </p:cNvPr>
          <p:cNvSpPr/>
          <p:nvPr/>
        </p:nvSpPr>
        <p:spPr>
          <a:xfrm>
            <a:off x="806617" y="1088397"/>
            <a:ext cx="6205538" cy="788028"/>
          </a:xfrm>
          <a:prstGeom prst="roundRect">
            <a:avLst>
              <a:gd name="adj" fmla="val 8399"/>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a16="http://schemas.microsoft.com/office/drawing/2014/main" id="{26FEB441-BF47-4936-9A8B-51E4F1F2D3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806617" y="530158"/>
            <a:ext cx="6476147" cy="2169376"/>
          </a:xfrm>
          <a:prstGeom prst="rect">
            <a:avLst/>
          </a:prstGeom>
        </p:spPr>
      </p:pic>
      <p:sp>
        <p:nvSpPr>
          <p:cNvPr id="37" name="文字方塊 36">
            <a:extLst>
              <a:ext uri="{FF2B5EF4-FFF2-40B4-BE49-F238E27FC236}">
                <a16:creationId xmlns:a16="http://schemas.microsoft.com/office/drawing/2014/main" id="{9ADA20E2-0031-4139-9441-13F34147C2CB}"/>
              </a:ext>
            </a:extLst>
          </p:cNvPr>
          <p:cNvSpPr txBox="1"/>
          <p:nvPr/>
        </p:nvSpPr>
        <p:spPr>
          <a:xfrm>
            <a:off x="7524750" y="5057749"/>
            <a:ext cx="2078296" cy="1035794"/>
          </a:xfrm>
          <a:prstGeom prst="roundRect">
            <a:avLst>
              <a:gd name="adj" fmla="val 9313"/>
            </a:avLst>
          </a:prstGeom>
          <a:solidFill>
            <a:srgbClr val="9AD2CD"/>
          </a:solidFill>
        </p:spPr>
        <p:txBody>
          <a:bodyPr wrap="square" rtlCol="0">
            <a:spAutoFit/>
          </a:bodyPr>
          <a:lstStyle/>
          <a:p>
            <a:pPr>
              <a:lnSpc>
                <a:spcPct val="110000"/>
              </a:lnSpc>
            </a:pPr>
            <a:r>
              <a:rPr lang="zh-TW" altLang="en-US" sz="1400" b="1" dirty="0">
                <a:solidFill>
                  <a:srgbClr val="FF3300"/>
                </a:solidFill>
              </a:rPr>
              <a:t>別漏掉</a:t>
            </a:r>
            <a:r>
              <a:rPr lang="en-US" altLang="zh-TW" sz="1400" b="1" dirty="0">
                <a:solidFill>
                  <a:srgbClr val="FF3300"/>
                </a:solidFill>
              </a:rPr>
              <a:t>!</a:t>
            </a:r>
          </a:p>
          <a:p>
            <a:pPr>
              <a:lnSpc>
                <a:spcPct val="110000"/>
              </a:lnSpc>
            </a:pPr>
            <a:r>
              <a:rPr lang="zh-TW" altLang="en-US" sz="1300" dirty="0">
                <a:solidFill>
                  <a:schemeClr val="tx1">
                    <a:lumMod val="85000"/>
                    <a:lumOff val="15000"/>
                  </a:schemeClr>
                </a:solidFill>
              </a:rPr>
              <a:t>事業體申貸</a:t>
            </a:r>
            <a:r>
              <a:rPr lang="en-US" altLang="zh-TW" sz="1300" dirty="0">
                <a:solidFill>
                  <a:schemeClr val="tx1">
                    <a:lumMod val="85000"/>
                    <a:lumOff val="15000"/>
                  </a:schemeClr>
                </a:solidFill>
              </a:rPr>
              <a:t>:</a:t>
            </a:r>
            <a:r>
              <a:rPr lang="zh-TW" altLang="en-US" sz="1300" dirty="0">
                <a:solidFill>
                  <a:schemeClr val="tx1">
                    <a:lumMod val="85000"/>
                    <a:lumOff val="15000"/>
                  </a:schemeClr>
                </a:solidFill>
              </a:rPr>
              <a:t> 蓋上大小章</a:t>
            </a:r>
            <a:endParaRPr lang="en-US" altLang="zh-TW" sz="1300" dirty="0">
              <a:solidFill>
                <a:schemeClr val="tx1">
                  <a:lumMod val="85000"/>
                  <a:lumOff val="15000"/>
                </a:schemeClr>
              </a:solidFill>
            </a:endParaRPr>
          </a:p>
          <a:p>
            <a:pPr>
              <a:lnSpc>
                <a:spcPct val="110000"/>
              </a:lnSpc>
            </a:pPr>
            <a:r>
              <a:rPr lang="zh-TW" altLang="en-US" sz="1300" dirty="0">
                <a:solidFill>
                  <a:schemeClr val="tx1">
                    <a:lumMod val="85000"/>
                    <a:lumOff val="15000"/>
                  </a:schemeClr>
                </a:solidFill>
              </a:rPr>
              <a:t>負責人申貸</a:t>
            </a:r>
            <a:r>
              <a:rPr lang="en-US" altLang="zh-TW" sz="1300" dirty="0">
                <a:solidFill>
                  <a:schemeClr val="tx1">
                    <a:lumMod val="85000"/>
                    <a:lumOff val="15000"/>
                  </a:schemeClr>
                </a:solidFill>
              </a:rPr>
              <a:t>:</a:t>
            </a:r>
            <a:r>
              <a:rPr lang="zh-TW" altLang="en-US" sz="1300" dirty="0">
                <a:solidFill>
                  <a:schemeClr val="tx1">
                    <a:lumMod val="85000"/>
                    <a:lumOff val="15000"/>
                  </a:schemeClr>
                </a:solidFill>
              </a:rPr>
              <a:t> 簽名加蓋章</a:t>
            </a:r>
            <a:endParaRPr lang="en-US" altLang="zh-TW" sz="1300" dirty="0">
              <a:solidFill>
                <a:schemeClr val="tx1">
                  <a:lumMod val="85000"/>
                  <a:lumOff val="15000"/>
                </a:schemeClr>
              </a:solidFill>
            </a:endParaRPr>
          </a:p>
          <a:p>
            <a:pPr>
              <a:lnSpc>
                <a:spcPct val="110000"/>
              </a:lnSpc>
            </a:pPr>
            <a:r>
              <a:rPr lang="zh-TW" altLang="en-US" sz="1300" dirty="0">
                <a:solidFill>
                  <a:schemeClr val="tx1">
                    <a:lumMod val="85000"/>
                    <a:lumOff val="15000"/>
                  </a:schemeClr>
                </a:solidFill>
              </a:rPr>
              <a:t>並且記得壓日期！</a:t>
            </a:r>
            <a:endParaRPr lang="en-US" altLang="zh-TW" sz="1300" dirty="0">
              <a:solidFill>
                <a:schemeClr val="tx1">
                  <a:lumMod val="85000"/>
                  <a:lumOff val="15000"/>
                </a:schemeClr>
              </a:solidFill>
            </a:endParaRPr>
          </a:p>
        </p:txBody>
      </p:sp>
      <p:cxnSp>
        <p:nvCxnSpPr>
          <p:cNvPr id="20" name="直線單箭頭接點 19">
            <a:extLst>
              <a:ext uri="{FF2B5EF4-FFF2-40B4-BE49-F238E27FC236}">
                <a16:creationId xmlns:a16="http://schemas.microsoft.com/office/drawing/2014/main" id="{563864B2-FB65-49C5-BFB3-83F4AA022D77}"/>
              </a:ext>
            </a:extLst>
          </p:cNvPr>
          <p:cNvCxnSpPr>
            <a:cxnSpLocks/>
            <a:stCxn id="47" idx="3"/>
          </p:cNvCxnSpPr>
          <p:nvPr/>
        </p:nvCxnSpPr>
        <p:spPr>
          <a:xfrm>
            <a:off x="7181849" y="1470716"/>
            <a:ext cx="342901"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矩形: 圓角 46">
            <a:extLst>
              <a:ext uri="{FF2B5EF4-FFF2-40B4-BE49-F238E27FC236}">
                <a16:creationId xmlns:a16="http://schemas.microsoft.com/office/drawing/2014/main" id="{4D3F5C3B-3624-4758-A7A1-EE7F155C2966}"/>
              </a:ext>
            </a:extLst>
          </p:cNvPr>
          <p:cNvSpPr/>
          <p:nvPr/>
        </p:nvSpPr>
        <p:spPr>
          <a:xfrm>
            <a:off x="806616" y="530158"/>
            <a:ext cx="6375233" cy="1881116"/>
          </a:xfrm>
          <a:prstGeom prst="roundRect">
            <a:avLst>
              <a:gd name="adj" fmla="val 4714"/>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5501F488-8FEF-4FA5-975D-B690E2B3B7B2}"/>
              </a:ext>
            </a:extLst>
          </p:cNvPr>
          <p:cNvSpPr txBox="1"/>
          <p:nvPr/>
        </p:nvSpPr>
        <p:spPr>
          <a:xfrm>
            <a:off x="7524744" y="3607437"/>
            <a:ext cx="2078302" cy="785054"/>
          </a:xfrm>
          <a:prstGeom prst="roundRect">
            <a:avLst>
              <a:gd name="adj" fmla="val 10539"/>
            </a:avLst>
          </a:prstGeom>
          <a:solidFill>
            <a:srgbClr val="9AD2CD"/>
          </a:solidFill>
        </p:spPr>
        <p:txBody>
          <a:bodyPr wrap="square" rtlCol="0">
            <a:spAutoFit/>
          </a:bodyPr>
          <a:lstStyle/>
          <a:p>
            <a:pPr>
              <a:lnSpc>
                <a:spcPct val="110000"/>
              </a:lnSpc>
            </a:pPr>
            <a:r>
              <a:rPr lang="zh-TW" altLang="en-US" sz="1300" dirty="0">
                <a:solidFill>
                  <a:schemeClr val="tx1">
                    <a:lumMod val="85000"/>
                    <a:lumOff val="15000"/>
                  </a:schemeClr>
                </a:solidFill>
              </a:rPr>
              <a:t>希望向哪間銀行送件申請。以既有往來銀行最佳</a:t>
            </a:r>
            <a:br>
              <a:rPr lang="en-US" altLang="zh-TW" sz="1300" dirty="0">
                <a:solidFill>
                  <a:schemeClr val="tx1">
                    <a:lumMod val="85000"/>
                    <a:lumOff val="15000"/>
                  </a:schemeClr>
                </a:solidFill>
              </a:rPr>
            </a:br>
            <a:r>
              <a:rPr lang="en-US" altLang="zh-TW" sz="1300" dirty="0">
                <a:solidFill>
                  <a:schemeClr val="tx1">
                    <a:lumMod val="85000"/>
                    <a:lumOff val="15000"/>
                  </a:schemeClr>
                </a:solidFill>
              </a:rPr>
              <a:t>(</a:t>
            </a:r>
            <a:r>
              <a:rPr lang="zh-TW" altLang="en-US" sz="1300" dirty="0">
                <a:solidFill>
                  <a:schemeClr val="tx1">
                    <a:lumMod val="85000"/>
                    <a:lumOff val="15000"/>
                  </a:schemeClr>
                </a:solidFill>
                <a:hlinkClick r:id="rId6" action="ppaction://hlinksldjump"/>
              </a:rPr>
              <a:t>合作銀行清單</a:t>
            </a:r>
            <a:r>
              <a:rPr lang="en-US" altLang="zh-TW" sz="1300" dirty="0">
                <a:solidFill>
                  <a:schemeClr val="tx1">
                    <a:lumMod val="85000"/>
                    <a:lumOff val="15000"/>
                  </a:schemeClr>
                </a:solidFill>
              </a:rPr>
              <a:t>)</a:t>
            </a:r>
          </a:p>
        </p:txBody>
      </p:sp>
      <p:cxnSp>
        <p:nvCxnSpPr>
          <p:cNvPr id="38" name="直線單箭頭接點 37">
            <a:extLst>
              <a:ext uri="{FF2B5EF4-FFF2-40B4-BE49-F238E27FC236}">
                <a16:creationId xmlns:a16="http://schemas.microsoft.com/office/drawing/2014/main" id="{F7FC4061-8499-47EF-8BB6-7330AFA434F0}"/>
              </a:ext>
            </a:extLst>
          </p:cNvPr>
          <p:cNvCxnSpPr>
            <a:cxnSpLocks/>
            <a:stCxn id="26" idx="3"/>
            <a:endCxn id="24" idx="1"/>
          </p:cNvCxnSpPr>
          <p:nvPr/>
        </p:nvCxnSpPr>
        <p:spPr>
          <a:xfrm>
            <a:off x="7178326" y="3999964"/>
            <a:ext cx="346418"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0C4ED5DE-F9DC-4B3D-AA51-D7F8F27CEF62}"/>
              </a:ext>
            </a:extLst>
          </p:cNvPr>
          <p:cNvCxnSpPr>
            <a:cxnSpLocks/>
            <a:endCxn id="37" idx="1"/>
          </p:cNvCxnSpPr>
          <p:nvPr/>
        </p:nvCxnSpPr>
        <p:spPr>
          <a:xfrm>
            <a:off x="7174485" y="5575646"/>
            <a:ext cx="350265" cy="0"/>
          </a:xfrm>
          <a:prstGeom prst="straightConnector1">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 name="圖片 6" descr="一張含有 文字 的圖片&#10;&#10;自動產生的描述">
            <a:extLst>
              <a:ext uri="{FF2B5EF4-FFF2-40B4-BE49-F238E27FC236}">
                <a16:creationId xmlns:a16="http://schemas.microsoft.com/office/drawing/2014/main" id="{387708EC-CC69-41D5-A8AA-054B840D6382}"/>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a:off x="903530" y="2743376"/>
            <a:ext cx="5680104" cy="2654123"/>
          </a:xfrm>
          <a:prstGeom prst="rect">
            <a:avLst/>
          </a:prstGeom>
        </p:spPr>
      </p:pic>
      <p:sp>
        <p:nvSpPr>
          <p:cNvPr id="26" name="矩形: 圓角 25">
            <a:extLst>
              <a:ext uri="{FF2B5EF4-FFF2-40B4-BE49-F238E27FC236}">
                <a16:creationId xmlns:a16="http://schemas.microsoft.com/office/drawing/2014/main" id="{7A8E3B8A-17B8-4FB6-902C-056DE5C7EF84}"/>
              </a:ext>
            </a:extLst>
          </p:cNvPr>
          <p:cNvSpPr/>
          <p:nvPr/>
        </p:nvSpPr>
        <p:spPr>
          <a:xfrm>
            <a:off x="803093" y="3198022"/>
            <a:ext cx="6375233" cy="1603883"/>
          </a:xfrm>
          <a:prstGeom prst="roundRect">
            <a:avLst>
              <a:gd name="adj" fmla="val 6659"/>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a:extLst>
              <a:ext uri="{FF2B5EF4-FFF2-40B4-BE49-F238E27FC236}">
                <a16:creationId xmlns:a16="http://schemas.microsoft.com/office/drawing/2014/main" id="{FCC22FE9-C38B-4EC8-BF21-6A6DCAD32217}"/>
              </a:ext>
            </a:extLst>
          </p:cNvPr>
          <p:cNvPicPr>
            <a:picLocks noChangeAspect="1"/>
          </p:cNvPicPr>
          <p:nvPr/>
        </p:nvPicPr>
        <p:blipFill>
          <a:blip r:embed="rId9">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2322839" y="5083234"/>
            <a:ext cx="4731353" cy="1563222"/>
          </a:xfrm>
          <a:prstGeom prst="rect">
            <a:avLst/>
          </a:prstGeom>
        </p:spPr>
      </p:pic>
      <p:sp>
        <p:nvSpPr>
          <p:cNvPr id="35" name="矩形: 圓角 34">
            <a:extLst>
              <a:ext uri="{FF2B5EF4-FFF2-40B4-BE49-F238E27FC236}">
                <a16:creationId xmlns:a16="http://schemas.microsoft.com/office/drawing/2014/main" id="{28DB290E-0384-415B-8022-F50806B3D476}"/>
              </a:ext>
            </a:extLst>
          </p:cNvPr>
          <p:cNvSpPr/>
          <p:nvPr/>
        </p:nvSpPr>
        <p:spPr>
          <a:xfrm>
            <a:off x="2381249" y="5090172"/>
            <a:ext cx="4793235" cy="1568280"/>
          </a:xfrm>
          <a:prstGeom prst="roundRect">
            <a:avLst>
              <a:gd name="adj" fmla="val 6659"/>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03124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C1876D24-ABEE-4CF4-B125-7DB9127ABD43}"/>
              </a:ext>
            </a:extLst>
          </p:cNvPr>
          <p:cNvSpPr>
            <a:spLocks noGrp="1"/>
          </p:cNvSpPr>
          <p:nvPr>
            <p:ph type="sldNum" sz="quarter" idx="12"/>
          </p:nvPr>
        </p:nvSpPr>
        <p:spPr/>
        <p:txBody>
          <a:bodyPr/>
          <a:lstStyle/>
          <a:p>
            <a:fld id="{892572A1-F7CB-644C-A08C-EFAC67228EB0}" type="slidenum">
              <a:rPr kumimoji="1" lang="zh-TW" altLang="en-US" smtClean="0"/>
              <a:t>1</a:t>
            </a:fld>
            <a:endParaRPr kumimoji="1" lang="zh-TW" altLang="en-US"/>
          </a:p>
        </p:txBody>
      </p:sp>
      <p:sp>
        <p:nvSpPr>
          <p:cNvPr id="4" name="TextBox 8">
            <a:extLst>
              <a:ext uri="{FF2B5EF4-FFF2-40B4-BE49-F238E27FC236}">
                <a16:creationId xmlns:a16="http://schemas.microsoft.com/office/drawing/2014/main" id="{0CF0CFB1-C5C9-4145-AC2F-779E8D5D6161}"/>
              </a:ext>
            </a:extLst>
          </p:cNvPr>
          <p:cNvSpPr txBox="1"/>
          <p:nvPr/>
        </p:nvSpPr>
        <p:spPr>
          <a:xfrm>
            <a:off x="1371783" y="716508"/>
            <a:ext cx="8328504" cy="861774"/>
          </a:xfrm>
          <a:prstGeom prst="rect">
            <a:avLst/>
          </a:prstGeom>
          <a:noFill/>
        </p:spPr>
        <p:txBody>
          <a:bodyPr wrap="square" rtlCol="0">
            <a:spAutoFit/>
          </a:bodyPr>
          <a:lstStyle/>
          <a:p>
            <a:r>
              <a:rPr lang="zh-TW" altLang="en-US" sz="5000" b="1" dirty="0">
                <a:solidFill>
                  <a:schemeClr val="tx1">
                    <a:lumMod val="85000"/>
                    <a:lumOff val="15000"/>
                  </a:schemeClr>
                </a:solidFill>
              </a:rPr>
              <a:t>對象與適用範圍</a:t>
            </a:r>
          </a:p>
        </p:txBody>
      </p:sp>
      <p:pic>
        <p:nvPicPr>
          <p:cNvPr id="8" name="圖片 7" descr="圍繞著膝上型電腦腦力激盪的商務女士">
            <a:extLst>
              <a:ext uri="{FF2B5EF4-FFF2-40B4-BE49-F238E27FC236}">
                <a16:creationId xmlns:a16="http://schemas.microsoft.com/office/drawing/2014/main" id="{C7C4C711-6AC1-4245-B27B-112C69658EBE}"/>
              </a:ext>
            </a:extLst>
          </p:cNvPr>
          <p:cNvPicPr>
            <a:picLocks noChangeAspect="1"/>
          </p:cNvPicPr>
          <p:nvPr/>
        </p:nvPicPr>
        <p:blipFill rotWithShape="1">
          <a:blip r:embed="rId2"/>
          <a:srcRect l="3728"/>
          <a:stretch/>
        </p:blipFill>
        <p:spPr>
          <a:xfrm>
            <a:off x="0" y="0"/>
            <a:ext cx="9906000" cy="6858000"/>
          </a:xfrm>
          <a:prstGeom prst="rect">
            <a:avLst/>
          </a:prstGeom>
        </p:spPr>
      </p:pic>
      <p:sp>
        <p:nvSpPr>
          <p:cNvPr id="10" name="矩形 9">
            <a:extLst>
              <a:ext uri="{FF2B5EF4-FFF2-40B4-BE49-F238E27FC236}">
                <a16:creationId xmlns:a16="http://schemas.microsoft.com/office/drawing/2014/main" id="{3A0B0521-8ABE-4809-9812-465A57C44468}"/>
              </a:ext>
            </a:extLst>
          </p:cNvPr>
          <p:cNvSpPr/>
          <p:nvPr/>
        </p:nvSpPr>
        <p:spPr>
          <a:xfrm>
            <a:off x="0" y="0"/>
            <a:ext cx="9906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 name="Picture 3" descr="A picture containing baseball, drawing&#10;&#10;Description automatically generated">
            <a:extLst>
              <a:ext uri="{FF2B5EF4-FFF2-40B4-BE49-F238E27FC236}">
                <a16:creationId xmlns:a16="http://schemas.microsoft.com/office/drawing/2014/main" id="{CD294A21-6121-41C0-9E95-69743680C6F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9331" b="92089" l="5581" r="93178">
                        <a14:foregroundMark x1="6667" y1="9533" x2="6667" y2="9533"/>
                        <a14:foregroundMark x1="93333" y1="49493" x2="93333" y2="49493"/>
                        <a14:foregroundMark x1="5581" y1="92089" x2="5581" y2="92089"/>
                      </a14:backgroundRemoval>
                    </a14:imgEffect>
                  </a14:imgLayer>
                </a14:imgProps>
              </a:ext>
            </a:extLst>
          </a:blip>
          <a:stretch>
            <a:fillRect/>
          </a:stretch>
        </p:blipFill>
        <p:spPr>
          <a:xfrm>
            <a:off x="-676904" y="412907"/>
            <a:ext cx="1921888" cy="1468977"/>
          </a:xfrm>
          <a:prstGeom prst="rect">
            <a:avLst/>
          </a:prstGeom>
        </p:spPr>
      </p:pic>
      <p:sp>
        <p:nvSpPr>
          <p:cNvPr id="24" name="矩形 23">
            <a:extLst>
              <a:ext uri="{FF2B5EF4-FFF2-40B4-BE49-F238E27FC236}">
                <a16:creationId xmlns:a16="http://schemas.microsoft.com/office/drawing/2014/main" id="{E9054D47-32ED-4C1A-A184-CB6A19D7B69C}"/>
              </a:ext>
            </a:extLst>
          </p:cNvPr>
          <p:cNvSpPr/>
          <p:nvPr/>
        </p:nvSpPr>
        <p:spPr>
          <a:xfrm>
            <a:off x="5461000" y="0"/>
            <a:ext cx="4445000" cy="6858000"/>
          </a:xfrm>
          <a:prstGeom prst="rect">
            <a:avLst/>
          </a:prstGeom>
          <a:solidFill>
            <a:srgbClr val="FFFF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TextBox 8">
            <a:extLst>
              <a:ext uri="{FF2B5EF4-FFF2-40B4-BE49-F238E27FC236}">
                <a16:creationId xmlns:a16="http://schemas.microsoft.com/office/drawing/2014/main" id="{6AC39DB2-9AC6-4BC9-9F8A-C553652EC2C1}"/>
              </a:ext>
            </a:extLst>
          </p:cNvPr>
          <p:cNvSpPr txBox="1"/>
          <p:nvPr/>
        </p:nvSpPr>
        <p:spPr>
          <a:xfrm>
            <a:off x="5808088" y="858204"/>
            <a:ext cx="3683000" cy="1631216"/>
          </a:xfrm>
          <a:prstGeom prst="rect">
            <a:avLst/>
          </a:prstGeom>
          <a:noFill/>
        </p:spPr>
        <p:txBody>
          <a:bodyPr wrap="square" rtlCol="0">
            <a:spAutoFit/>
          </a:bodyPr>
          <a:lstStyle/>
          <a:p>
            <a:r>
              <a:rPr lang="zh-TW" altLang="en-US" sz="5000" b="1" dirty="0">
                <a:solidFill>
                  <a:schemeClr val="tx1">
                    <a:lumMod val="75000"/>
                    <a:lumOff val="25000"/>
                  </a:schemeClr>
                </a:solidFill>
              </a:rPr>
              <a:t>青創貸款是什麼？</a:t>
            </a:r>
          </a:p>
        </p:txBody>
      </p:sp>
      <p:sp>
        <p:nvSpPr>
          <p:cNvPr id="18" name="文字方塊 17">
            <a:extLst>
              <a:ext uri="{FF2B5EF4-FFF2-40B4-BE49-F238E27FC236}">
                <a16:creationId xmlns:a16="http://schemas.microsoft.com/office/drawing/2014/main" id="{22146090-49BA-4B63-BB2E-429874558138}"/>
              </a:ext>
            </a:extLst>
          </p:cNvPr>
          <p:cNvSpPr txBox="1"/>
          <p:nvPr/>
        </p:nvSpPr>
        <p:spPr>
          <a:xfrm>
            <a:off x="5867400" y="2739819"/>
            <a:ext cx="3832887" cy="2956643"/>
          </a:xfrm>
          <a:prstGeom prst="rect">
            <a:avLst/>
          </a:prstGeom>
          <a:noFill/>
        </p:spPr>
        <p:txBody>
          <a:bodyPr wrap="square">
            <a:spAutoFit/>
          </a:bodyPr>
          <a:lstStyle/>
          <a:p>
            <a:pPr>
              <a:lnSpc>
                <a:spcPct val="150000"/>
              </a:lnSpc>
            </a:pPr>
            <a:r>
              <a:rPr lang="zh-TW" altLang="en-US" i="0" dirty="0">
                <a:solidFill>
                  <a:schemeClr val="tx1">
                    <a:lumMod val="95000"/>
                    <a:lumOff val="5000"/>
                  </a:schemeClr>
                </a:solidFill>
                <a:effectLst/>
                <a:latin typeface="Merriweather"/>
              </a:rPr>
              <a:t>創業初期開始獲利需要花很長一段時間，若使用貸款創業每月還要繳本金利息，財務狀況會相當吃緊。</a:t>
            </a:r>
            <a:endParaRPr lang="en-US" altLang="zh-TW" i="0" dirty="0">
              <a:solidFill>
                <a:schemeClr val="tx1">
                  <a:lumMod val="95000"/>
                  <a:lumOff val="5000"/>
                </a:schemeClr>
              </a:solidFill>
              <a:effectLst/>
              <a:latin typeface="Merriweather"/>
            </a:endParaRPr>
          </a:p>
          <a:p>
            <a:pPr>
              <a:lnSpc>
                <a:spcPct val="150000"/>
              </a:lnSpc>
            </a:pPr>
            <a:endParaRPr lang="en-US" altLang="zh-TW" dirty="0">
              <a:solidFill>
                <a:schemeClr val="tx1">
                  <a:lumMod val="95000"/>
                  <a:lumOff val="5000"/>
                </a:schemeClr>
              </a:solidFill>
              <a:latin typeface="Merriweather"/>
            </a:endParaRPr>
          </a:p>
          <a:p>
            <a:pPr>
              <a:lnSpc>
                <a:spcPct val="150000"/>
              </a:lnSpc>
            </a:pPr>
            <a:r>
              <a:rPr lang="zh-TW" altLang="en-US" i="0" dirty="0">
                <a:solidFill>
                  <a:schemeClr val="tx1">
                    <a:lumMod val="95000"/>
                    <a:lumOff val="5000"/>
                  </a:schemeClr>
                </a:solidFill>
                <a:effectLst/>
                <a:latin typeface="Merriweather"/>
              </a:rPr>
              <a:t>青年創業貸款可視為企業的</a:t>
            </a:r>
            <a:r>
              <a:rPr lang="zh-TW" altLang="en-US" b="1" i="0" dirty="0">
                <a:solidFill>
                  <a:schemeClr val="tx1">
                    <a:lumMod val="95000"/>
                    <a:lumOff val="5000"/>
                  </a:schemeClr>
                </a:solidFill>
                <a:effectLst/>
                <a:latin typeface="Merriweather"/>
              </a:rPr>
              <a:t>週轉金</a:t>
            </a:r>
            <a:r>
              <a:rPr lang="zh-TW" altLang="en-US" i="0" dirty="0">
                <a:solidFill>
                  <a:schemeClr val="tx1">
                    <a:lumMod val="95000"/>
                    <a:lumOff val="5000"/>
                  </a:schemeClr>
                </a:solidFill>
                <a:effectLst/>
                <a:latin typeface="Merriweather"/>
              </a:rPr>
              <a:t>，或是找到獲利模式後的</a:t>
            </a:r>
            <a:r>
              <a:rPr lang="zh-TW" altLang="en-US" b="1" i="0" dirty="0">
                <a:solidFill>
                  <a:schemeClr val="tx1">
                    <a:lumMod val="95000"/>
                    <a:lumOff val="5000"/>
                  </a:schemeClr>
                </a:solidFill>
                <a:effectLst/>
                <a:latin typeface="Merriweather"/>
              </a:rPr>
              <a:t>拓展金</a:t>
            </a:r>
            <a:r>
              <a:rPr lang="zh-TW" altLang="en-US" i="0" dirty="0">
                <a:solidFill>
                  <a:schemeClr val="tx1">
                    <a:lumMod val="95000"/>
                    <a:lumOff val="5000"/>
                  </a:schemeClr>
                </a:solidFill>
                <a:effectLst/>
                <a:latin typeface="Merriweather"/>
              </a:rPr>
              <a:t>來</a:t>
            </a:r>
            <a:r>
              <a:rPr lang="zh-TW" altLang="en-US" i="0">
                <a:solidFill>
                  <a:schemeClr val="tx1">
                    <a:lumMod val="95000"/>
                    <a:lumOff val="5000"/>
                  </a:schemeClr>
                </a:solidFill>
                <a:effectLst/>
                <a:latin typeface="Merriweather"/>
              </a:rPr>
              <a:t>使用，提升創業成功機率。</a:t>
            </a:r>
            <a:endParaRPr lang="en-US" altLang="zh-TW" i="0" dirty="0">
              <a:solidFill>
                <a:schemeClr val="tx1">
                  <a:lumMod val="95000"/>
                  <a:lumOff val="5000"/>
                </a:schemeClr>
              </a:solidFill>
              <a:effectLst/>
              <a:latin typeface="Roboto"/>
            </a:endParaRPr>
          </a:p>
        </p:txBody>
      </p:sp>
      <p:cxnSp>
        <p:nvCxnSpPr>
          <p:cNvPr id="28" name="直線接點 27">
            <a:extLst>
              <a:ext uri="{FF2B5EF4-FFF2-40B4-BE49-F238E27FC236}">
                <a16:creationId xmlns:a16="http://schemas.microsoft.com/office/drawing/2014/main" id="{A8DB7170-8673-47B4-A857-65D4B79B2C0F}"/>
              </a:ext>
            </a:extLst>
          </p:cNvPr>
          <p:cNvCxnSpPr/>
          <p:nvPr/>
        </p:nvCxnSpPr>
        <p:spPr>
          <a:xfrm>
            <a:off x="8712200" y="4834688"/>
            <a:ext cx="6858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28C353F0-56ED-4B93-AFC7-F34357522501}"/>
              </a:ext>
            </a:extLst>
          </p:cNvPr>
          <p:cNvCxnSpPr>
            <a:cxnSpLocks/>
          </p:cNvCxnSpPr>
          <p:nvPr/>
        </p:nvCxnSpPr>
        <p:spPr>
          <a:xfrm>
            <a:off x="6426200" y="5266488"/>
            <a:ext cx="24892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639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2E3F0EF-58A2-F245-B475-ACBCBD518E8C}"/>
              </a:ext>
            </a:extLst>
          </p:cNvPr>
          <p:cNvSpPr>
            <a:spLocks noGrp="1"/>
          </p:cNvSpPr>
          <p:nvPr>
            <p:ph type="sldNum" sz="quarter" idx="12"/>
          </p:nvPr>
        </p:nvSpPr>
        <p:spPr/>
        <p:txBody>
          <a:bodyPr/>
          <a:lstStyle/>
          <a:p>
            <a:fld id="{892572A1-F7CB-644C-A08C-EFAC67228EB0}" type="slidenum">
              <a:rPr kumimoji="1" lang="zh-TW" altLang="en-US" smtClean="0"/>
              <a:t>19</a:t>
            </a:fld>
            <a:endParaRPr kumimoji="1" lang="zh-TW" altLang="en-US"/>
          </a:p>
        </p:txBody>
      </p:sp>
      <p:pic>
        <p:nvPicPr>
          <p:cNvPr id="4" name="圖形 3" descr="識別證">
            <a:extLst>
              <a:ext uri="{FF2B5EF4-FFF2-40B4-BE49-F238E27FC236}">
                <a16:creationId xmlns:a16="http://schemas.microsoft.com/office/drawing/2014/main" id="{BB89FA41-C118-43AF-8F68-358D53CB639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51706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負責人身分證正反面影本</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pic>
        <p:nvPicPr>
          <p:cNvPr id="30" name="圖片 29">
            <a:extLst>
              <a:ext uri="{FF2B5EF4-FFF2-40B4-BE49-F238E27FC236}">
                <a16:creationId xmlns:a16="http://schemas.microsoft.com/office/drawing/2014/main" id="{6D580702-4193-497F-A94B-2261357FAE30}"/>
              </a:ext>
            </a:extLst>
          </p:cNvPr>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148943" y="1025858"/>
            <a:ext cx="3464651" cy="2187604"/>
          </a:xfrm>
          <a:prstGeom prst="rect">
            <a:avLst/>
          </a:prstGeom>
          <a:noFill/>
          <a:ln>
            <a:noFill/>
          </a:ln>
        </p:spPr>
      </p:pic>
      <p:pic>
        <p:nvPicPr>
          <p:cNvPr id="31" name="圖片 30">
            <a:extLst>
              <a:ext uri="{FF2B5EF4-FFF2-40B4-BE49-F238E27FC236}">
                <a16:creationId xmlns:a16="http://schemas.microsoft.com/office/drawing/2014/main" id="{077C8F73-3485-4F1C-87DF-6B8B5D361163}"/>
              </a:ext>
            </a:extLst>
          </p:cNvPr>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148943" y="3473340"/>
            <a:ext cx="3464650" cy="2187604"/>
          </a:xfrm>
          <a:prstGeom prst="rect">
            <a:avLst/>
          </a:prstGeom>
          <a:noFill/>
          <a:ln>
            <a:noFill/>
          </a:ln>
        </p:spPr>
      </p:pic>
      <p:sp>
        <p:nvSpPr>
          <p:cNvPr id="25" name="矩形: 圓角 24">
            <a:extLst>
              <a:ext uri="{FF2B5EF4-FFF2-40B4-BE49-F238E27FC236}">
                <a16:creationId xmlns:a16="http://schemas.microsoft.com/office/drawing/2014/main" id="{9FE10C6D-6F90-49E9-A722-B10051A81011}"/>
              </a:ext>
            </a:extLst>
          </p:cNvPr>
          <p:cNvSpPr/>
          <p:nvPr/>
        </p:nvSpPr>
        <p:spPr>
          <a:xfrm>
            <a:off x="1084217" y="1025858"/>
            <a:ext cx="3572754" cy="2567521"/>
          </a:xfrm>
          <a:prstGeom prst="roundRect">
            <a:avLst>
              <a:gd name="adj" fmla="val 6366"/>
            </a:avLst>
          </a:prstGeom>
          <a:solidFill>
            <a:srgbClr val="9A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spcAft>
                <a:spcPts val="600"/>
              </a:spcAft>
            </a:pPr>
            <a:r>
              <a:rPr lang="zh-TW" altLang="en-US" sz="2000" b="1" dirty="0">
                <a:solidFill>
                  <a:schemeClr val="tx1">
                    <a:lumMod val="85000"/>
                    <a:lumOff val="15000"/>
                  </a:schemeClr>
                </a:solidFill>
              </a:rPr>
              <a:t>準備小提醒：</a:t>
            </a:r>
            <a:endParaRPr lang="en-US" altLang="zh-TW" sz="2000" b="1" dirty="0">
              <a:solidFill>
                <a:schemeClr val="tx1">
                  <a:lumMod val="85000"/>
                  <a:lumOff val="15000"/>
                </a:schemeClr>
              </a:solidFill>
            </a:endParaRPr>
          </a:p>
          <a:p>
            <a:pPr marL="342900" indent="-342900">
              <a:lnSpc>
                <a:spcPct val="130000"/>
              </a:lnSpc>
              <a:spcAft>
                <a:spcPts val="600"/>
              </a:spcAft>
              <a:buFont typeface="+mj-lt"/>
              <a:buAutoNum type="arabicPeriod"/>
            </a:pPr>
            <a:r>
              <a:rPr lang="zh-TW" altLang="en-US" sz="1700" dirty="0">
                <a:solidFill>
                  <a:schemeClr val="tx1">
                    <a:lumMod val="85000"/>
                    <a:lumOff val="15000"/>
                  </a:schemeClr>
                </a:solidFill>
              </a:rPr>
              <a:t>身分證影本黑白或是彩色皆可</a:t>
            </a:r>
            <a:endParaRPr lang="en-US" altLang="zh-TW" sz="1700" dirty="0">
              <a:solidFill>
                <a:schemeClr val="tx1">
                  <a:lumMod val="85000"/>
                  <a:lumOff val="15000"/>
                </a:schemeClr>
              </a:solidFill>
            </a:endParaRPr>
          </a:p>
          <a:p>
            <a:pPr marL="342900" indent="-342900">
              <a:lnSpc>
                <a:spcPct val="130000"/>
              </a:lnSpc>
              <a:spcAft>
                <a:spcPts val="600"/>
              </a:spcAft>
              <a:buFont typeface="+mj-lt"/>
              <a:buAutoNum type="arabicPeriod"/>
            </a:pPr>
            <a:r>
              <a:rPr lang="zh-TW" altLang="en-US" sz="1700" dirty="0">
                <a:solidFill>
                  <a:schemeClr val="tx1">
                    <a:lumMod val="85000"/>
                    <a:lumOff val="15000"/>
                  </a:schemeClr>
                </a:solidFill>
              </a:rPr>
              <a:t>有換發過記得提供</a:t>
            </a:r>
            <a:r>
              <a:rPr lang="zh-TW" altLang="en-US" sz="1700" b="1" u="heavy" dirty="0">
                <a:solidFill>
                  <a:schemeClr val="tx1">
                    <a:lumMod val="85000"/>
                    <a:lumOff val="15000"/>
                  </a:schemeClr>
                </a:solidFill>
                <a:uFill>
                  <a:solidFill>
                    <a:srgbClr val="E83316"/>
                  </a:solidFill>
                </a:uFill>
              </a:rPr>
              <a:t>最新</a:t>
            </a:r>
            <a:r>
              <a:rPr lang="zh-TW" altLang="en-US" sz="1700" dirty="0">
                <a:solidFill>
                  <a:schemeClr val="tx1">
                    <a:lumMod val="85000"/>
                    <a:lumOff val="15000"/>
                  </a:schemeClr>
                </a:solidFill>
              </a:rPr>
              <a:t>身分證影本</a:t>
            </a:r>
            <a:endParaRPr lang="en-US" altLang="zh-TW" sz="1700" dirty="0">
              <a:solidFill>
                <a:schemeClr val="tx1">
                  <a:lumMod val="85000"/>
                  <a:lumOff val="15000"/>
                </a:schemeClr>
              </a:solidFill>
            </a:endParaRPr>
          </a:p>
          <a:p>
            <a:pPr marL="342900" indent="-342900">
              <a:lnSpc>
                <a:spcPct val="130000"/>
              </a:lnSpc>
              <a:spcAft>
                <a:spcPts val="600"/>
              </a:spcAft>
              <a:buFont typeface="+mj-lt"/>
              <a:buAutoNum type="arabicPeriod"/>
            </a:pPr>
            <a:r>
              <a:rPr lang="zh-TW" altLang="en-US" sz="1700" dirty="0">
                <a:solidFill>
                  <a:schemeClr val="tx1">
                    <a:lumMod val="85000"/>
                    <a:lumOff val="15000"/>
                  </a:schemeClr>
                </a:solidFill>
              </a:rPr>
              <a:t>可在影本寫上「</a:t>
            </a:r>
            <a:r>
              <a:rPr lang="zh-TW" altLang="en-US" sz="1700" b="1" u="heavy" dirty="0">
                <a:solidFill>
                  <a:schemeClr val="tx1">
                    <a:lumMod val="85000"/>
                    <a:lumOff val="15000"/>
                  </a:schemeClr>
                </a:solidFill>
                <a:uFill>
                  <a:solidFill>
                    <a:srgbClr val="E83316"/>
                  </a:solidFill>
                </a:uFill>
              </a:rPr>
              <a:t>僅供青創貸款使用</a:t>
            </a:r>
            <a:r>
              <a:rPr lang="zh-TW" altLang="en-US" sz="1700" dirty="0">
                <a:solidFill>
                  <a:schemeClr val="tx1">
                    <a:lumMod val="85000"/>
                    <a:lumOff val="15000"/>
                  </a:schemeClr>
                </a:solidFill>
              </a:rPr>
              <a:t>」，保護您的個資安全</a:t>
            </a:r>
          </a:p>
        </p:txBody>
      </p:sp>
    </p:spTree>
    <p:extLst>
      <p:ext uri="{BB962C8B-B14F-4D97-AF65-F5344CB8AC3E}">
        <p14:creationId xmlns:p14="http://schemas.microsoft.com/office/powerpoint/2010/main" val="4209124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2E3F0EF-58A2-F245-B475-ACBCBD518E8C}"/>
              </a:ext>
            </a:extLst>
          </p:cNvPr>
          <p:cNvSpPr>
            <a:spLocks noGrp="1"/>
          </p:cNvSpPr>
          <p:nvPr>
            <p:ph type="sldNum" sz="quarter" idx="12"/>
          </p:nvPr>
        </p:nvSpPr>
        <p:spPr>
          <a:xfrm>
            <a:off x="7429250" y="6356352"/>
            <a:ext cx="2228850" cy="365125"/>
          </a:xfrm>
        </p:spPr>
        <p:txBody>
          <a:bodyPr/>
          <a:lstStyle/>
          <a:p>
            <a:fld id="{892572A1-F7CB-644C-A08C-EFAC67228EB0}" type="slidenum">
              <a:rPr kumimoji="1" lang="zh-TW" altLang="en-US" smtClean="0"/>
              <a:t>20</a:t>
            </a:fld>
            <a:endParaRPr kumimoji="1" lang="zh-TW" altLang="en-US"/>
          </a:p>
        </p:txBody>
      </p:sp>
      <p:pic>
        <p:nvPicPr>
          <p:cNvPr id="4" name="圖形 3" descr="徽章 3">
            <a:extLst>
              <a:ext uri="{FF2B5EF4-FFF2-40B4-BE49-F238E27FC236}">
                <a16:creationId xmlns:a16="http://schemas.microsoft.com/office/drawing/2014/main" id="{BB89FA41-C118-43AF-8F68-358D53CB639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事業立案登記證明</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sp>
        <p:nvSpPr>
          <p:cNvPr id="25" name="矩形: 圓角 24">
            <a:extLst>
              <a:ext uri="{FF2B5EF4-FFF2-40B4-BE49-F238E27FC236}">
                <a16:creationId xmlns:a16="http://schemas.microsoft.com/office/drawing/2014/main" id="{9FE10C6D-6F90-49E9-A722-B10051A81011}"/>
              </a:ext>
            </a:extLst>
          </p:cNvPr>
          <p:cNvSpPr/>
          <p:nvPr/>
        </p:nvSpPr>
        <p:spPr>
          <a:xfrm>
            <a:off x="1084218" y="1025859"/>
            <a:ext cx="2581404" cy="4159328"/>
          </a:xfrm>
          <a:prstGeom prst="roundRect">
            <a:avLst>
              <a:gd name="adj" fmla="val 6677"/>
            </a:avLst>
          </a:prstGeom>
          <a:solidFill>
            <a:srgbClr val="9A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spcAft>
                <a:spcPts val="600"/>
              </a:spcAft>
            </a:pPr>
            <a:r>
              <a:rPr lang="zh-TW" altLang="en-US" sz="2000" b="1" dirty="0">
                <a:solidFill>
                  <a:schemeClr val="tx1">
                    <a:lumMod val="85000"/>
                    <a:lumOff val="15000"/>
                  </a:schemeClr>
                </a:solidFill>
              </a:rPr>
              <a:t>準備小提醒：</a:t>
            </a:r>
            <a:endParaRPr lang="en-US" altLang="zh-TW" sz="2000" b="1" dirty="0">
              <a:solidFill>
                <a:schemeClr val="tx1">
                  <a:lumMod val="85000"/>
                  <a:lumOff val="15000"/>
                </a:schemeClr>
              </a:solidFill>
            </a:endParaRPr>
          </a:p>
          <a:p>
            <a:pPr marL="342900" indent="-342900">
              <a:lnSpc>
                <a:spcPct val="130000"/>
              </a:lnSpc>
              <a:spcAft>
                <a:spcPts val="600"/>
              </a:spcAft>
              <a:buFont typeface="+mj-lt"/>
              <a:buAutoNum type="arabicPeriod"/>
            </a:pPr>
            <a:r>
              <a:rPr lang="zh-TW" altLang="en-US" sz="1700" dirty="0">
                <a:solidFill>
                  <a:schemeClr val="tx1">
                    <a:lumMod val="85000"/>
                    <a:lumOff val="15000"/>
                  </a:schemeClr>
                </a:solidFill>
              </a:rPr>
              <a:t>必須檢附原始設立登記</a:t>
            </a:r>
            <a:r>
              <a:rPr lang="zh-TW" altLang="en-US" sz="1700" b="1" u="heavy" dirty="0">
                <a:solidFill>
                  <a:schemeClr val="tx1">
                    <a:lumMod val="85000"/>
                    <a:lumOff val="15000"/>
                  </a:schemeClr>
                </a:solidFill>
                <a:uFill>
                  <a:solidFill>
                    <a:srgbClr val="E83316"/>
                  </a:solidFill>
                </a:uFill>
              </a:rPr>
              <a:t>主管機關核准函文</a:t>
            </a:r>
            <a:r>
              <a:rPr lang="zh-TW" altLang="en-US" sz="1700" dirty="0">
                <a:solidFill>
                  <a:schemeClr val="tx1">
                    <a:lumMod val="85000"/>
                    <a:lumOff val="15000"/>
                  </a:schemeClr>
                </a:solidFill>
              </a:rPr>
              <a:t>與設立登記表，以及</a:t>
            </a:r>
            <a:r>
              <a:rPr lang="en-US" altLang="zh-TW" sz="1700" dirty="0">
                <a:solidFill>
                  <a:schemeClr val="tx1">
                    <a:lumMod val="85000"/>
                    <a:lumOff val="15000"/>
                  </a:schemeClr>
                </a:solidFill>
              </a:rPr>
              <a:t>(</a:t>
            </a:r>
            <a:r>
              <a:rPr lang="zh-TW" altLang="en-US" sz="1700" dirty="0">
                <a:solidFill>
                  <a:schemeClr val="tx1">
                    <a:lumMod val="85000"/>
                    <a:lumOff val="15000"/>
                  </a:schemeClr>
                </a:solidFill>
              </a:rPr>
              <a:t>如有</a:t>
            </a:r>
            <a:r>
              <a:rPr lang="en-US" altLang="zh-TW" sz="1700" dirty="0">
                <a:solidFill>
                  <a:schemeClr val="tx1">
                    <a:lumMod val="85000"/>
                    <a:lumOff val="15000"/>
                  </a:schemeClr>
                </a:solidFill>
              </a:rPr>
              <a:t>)</a:t>
            </a:r>
            <a:r>
              <a:rPr lang="zh-TW" altLang="en-US" sz="1700" dirty="0">
                <a:solidFill>
                  <a:schemeClr val="tx1">
                    <a:lumMod val="85000"/>
                    <a:lumOff val="15000"/>
                  </a:schemeClr>
                </a:solidFill>
              </a:rPr>
              <a:t> 最近一期之變更核准函文並變更登記表</a:t>
            </a:r>
            <a:endParaRPr lang="en-US" altLang="zh-TW" sz="1700" dirty="0">
              <a:solidFill>
                <a:schemeClr val="tx1">
                  <a:lumMod val="85000"/>
                  <a:lumOff val="15000"/>
                </a:schemeClr>
              </a:solidFill>
            </a:endParaRPr>
          </a:p>
          <a:p>
            <a:pPr marL="342900" indent="-342900">
              <a:lnSpc>
                <a:spcPct val="130000"/>
              </a:lnSpc>
              <a:spcAft>
                <a:spcPts val="600"/>
              </a:spcAft>
              <a:buFont typeface="+mj-lt"/>
              <a:buAutoNum type="arabicPeriod"/>
            </a:pPr>
            <a:r>
              <a:rPr lang="zh-TW" altLang="en-US" sz="1700" dirty="0">
                <a:solidFill>
                  <a:schemeClr val="tx1">
                    <a:lumMod val="85000"/>
                    <a:lumOff val="15000"/>
                  </a:schemeClr>
                </a:solidFill>
              </a:rPr>
              <a:t>商業登記的事業體（例如個人工作室）則提供主管機關核准函文即可</a:t>
            </a:r>
          </a:p>
        </p:txBody>
      </p:sp>
      <p:pic>
        <p:nvPicPr>
          <p:cNvPr id="5" name="圖片 4" descr="一張含有 文字 的圖片&#10;&#10;自動產生的描述">
            <a:extLst>
              <a:ext uri="{FF2B5EF4-FFF2-40B4-BE49-F238E27FC236}">
                <a16:creationId xmlns:a16="http://schemas.microsoft.com/office/drawing/2014/main" id="{80C55F30-7831-4D7F-AE92-27B6F75A42F8}"/>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224540" y="0"/>
            <a:ext cx="5681460" cy="4705350"/>
          </a:xfrm>
          <a:prstGeom prst="rect">
            <a:avLst/>
          </a:prstGeom>
          <a:ln>
            <a:solidFill>
              <a:schemeClr val="tx1">
                <a:lumMod val="50000"/>
                <a:lumOff val="50000"/>
              </a:schemeClr>
            </a:solidFill>
          </a:ln>
          <a:effectLst>
            <a:outerShdw blurRad="50800" dist="38100" dir="5400000" algn="t" rotWithShape="0">
              <a:prstClr val="black">
                <a:alpha val="40000"/>
              </a:prstClr>
            </a:outerShdw>
          </a:effectLst>
        </p:spPr>
      </p:pic>
      <p:pic>
        <p:nvPicPr>
          <p:cNvPr id="7" name="圖片 6" descr="一張含有 桌 的圖片&#10;&#10;自動產生的描述">
            <a:extLst>
              <a:ext uri="{FF2B5EF4-FFF2-40B4-BE49-F238E27FC236}">
                <a16:creationId xmlns:a16="http://schemas.microsoft.com/office/drawing/2014/main" id="{A2CA2578-2B7F-4CCA-9081-53892E25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66000"/>
                    </a14:imgEffect>
                  </a14:imgLayer>
                </a14:imgProps>
              </a:ext>
            </a:extLst>
          </a:blip>
          <a:srcRect b="18622"/>
          <a:stretch/>
        </p:blipFill>
        <p:spPr>
          <a:xfrm>
            <a:off x="3848100" y="2616953"/>
            <a:ext cx="5123900" cy="4241047"/>
          </a:xfrm>
          <a:prstGeom prst="rect">
            <a:avLst/>
          </a:prstGeom>
          <a:ln>
            <a:solidFill>
              <a:schemeClr val="tx1">
                <a:lumMod val="50000"/>
                <a:lumOff val="50000"/>
              </a:schemeClr>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564687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形 3" descr="徽章 4">
            <a:extLst>
              <a:ext uri="{FF2B5EF4-FFF2-40B4-BE49-F238E27FC236}">
                <a16:creationId xmlns:a16="http://schemas.microsoft.com/office/drawing/2014/main" id="{BB89FA41-C118-43AF-8F68-358D53CB639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56323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創業輔導相關課程證明文件</a:t>
            </a:r>
          </a:p>
        </p:txBody>
      </p:sp>
      <p:sp>
        <p:nvSpPr>
          <p:cNvPr id="25" name="矩形: 圓角 24">
            <a:extLst>
              <a:ext uri="{FF2B5EF4-FFF2-40B4-BE49-F238E27FC236}">
                <a16:creationId xmlns:a16="http://schemas.microsoft.com/office/drawing/2014/main" id="{9FE10C6D-6F90-49E9-A722-B10051A81011}"/>
              </a:ext>
            </a:extLst>
          </p:cNvPr>
          <p:cNvSpPr/>
          <p:nvPr/>
        </p:nvSpPr>
        <p:spPr>
          <a:xfrm>
            <a:off x="1084217" y="1025858"/>
            <a:ext cx="3463719" cy="3522079"/>
          </a:xfrm>
          <a:prstGeom prst="roundRect">
            <a:avLst>
              <a:gd name="adj" fmla="val 6674"/>
            </a:avLst>
          </a:prstGeom>
          <a:solidFill>
            <a:srgbClr val="9A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spcAft>
                <a:spcPts val="600"/>
              </a:spcAft>
            </a:pPr>
            <a:r>
              <a:rPr lang="zh-TW" altLang="en-US" sz="2000" b="1" dirty="0">
                <a:solidFill>
                  <a:schemeClr val="tx1">
                    <a:lumMod val="85000"/>
                    <a:lumOff val="15000"/>
                  </a:schemeClr>
                </a:solidFill>
              </a:rPr>
              <a:t>準備小提醒：</a:t>
            </a:r>
            <a:endParaRPr lang="en-US" altLang="zh-TW" sz="2000" b="1" dirty="0">
              <a:solidFill>
                <a:schemeClr val="tx1">
                  <a:lumMod val="85000"/>
                  <a:lumOff val="15000"/>
                </a:schemeClr>
              </a:solidFill>
            </a:endParaRPr>
          </a:p>
          <a:p>
            <a:pPr marL="342900" indent="-342900">
              <a:buFont typeface="+mj-lt"/>
              <a:buAutoNum type="arabicPeriod"/>
            </a:pPr>
            <a:r>
              <a:rPr lang="zh-TW" altLang="en-US" sz="1700" dirty="0">
                <a:solidFill>
                  <a:schemeClr val="tx1">
                    <a:lumMod val="85000"/>
                    <a:lumOff val="15000"/>
                  </a:schemeClr>
                </a:solidFill>
              </a:rPr>
              <a:t>核發單位要留意</a:t>
            </a:r>
            <a:endParaRPr lang="en-US" altLang="zh-TW" sz="1700" dirty="0">
              <a:solidFill>
                <a:schemeClr val="tx1">
                  <a:lumMod val="85000"/>
                  <a:lumOff val="15000"/>
                </a:schemeClr>
              </a:solidFill>
            </a:endParaRPr>
          </a:p>
          <a:p>
            <a:pPr marL="720000" lvl="1" indent="-342900">
              <a:buFont typeface="+mj-lt"/>
              <a:buAutoNum type="alphaLcParenR"/>
            </a:pPr>
            <a:r>
              <a:rPr lang="zh-TW" altLang="en-US" sz="1700" dirty="0">
                <a:solidFill>
                  <a:schemeClr val="tx1">
                    <a:lumMod val="85000"/>
                    <a:lumOff val="15000"/>
                  </a:schemeClr>
                </a:solidFill>
              </a:rPr>
              <a:t>政府或其委託單位</a:t>
            </a:r>
            <a:endParaRPr lang="en-US" altLang="zh-TW" sz="1700" dirty="0">
              <a:solidFill>
                <a:schemeClr val="tx1">
                  <a:lumMod val="85000"/>
                  <a:lumOff val="15000"/>
                </a:schemeClr>
              </a:solidFill>
            </a:endParaRPr>
          </a:p>
          <a:p>
            <a:pPr marL="720000" lvl="1" indent="-342900">
              <a:spcAft>
                <a:spcPts val="600"/>
              </a:spcAft>
              <a:buFont typeface="+mj-lt"/>
              <a:buAutoNum type="alphaLcParenR"/>
            </a:pPr>
            <a:r>
              <a:rPr lang="zh-TW" altLang="en-US" sz="1700" dirty="0">
                <a:solidFill>
                  <a:schemeClr val="tx1">
                    <a:lumMod val="85000"/>
                    <a:lumOff val="15000"/>
                  </a:schemeClr>
                </a:solidFill>
              </a:rPr>
              <a:t>教育部登記有案之公私立大專校院（含其推廣部及其育成中心）</a:t>
            </a:r>
            <a:endParaRPr lang="en-US" altLang="zh-TW" sz="1700" dirty="0">
              <a:solidFill>
                <a:schemeClr val="tx1">
                  <a:lumMod val="85000"/>
                  <a:lumOff val="15000"/>
                </a:schemeClr>
              </a:solidFill>
            </a:endParaRPr>
          </a:p>
          <a:p>
            <a:pPr marL="342900" indent="-342900">
              <a:spcAft>
                <a:spcPts val="600"/>
              </a:spcAft>
              <a:buFont typeface="+mj-lt"/>
              <a:buAutoNum type="arabicPeriod"/>
            </a:pPr>
            <a:r>
              <a:rPr lang="zh-TW" altLang="en-US" sz="1700" dirty="0">
                <a:solidFill>
                  <a:schemeClr val="tx1">
                    <a:lumMod val="85000"/>
                    <a:lumOff val="15000"/>
                  </a:schemeClr>
                </a:solidFill>
              </a:rPr>
              <a:t>應有負責人中文全名、課程名稱與時數</a:t>
            </a:r>
            <a:endParaRPr lang="en-US" altLang="zh-TW" sz="1700" dirty="0">
              <a:solidFill>
                <a:schemeClr val="tx1">
                  <a:lumMod val="85000"/>
                  <a:lumOff val="15000"/>
                </a:schemeClr>
              </a:solidFill>
            </a:endParaRPr>
          </a:p>
          <a:p>
            <a:pPr marL="342900" indent="-342900">
              <a:spcAft>
                <a:spcPts val="600"/>
              </a:spcAft>
              <a:buFont typeface="+mj-lt"/>
              <a:buAutoNum type="arabicPeriod"/>
            </a:pPr>
            <a:r>
              <a:rPr lang="zh-TW" altLang="en-US" sz="1700" dirty="0">
                <a:solidFill>
                  <a:schemeClr val="tx1">
                    <a:lumMod val="85000"/>
                    <a:lumOff val="15000"/>
                  </a:schemeClr>
                </a:solidFill>
              </a:rPr>
              <a:t>記得要</a:t>
            </a:r>
            <a:r>
              <a:rPr lang="zh-TW" altLang="en-US" sz="1700" b="1" dirty="0">
                <a:solidFill>
                  <a:schemeClr val="tx1">
                    <a:lumMod val="85000"/>
                    <a:lumOff val="15000"/>
                  </a:schemeClr>
                </a:solidFill>
              </a:rPr>
              <a:t>過去</a:t>
            </a:r>
            <a:r>
              <a:rPr lang="en-US" altLang="zh-TW" sz="1700" b="1" dirty="0">
                <a:solidFill>
                  <a:schemeClr val="tx1">
                    <a:lumMod val="85000"/>
                    <a:lumOff val="15000"/>
                  </a:schemeClr>
                </a:solidFill>
              </a:rPr>
              <a:t>3</a:t>
            </a:r>
            <a:r>
              <a:rPr lang="zh-TW" altLang="en-US" sz="1700" b="1" dirty="0">
                <a:solidFill>
                  <a:schemeClr val="tx1">
                    <a:lumMod val="85000"/>
                    <a:lumOff val="15000"/>
                  </a:schemeClr>
                </a:solidFill>
              </a:rPr>
              <a:t>年內</a:t>
            </a:r>
            <a:r>
              <a:rPr lang="zh-TW" altLang="en-US" sz="1700" dirty="0">
                <a:solidFill>
                  <a:schemeClr val="tx1">
                    <a:lumMod val="85000"/>
                    <a:lumOff val="15000"/>
                  </a:schemeClr>
                </a:solidFill>
              </a:rPr>
              <a:t>上完的創業輔導相關課程且總時數滿</a:t>
            </a:r>
            <a:r>
              <a:rPr lang="en-US" altLang="zh-TW" sz="1700" b="1" dirty="0">
                <a:solidFill>
                  <a:schemeClr val="tx1">
                    <a:lumMod val="85000"/>
                    <a:lumOff val="15000"/>
                  </a:schemeClr>
                </a:solidFill>
              </a:rPr>
              <a:t>20</a:t>
            </a:r>
            <a:r>
              <a:rPr lang="zh-TW" altLang="en-US" sz="1700" b="1" dirty="0">
                <a:solidFill>
                  <a:schemeClr val="tx1">
                    <a:lumMod val="85000"/>
                    <a:lumOff val="15000"/>
                  </a:schemeClr>
                </a:solidFill>
              </a:rPr>
              <a:t>小時以上</a:t>
            </a:r>
            <a:r>
              <a:rPr lang="zh-TW" altLang="en-US" sz="1700" dirty="0">
                <a:solidFill>
                  <a:schemeClr val="tx1">
                    <a:lumMod val="85000"/>
                    <a:lumOff val="15000"/>
                  </a:schemeClr>
                </a:solidFill>
              </a:rPr>
              <a:t>（或是</a:t>
            </a:r>
            <a:r>
              <a:rPr lang="en-US" altLang="zh-TW" sz="1700" dirty="0">
                <a:solidFill>
                  <a:schemeClr val="tx1">
                    <a:lumMod val="85000"/>
                    <a:lumOff val="15000"/>
                  </a:schemeClr>
                </a:solidFill>
              </a:rPr>
              <a:t>2</a:t>
            </a:r>
            <a:r>
              <a:rPr lang="zh-TW" altLang="en-US" sz="1700" dirty="0">
                <a:solidFill>
                  <a:schemeClr val="tx1">
                    <a:lumMod val="85000"/>
                    <a:lumOff val="15000"/>
                  </a:schemeClr>
                </a:solidFill>
              </a:rPr>
              <a:t>學分）</a:t>
            </a:r>
          </a:p>
        </p:txBody>
      </p:sp>
      <p:pic>
        <p:nvPicPr>
          <p:cNvPr id="20" name="圖片 19">
            <a:extLst>
              <a:ext uri="{FF2B5EF4-FFF2-40B4-BE49-F238E27FC236}">
                <a16:creationId xmlns:a16="http://schemas.microsoft.com/office/drawing/2014/main" id="{37795A09-822E-45C7-8058-D06FF1FF6628}"/>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760557" y="0"/>
            <a:ext cx="4919472" cy="6858000"/>
          </a:xfrm>
          <a:prstGeom prst="rect">
            <a:avLst/>
          </a:prstGeom>
        </p:spPr>
      </p:pic>
      <p:sp>
        <p:nvSpPr>
          <p:cNvPr id="22" name="投影片編號版面配置區 1">
            <a:extLst>
              <a:ext uri="{FF2B5EF4-FFF2-40B4-BE49-F238E27FC236}">
                <a16:creationId xmlns:a16="http://schemas.microsoft.com/office/drawing/2014/main" id="{2F3C7FF7-7F8D-48B7-8D2C-684F60F8D8FF}"/>
              </a:ext>
            </a:extLst>
          </p:cNvPr>
          <p:cNvSpPr>
            <a:spLocks noGrp="1"/>
          </p:cNvSpPr>
          <p:nvPr>
            <p:ph type="sldNum" sz="quarter" idx="12"/>
          </p:nvPr>
        </p:nvSpPr>
        <p:spPr>
          <a:xfrm>
            <a:off x="6996113" y="6356352"/>
            <a:ext cx="2228850" cy="365125"/>
          </a:xfrm>
        </p:spPr>
        <p:txBody>
          <a:bodyPr/>
          <a:lstStyle/>
          <a:p>
            <a:fld id="{892572A1-F7CB-644C-A08C-EFAC67228EB0}" type="slidenum">
              <a:rPr kumimoji="1" lang="zh-TW" altLang="en-US" smtClean="0">
                <a:solidFill>
                  <a:schemeClr val="bg1"/>
                </a:solidFill>
              </a:rPr>
              <a:t>21</a:t>
            </a:fld>
            <a:endParaRPr kumimoji="1" lang="zh-TW" altLang="en-US" dirty="0">
              <a:solidFill>
                <a:schemeClr val="bg1"/>
              </a:solidFill>
            </a:endParaRPr>
          </a:p>
        </p:txBody>
      </p:sp>
      <p:sp>
        <p:nvSpPr>
          <p:cNvPr id="24" name="文字方塊 23">
            <a:extLst>
              <a:ext uri="{FF2B5EF4-FFF2-40B4-BE49-F238E27FC236}">
                <a16:creationId xmlns:a16="http://schemas.microsoft.com/office/drawing/2014/main" id="{C24DA796-D52D-43D7-9670-42452E8CAE27}"/>
              </a:ext>
            </a:extLst>
          </p:cNvPr>
          <p:cNvSpPr txBox="1"/>
          <p:nvPr/>
        </p:nvSpPr>
        <p:spPr>
          <a:xfrm>
            <a:off x="6810628" y="1314907"/>
            <a:ext cx="819329" cy="338554"/>
          </a:xfrm>
          <a:prstGeom prst="rect">
            <a:avLst/>
          </a:prstGeom>
          <a:noFill/>
        </p:spPr>
        <p:txBody>
          <a:bodyPr wrap="square" rtlCol="0">
            <a:spAutoFit/>
          </a:bodyPr>
          <a:lstStyle/>
          <a:p>
            <a:pPr algn="dist"/>
            <a:r>
              <a:rPr lang="zh-TW" altLang="en-US" sz="1600" b="1" dirty="0"/>
              <a:t>王小名</a:t>
            </a:r>
          </a:p>
        </p:txBody>
      </p:sp>
      <p:grpSp>
        <p:nvGrpSpPr>
          <p:cNvPr id="31" name="群組 30">
            <a:extLst>
              <a:ext uri="{FF2B5EF4-FFF2-40B4-BE49-F238E27FC236}">
                <a16:creationId xmlns:a16="http://schemas.microsoft.com/office/drawing/2014/main" id="{150576FF-FE74-4418-81E9-D810DD580E61}"/>
              </a:ext>
            </a:extLst>
          </p:cNvPr>
          <p:cNvGrpSpPr/>
          <p:nvPr/>
        </p:nvGrpSpPr>
        <p:grpSpPr>
          <a:xfrm>
            <a:off x="1220247" y="5057475"/>
            <a:ext cx="3161253" cy="882284"/>
            <a:chOff x="1146679" y="5061701"/>
            <a:chExt cx="3161253" cy="882284"/>
          </a:xfrm>
        </p:grpSpPr>
        <p:sp>
          <p:nvSpPr>
            <p:cNvPr id="27" name="文字方塊 26">
              <a:extLst>
                <a:ext uri="{FF2B5EF4-FFF2-40B4-BE49-F238E27FC236}">
                  <a16:creationId xmlns:a16="http://schemas.microsoft.com/office/drawing/2014/main" id="{08CCC316-2D67-4AAC-841C-4C64570BDE28}"/>
                </a:ext>
              </a:extLst>
            </p:cNvPr>
            <p:cNvSpPr txBox="1"/>
            <p:nvPr/>
          </p:nvSpPr>
          <p:spPr>
            <a:xfrm>
              <a:off x="2136232" y="5134986"/>
              <a:ext cx="2171700" cy="735714"/>
            </a:xfrm>
            <a:prstGeom prst="rect">
              <a:avLst/>
            </a:prstGeom>
            <a:noFill/>
          </p:spPr>
          <p:txBody>
            <a:bodyPr wrap="square" rtlCol="0">
              <a:spAutoFit/>
            </a:bodyPr>
            <a:lstStyle/>
            <a:p>
              <a:pPr>
                <a:lnSpc>
                  <a:spcPct val="120000"/>
                </a:lnSpc>
              </a:pPr>
              <a:r>
                <a:rPr lang="zh-TW" altLang="en-US" dirty="0">
                  <a:solidFill>
                    <a:srgbClr val="E83316"/>
                  </a:solidFill>
                </a:rPr>
                <a:t>準備好面對創業後的種種挑戰嗎？</a:t>
              </a:r>
            </a:p>
          </p:txBody>
        </p:sp>
        <p:pic>
          <p:nvPicPr>
            <p:cNvPr id="29" name="圖形 28" descr="吸氣">
              <a:extLst>
                <a:ext uri="{FF2B5EF4-FFF2-40B4-BE49-F238E27FC236}">
                  <a16:creationId xmlns:a16="http://schemas.microsoft.com/office/drawing/2014/main" id="{EA8DE021-6A2C-4D5E-8DFC-F8579233ACE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46679" y="5061701"/>
              <a:ext cx="882284" cy="882284"/>
            </a:xfrm>
            <a:prstGeom prst="rect">
              <a:avLst/>
            </a:prstGeom>
            <a:effectLst/>
          </p:spPr>
        </p:pic>
      </p:grpSp>
    </p:spTree>
    <p:extLst>
      <p:ext uri="{BB962C8B-B14F-4D97-AF65-F5344CB8AC3E}">
        <p14:creationId xmlns:p14="http://schemas.microsoft.com/office/powerpoint/2010/main" val="3870786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lide Number Placeholder 146">
            <a:extLst>
              <a:ext uri="{FF2B5EF4-FFF2-40B4-BE49-F238E27FC236}">
                <a16:creationId xmlns:a16="http://schemas.microsoft.com/office/drawing/2014/main" id="{D6B5BD42-373E-4F60-B67D-5F6C8A499D23}"/>
              </a:ext>
            </a:extLst>
          </p:cNvPr>
          <p:cNvSpPr>
            <a:spLocks noGrp="1"/>
          </p:cNvSpPr>
          <p:nvPr>
            <p:ph type="sldNum" sz="quarter" idx="12"/>
          </p:nvPr>
        </p:nvSpPr>
        <p:spPr>
          <a:xfrm>
            <a:off x="8331201" y="6356352"/>
            <a:ext cx="893762" cy="365125"/>
          </a:xfrm>
        </p:spPr>
        <p:txBody>
          <a:bodyPr/>
          <a:lstStyle/>
          <a:p>
            <a:fld id="{892572A1-F7CB-644C-A08C-EFAC67228EB0}" type="slidenum">
              <a:rPr kumimoji="1" lang="zh-TW" altLang="en-US" smtClean="0"/>
              <a:t>22</a:t>
            </a:fld>
            <a:endParaRPr kumimoji="1" lang="zh-TW" altLang="en-US" dirty="0"/>
          </a:p>
        </p:txBody>
      </p:sp>
      <p:sp>
        <p:nvSpPr>
          <p:cNvPr id="11" name="TextBox 8">
            <a:extLst>
              <a:ext uri="{FF2B5EF4-FFF2-40B4-BE49-F238E27FC236}">
                <a16:creationId xmlns:a16="http://schemas.microsoft.com/office/drawing/2014/main" id="{479652E1-68E1-4CF7-8784-33127549D634}"/>
              </a:ext>
            </a:extLst>
          </p:cNvPr>
          <p:cNvSpPr txBox="1"/>
          <p:nvPr/>
        </p:nvSpPr>
        <p:spPr>
          <a:xfrm>
            <a:off x="1371783" y="716508"/>
            <a:ext cx="8328504" cy="861774"/>
          </a:xfrm>
          <a:prstGeom prst="rect">
            <a:avLst/>
          </a:prstGeom>
          <a:noFill/>
        </p:spPr>
        <p:txBody>
          <a:bodyPr wrap="square" rtlCol="0">
            <a:spAutoFit/>
          </a:bodyPr>
          <a:lstStyle/>
          <a:p>
            <a:r>
              <a:rPr lang="zh-TW" altLang="en-US" sz="5000" b="1" dirty="0">
                <a:solidFill>
                  <a:schemeClr val="tx1">
                    <a:lumMod val="85000"/>
                    <a:lumOff val="15000"/>
                  </a:schemeClr>
                </a:solidFill>
              </a:rPr>
              <a:t>課程有哪些？</a:t>
            </a:r>
          </a:p>
        </p:txBody>
      </p:sp>
      <p:pic>
        <p:nvPicPr>
          <p:cNvPr id="6" name="圖形 5" descr="校舍">
            <a:extLst>
              <a:ext uri="{FF2B5EF4-FFF2-40B4-BE49-F238E27FC236}">
                <a16:creationId xmlns:a16="http://schemas.microsoft.com/office/drawing/2014/main" id="{A345E38B-38CF-4644-99E7-5E999AC8C74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5626" y="604316"/>
            <a:ext cx="1086157" cy="1086157"/>
          </a:xfrm>
          <a:prstGeom prst="rect">
            <a:avLst/>
          </a:prstGeom>
        </p:spPr>
      </p:pic>
      <p:sp>
        <p:nvSpPr>
          <p:cNvPr id="7" name="文字方塊 6">
            <a:extLst>
              <a:ext uri="{FF2B5EF4-FFF2-40B4-BE49-F238E27FC236}">
                <a16:creationId xmlns:a16="http://schemas.microsoft.com/office/drawing/2014/main" id="{2CC2AD84-D3C6-4423-B399-367557ED8BC5}"/>
              </a:ext>
            </a:extLst>
          </p:cNvPr>
          <p:cNvSpPr txBox="1"/>
          <p:nvPr/>
        </p:nvSpPr>
        <p:spPr>
          <a:xfrm>
            <a:off x="6922484" y="1686187"/>
            <a:ext cx="2658100" cy="646331"/>
          </a:xfrm>
          <a:prstGeom prst="rect">
            <a:avLst/>
          </a:prstGeom>
          <a:noFill/>
        </p:spPr>
        <p:txBody>
          <a:bodyPr wrap="none" rtlCol="0">
            <a:spAutoFit/>
          </a:bodyPr>
          <a:lstStyle/>
          <a:p>
            <a:r>
              <a:rPr lang="zh-TW" altLang="en-US" dirty="0"/>
              <a:t>文策學院 </a:t>
            </a:r>
            <a:r>
              <a:rPr lang="en-US" altLang="zh-TW" dirty="0"/>
              <a:t>TAICCA School</a:t>
            </a:r>
          </a:p>
          <a:p>
            <a:r>
              <a:rPr lang="en-US" altLang="zh-TW" dirty="0"/>
              <a:t>school.taicca.tw</a:t>
            </a:r>
            <a:endParaRPr lang="zh-TW" altLang="en-US" dirty="0"/>
          </a:p>
        </p:txBody>
      </p:sp>
      <p:sp>
        <p:nvSpPr>
          <p:cNvPr id="8" name="文字方塊 7">
            <a:extLst>
              <a:ext uri="{FF2B5EF4-FFF2-40B4-BE49-F238E27FC236}">
                <a16:creationId xmlns:a16="http://schemas.microsoft.com/office/drawing/2014/main" id="{5C676809-7771-4B96-8DD6-71FA7BC8D26A}"/>
              </a:ext>
            </a:extLst>
          </p:cNvPr>
          <p:cNvSpPr txBox="1"/>
          <p:nvPr/>
        </p:nvSpPr>
        <p:spPr>
          <a:xfrm>
            <a:off x="6543562" y="2632378"/>
            <a:ext cx="2699778" cy="646331"/>
          </a:xfrm>
          <a:prstGeom prst="rect">
            <a:avLst/>
          </a:prstGeom>
          <a:noFill/>
        </p:spPr>
        <p:txBody>
          <a:bodyPr wrap="none" rtlCol="0">
            <a:spAutoFit/>
          </a:bodyPr>
          <a:lstStyle/>
          <a:p>
            <a:r>
              <a:rPr lang="zh-TW" altLang="en-US" dirty="0"/>
              <a:t>中小企業網路大學校</a:t>
            </a:r>
            <a:br>
              <a:rPr lang="en-US" altLang="zh-TW" dirty="0"/>
            </a:br>
            <a:r>
              <a:rPr lang="en-US" altLang="zh-TW" dirty="0"/>
              <a:t>www.smelearning.org.tw</a:t>
            </a:r>
            <a:endParaRPr lang="zh-TW" altLang="en-US" dirty="0"/>
          </a:p>
        </p:txBody>
      </p:sp>
      <p:pic>
        <p:nvPicPr>
          <p:cNvPr id="12" name="圖形 11" descr="播放">
            <a:extLst>
              <a:ext uri="{FF2B5EF4-FFF2-40B4-BE49-F238E27FC236}">
                <a16:creationId xmlns:a16="http://schemas.microsoft.com/office/drawing/2014/main" id="{0F6BF952-8785-4EC0-9F7C-19E0880BF5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547146" y="1825969"/>
            <a:ext cx="375338" cy="375338"/>
          </a:xfrm>
          <a:prstGeom prst="rect">
            <a:avLst/>
          </a:prstGeom>
        </p:spPr>
      </p:pic>
      <p:pic>
        <p:nvPicPr>
          <p:cNvPr id="13" name="圖形 12" descr="播放">
            <a:extLst>
              <a:ext uri="{FF2B5EF4-FFF2-40B4-BE49-F238E27FC236}">
                <a16:creationId xmlns:a16="http://schemas.microsoft.com/office/drawing/2014/main" id="{1628A69D-96A2-43A4-9F63-33D8962778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flipH="1">
            <a:off x="9166807" y="2771798"/>
            <a:ext cx="375338" cy="375338"/>
          </a:xfrm>
          <a:prstGeom prst="rect">
            <a:avLst/>
          </a:prstGeom>
        </p:spPr>
      </p:pic>
      <p:pic>
        <p:nvPicPr>
          <p:cNvPr id="3" name="圖片 2">
            <a:extLst>
              <a:ext uri="{FF2B5EF4-FFF2-40B4-BE49-F238E27FC236}">
                <a16:creationId xmlns:a16="http://schemas.microsoft.com/office/drawing/2014/main" id="{B186E785-67BB-4BA8-8BB2-32C7C48944C4}"/>
              </a:ext>
            </a:extLst>
          </p:cNvPr>
          <p:cNvPicPr>
            <a:picLocks noChangeAspect="1"/>
          </p:cNvPicPr>
          <p:nvPr/>
        </p:nvPicPr>
        <p:blipFill>
          <a:blip r:embed="rId7"/>
          <a:stretch>
            <a:fillRect/>
          </a:stretch>
        </p:blipFill>
        <p:spPr>
          <a:xfrm>
            <a:off x="4152900" y="3350330"/>
            <a:ext cx="6083300" cy="3805460"/>
          </a:xfrm>
          <a:prstGeom prst="rect">
            <a:avLst/>
          </a:prstGeom>
        </p:spPr>
      </p:pic>
      <p:sp>
        <p:nvSpPr>
          <p:cNvPr id="16" name="矩形 15">
            <a:hlinkClick r:id="rId8"/>
            <a:extLst>
              <a:ext uri="{FF2B5EF4-FFF2-40B4-BE49-F238E27FC236}">
                <a16:creationId xmlns:a16="http://schemas.microsoft.com/office/drawing/2014/main" id="{427E0B65-A1BB-4092-87E7-8D4E2EF371C4}"/>
              </a:ext>
            </a:extLst>
          </p:cNvPr>
          <p:cNvSpPr/>
          <p:nvPr/>
        </p:nvSpPr>
        <p:spPr>
          <a:xfrm>
            <a:off x="4152900" y="3350331"/>
            <a:ext cx="6083300" cy="3805460"/>
          </a:xfrm>
          <a:prstGeom prst="rect">
            <a:avLst/>
          </a:prstGeom>
          <a:solidFill>
            <a:srgbClr val="FFCCC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a:extLst>
              <a:ext uri="{FF2B5EF4-FFF2-40B4-BE49-F238E27FC236}">
                <a16:creationId xmlns:a16="http://schemas.microsoft.com/office/drawing/2014/main" id="{536D6826-64AD-4E81-BF23-4AFE6772F6EC}"/>
              </a:ext>
            </a:extLst>
          </p:cNvPr>
          <p:cNvPicPr>
            <a:picLocks noChangeAspect="1"/>
          </p:cNvPicPr>
          <p:nvPr/>
        </p:nvPicPr>
        <p:blipFill>
          <a:blip r:embed="rId9"/>
          <a:stretch>
            <a:fillRect/>
          </a:stretch>
        </p:blipFill>
        <p:spPr>
          <a:xfrm>
            <a:off x="285750" y="1686187"/>
            <a:ext cx="6101820" cy="4019288"/>
          </a:xfrm>
          <a:prstGeom prst="rect">
            <a:avLst/>
          </a:prstGeom>
          <a:effectLst>
            <a:outerShdw blurRad="50800" dist="38100" algn="l" rotWithShape="0">
              <a:prstClr val="black">
                <a:alpha val="40000"/>
              </a:prstClr>
            </a:outerShdw>
          </a:effectLst>
        </p:spPr>
      </p:pic>
      <p:sp>
        <p:nvSpPr>
          <p:cNvPr id="15" name="矩形 14">
            <a:hlinkClick r:id="rId10"/>
            <a:extLst>
              <a:ext uri="{FF2B5EF4-FFF2-40B4-BE49-F238E27FC236}">
                <a16:creationId xmlns:a16="http://schemas.microsoft.com/office/drawing/2014/main" id="{C03227D6-D60B-44A7-9A7C-052641448865}"/>
              </a:ext>
            </a:extLst>
          </p:cNvPr>
          <p:cNvSpPr/>
          <p:nvPr/>
        </p:nvSpPr>
        <p:spPr>
          <a:xfrm>
            <a:off x="285626" y="1686187"/>
            <a:ext cx="6101944" cy="4019288"/>
          </a:xfrm>
          <a:prstGeom prst="rect">
            <a:avLst/>
          </a:prstGeom>
          <a:solidFill>
            <a:srgbClr val="FFCCC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a:extLst>
              <a:ext uri="{FF2B5EF4-FFF2-40B4-BE49-F238E27FC236}">
                <a16:creationId xmlns:a16="http://schemas.microsoft.com/office/drawing/2014/main" id="{826A2661-196E-4701-9B75-B8BCC220E13F}"/>
              </a:ext>
            </a:extLst>
          </p:cNvPr>
          <p:cNvGrpSpPr/>
          <p:nvPr/>
        </p:nvGrpSpPr>
        <p:grpSpPr>
          <a:xfrm>
            <a:off x="266700" y="5945208"/>
            <a:ext cx="3594100" cy="633414"/>
            <a:chOff x="320675" y="5905500"/>
            <a:chExt cx="3594100" cy="633414"/>
          </a:xfrm>
        </p:grpSpPr>
        <p:sp>
          <p:nvSpPr>
            <p:cNvPr id="21" name="矩形: 圓角 20">
              <a:extLst>
                <a:ext uri="{FF2B5EF4-FFF2-40B4-BE49-F238E27FC236}">
                  <a16:creationId xmlns:a16="http://schemas.microsoft.com/office/drawing/2014/main" id="{10199C46-E258-43C8-8D6D-065177E9E2F6}"/>
                </a:ext>
              </a:extLst>
            </p:cNvPr>
            <p:cNvSpPr/>
            <p:nvPr/>
          </p:nvSpPr>
          <p:spPr>
            <a:xfrm>
              <a:off x="320675" y="5905500"/>
              <a:ext cx="3594100" cy="633414"/>
            </a:xfrm>
            <a:prstGeom prst="roundRect">
              <a:avLst>
                <a:gd name="adj" fmla="val 1365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9984BB23-C4D7-4069-BCBC-075904A9235B}"/>
                </a:ext>
              </a:extLst>
            </p:cNvPr>
            <p:cNvSpPr txBox="1"/>
            <p:nvPr/>
          </p:nvSpPr>
          <p:spPr>
            <a:xfrm>
              <a:off x="374650" y="5945208"/>
              <a:ext cx="3486150" cy="553998"/>
            </a:xfrm>
            <a:prstGeom prst="rect">
              <a:avLst/>
            </a:prstGeom>
            <a:noFill/>
          </p:spPr>
          <p:txBody>
            <a:bodyPr wrap="square">
              <a:spAutoFit/>
            </a:bodyPr>
            <a:lstStyle/>
            <a:p>
              <a:r>
                <a:rPr lang="zh-TW" altLang="en-US" sz="1500" b="0" i="0" u="none" strike="noStrike" dirty="0">
                  <a:solidFill>
                    <a:schemeClr val="tx1">
                      <a:lumMod val="75000"/>
                      <a:lumOff val="25000"/>
                    </a:schemeClr>
                  </a:solidFill>
                  <a:effectLst/>
                  <a:latin typeface="+mn-ea"/>
                </a:rPr>
                <a:t>查詢及申請補發文化部主辦過的創業輔導課程：</a:t>
              </a:r>
              <a:r>
                <a:rPr lang="en-US" altLang="zh-TW" sz="1500" dirty="0">
                  <a:solidFill>
                    <a:schemeClr val="tx1">
                      <a:lumMod val="75000"/>
                      <a:lumOff val="25000"/>
                    </a:schemeClr>
                  </a:solidFill>
                  <a:latin typeface="+mn-ea"/>
                </a:rPr>
                <a:t>https://cci.culture.tw/p2020/</a:t>
              </a:r>
              <a:endParaRPr lang="zh-TW" altLang="en-US" sz="1500" dirty="0">
                <a:solidFill>
                  <a:schemeClr val="tx1">
                    <a:lumMod val="75000"/>
                    <a:lumOff val="25000"/>
                  </a:schemeClr>
                </a:solidFill>
                <a:latin typeface="+mn-ea"/>
              </a:endParaRPr>
            </a:p>
          </p:txBody>
        </p:sp>
      </p:grpSp>
    </p:spTree>
    <p:extLst>
      <p:ext uri="{BB962C8B-B14F-4D97-AF65-F5344CB8AC3E}">
        <p14:creationId xmlns:p14="http://schemas.microsoft.com/office/powerpoint/2010/main" val="3582736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746B817-0508-44BF-995C-4C3D490A1FD4}"/>
              </a:ext>
            </a:extLst>
          </p:cNvPr>
          <p:cNvPicPr>
            <a:picLocks noChangeAspect="1"/>
          </p:cNvPicPr>
          <p:nvPr/>
        </p:nvPicPr>
        <p:blipFill>
          <a:blip r:embed="rId2"/>
          <a:stretch>
            <a:fillRect/>
          </a:stretch>
        </p:blipFill>
        <p:spPr>
          <a:xfrm>
            <a:off x="1370910" y="138849"/>
            <a:ext cx="4542154" cy="6504800"/>
          </a:xfrm>
          <a:prstGeom prst="rect">
            <a:avLst/>
          </a:prstGeom>
        </p:spPr>
      </p:pic>
      <p:pic>
        <p:nvPicPr>
          <p:cNvPr id="4" name="圖形 3" descr="徽章 5">
            <a:extLst>
              <a:ext uri="{FF2B5EF4-FFF2-40B4-BE49-F238E27FC236}">
                <a16:creationId xmlns:a16="http://schemas.microsoft.com/office/drawing/2014/main" id="{BB89FA41-C118-43AF-8F68-358D53CB639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切結書</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sp>
        <p:nvSpPr>
          <p:cNvPr id="25" name="矩形: 圓角 24">
            <a:extLst>
              <a:ext uri="{FF2B5EF4-FFF2-40B4-BE49-F238E27FC236}">
                <a16:creationId xmlns:a16="http://schemas.microsoft.com/office/drawing/2014/main" id="{9FE10C6D-6F90-49E9-A722-B10051A81011}"/>
              </a:ext>
            </a:extLst>
          </p:cNvPr>
          <p:cNvSpPr/>
          <p:nvPr/>
        </p:nvSpPr>
        <p:spPr>
          <a:xfrm>
            <a:off x="6629208" y="1025858"/>
            <a:ext cx="2838834" cy="3165141"/>
          </a:xfrm>
          <a:prstGeom prst="roundRect">
            <a:avLst>
              <a:gd name="adj" fmla="val 6366"/>
            </a:avLst>
          </a:prstGeom>
          <a:solidFill>
            <a:srgbClr val="9A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spcAft>
                <a:spcPts val="600"/>
              </a:spcAft>
            </a:pPr>
            <a:r>
              <a:rPr lang="zh-TW" altLang="en-US" sz="2000" b="1" dirty="0">
                <a:solidFill>
                  <a:schemeClr val="tx1">
                    <a:lumMod val="85000"/>
                    <a:lumOff val="15000"/>
                  </a:schemeClr>
                </a:solidFill>
              </a:rPr>
              <a:t>準備小提醒：</a:t>
            </a:r>
            <a:endParaRPr lang="en-US" altLang="zh-TW" sz="2000" b="1" dirty="0">
              <a:solidFill>
                <a:schemeClr val="tx1">
                  <a:lumMod val="85000"/>
                  <a:lumOff val="15000"/>
                </a:schemeClr>
              </a:solidFill>
            </a:endParaRPr>
          </a:p>
          <a:p>
            <a:pPr marL="342900" indent="-342900">
              <a:spcAft>
                <a:spcPts val="600"/>
              </a:spcAft>
              <a:buFont typeface="+mj-lt"/>
              <a:buAutoNum type="arabicPeriod"/>
            </a:pPr>
            <a:r>
              <a:rPr lang="zh-TW" altLang="en-US" sz="1700" dirty="0">
                <a:solidFill>
                  <a:schemeClr val="tx1">
                    <a:lumMod val="85000"/>
                    <a:lumOff val="15000"/>
                  </a:schemeClr>
                </a:solidFill>
              </a:rPr>
              <a:t>具切結書人即為申貸者（負責人／事業體），且須留意上下一致</a:t>
            </a:r>
            <a:endParaRPr lang="en-US" altLang="zh-TW" sz="1700" dirty="0">
              <a:solidFill>
                <a:schemeClr val="tx1">
                  <a:lumMod val="85000"/>
                  <a:lumOff val="15000"/>
                </a:schemeClr>
              </a:solidFill>
            </a:endParaRPr>
          </a:p>
          <a:p>
            <a:pPr marL="342900" indent="-342900">
              <a:spcAft>
                <a:spcPts val="600"/>
              </a:spcAft>
              <a:buFont typeface="+mj-lt"/>
              <a:buAutoNum type="arabicPeriod"/>
            </a:pPr>
            <a:r>
              <a:rPr lang="zh-TW" altLang="en-US" sz="1700" dirty="0">
                <a:solidFill>
                  <a:schemeClr val="tx1">
                    <a:lumMod val="85000"/>
                    <a:lumOff val="15000"/>
                  </a:schemeClr>
                </a:solidFill>
              </a:rPr>
              <a:t>請參考申請表／計畫書填寫銀行名稱</a:t>
            </a:r>
            <a:endParaRPr lang="en-US" altLang="zh-TW" sz="1700" dirty="0">
              <a:solidFill>
                <a:schemeClr val="tx1">
                  <a:lumMod val="85000"/>
                  <a:lumOff val="15000"/>
                </a:schemeClr>
              </a:solidFill>
            </a:endParaRPr>
          </a:p>
          <a:p>
            <a:pPr marL="342900" indent="-342900">
              <a:spcAft>
                <a:spcPts val="600"/>
              </a:spcAft>
              <a:buFont typeface="+mj-lt"/>
              <a:buAutoNum type="arabicPeriod"/>
            </a:pPr>
            <a:r>
              <a:rPr lang="zh-TW" altLang="en-US" sz="1700" dirty="0">
                <a:solidFill>
                  <a:schemeClr val="tx1">
                    <a:lumMod val="85000"/>
                    <a:lumOff val="15000"/>
                  </a:schemeClr>
                </a:solidFill>
              </a:rPr>
              <a:t>事業體名義申貸記得負責人簽名＋大小章；負責人名義申貸則請簽名＋蓋章</a:t>
            </a:r>
            <a:endParaRPr lang="en-US" altLang="zh-TW" sz="1700" dirty="0">
              <a:solidFill>
                <a:schemeClr val="tx1">
                  <a:lumMod val="85000"/>
                  <a:lumOff val="15000"/>
                </a:schemeClr>
              </a:solidFill>
            </a:endParaRPr>
          </a:p>
          <a:p>
            <a:pPr marL="342900" indent="-342900">
              <a:spcAft>
                <a:spcPts val="600"/>
              </a:spcAft>
              <a:buFont typeface="+mj-lt"/>
              <a:buAutoNum type="arabicPeriod"/>
            </a:pPr>
            <a:endParaRPr lang="en-US" altLang="zh-TW" sz="1700" dirty="0">
              <a:solidFill>
                <a:schemeClr val="tx1">
                  <a:lumMod val="85000"/>
                  <a:lumOff val="15000"/>
                </a:schemeClr>
              </a:solidFill>
            </a:endParaRPr>
          </a:p>
        </p:txBody>
      </p:sp>
      <p:sp>
        <p:nvSpPr>
          <p:cNvPr id="11" name="投影片編號版面配置區 1">
            <a:extLst>
              <a:ext uri="{FF2B5EF4-FFF2-40B4-BE49-F238E27FC236}">
                <a16:creationId xmlns:a16="http://schemas.microsoft.com/office/drawing/2014/main" id="{C4B12598-330D-480C-B2DE-D8042FD332DC}"/>
              </a:ext>
            </a:extLst>
          </p:cNvPr>
          <p:cNvSpPr>
            <a:spLocks noGrp="1"/>
          </p:cNvSpPr>
          <p:nvPr>
            <p:ph type="sldNum" sz="quarter" idx="12"/>
          </p:nvPr>
        </p:nvSpPr>
        <p:spPr>
          <a:xfrm>
            <a:off x="6996113" y="6356352"/>
            <a:ext cx="2228850" cy="365125"/>
          </a:xfrm>
        </p:spPr>
        <p:txBody>
          <a:bodyPr/>
          <a:lstStyle/>
          <a:p>
            <a:fld id="{892572A1-F7CB-644C-A08C-EFAC67228EB0}" type="slidenum">
              <a:rPr kumimoji="1" lang="zh-TW" altLang="en-US" smtClean="0"/>
              <a:t>23</a:t>
            </a:fld>
            <a:endParaRPr kumimoji="1" lang="zh-TW" altLang="en-US"/>
          </a:p>
        </p:txBody>
      </p:sp>
      <p:sp>
        <p:nvSpPr>
          <p:cNvPr id="7" name="矩形: 圓角 6">
            <a:extLst>
              <a:ext uri="{FF2B5EF4-FFF2-40B4-BE49-F238E27FC236}">
                <a16:creationId xmlns:a16="http://schemas.microsoft.com/office/drawing/2014/main" id="{CE95795E-2E6A-4902-A2FC-808CFE778CF5}"/>
              </a:ext>
            </a:extLst>
          </p:cNvPr>
          <p:cNvSpPr/>
          <p:nvPr/>
        </p:nvSpPr>
        <p:spPr>
          <a:xfrm>
            <a:off x="5282692" y="381000"/>
            <a:ext cx="603758" cy="247650"/>
          </a:xfrm>
          <a:prstGeom prst="roundRect">
            <a:avLst>
              <a:gd name="adj" fmla="val 18951"/>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EA4A3CA4-C68E-4DEC-8D4A-2AA44DB733A7}"/>
              </a:ext>
            </a:extLst>
          </p:cNvPr>
          <p:cNvSpPr/>
          <p:nvPr/>
        </p:nvSpPr>
        <p:spPr>
          <a:xfrm>
            <a:off x="1396492" y="533400"/>
            <a:ext cx="603758" cy="247650"/>
          </a:xfrm>
          <a:prstGeom prst="roundRect">
            <a:avLst>
              <a:gd name="adj" fmla="val 18951"/>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接點: 肘形 16">
            <a:extLst>
              <a:ext uri="{FF2B5EF4-FFF2-40B4-BE49-F238E27FC236}">
                <a16:creationId xmlns:a16="http://schemas.microsoft.com/office/drawing/2014/main" id="{6DFC3B6E-0D28-4F17-8298-AFCF9B6C6A2F}"/>
              </a:ext>
            </a:extLst>
          </p:cNvPr>
          <p:cNvCxnSpPr>
            <a:cxnSpLocks/>
            <a:stCxn id="7" idx="3"/>
          </p:cNvCxnSpPr>
          <p:nvPr/>
        </p:nvCxnSpPr>
        <p:spPr>
          <a:xfrm>
            <a:off x="5886450" y="504825"/>
            <a:ext cx="744159" cy="1257026"/>
          </a:xfrm>
          <a:prstGeom prst="bentConnector3">
            <a:avLst>
              <a:gd name="adj1" fmla="val 50000"/>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矩形: 圓角 26">
            <a:extLst>
              <a:ext uri="{FF2B5EF4-FFF2-40B4-BE49-F238E27FC236}">
                <a16:creationId xmlns:a16="http://schemas.microsoft.com/office/drawing/2014/main" id="{6017AD8C-9877-49B1-88DD-B2FC0205A573}"/>
              </a:ext>
            </a:extLst>
          </p:cNvPr>
          <p:cNvSpPr/>
          <p:nvPr/>
        </p:nvSpPr>
        <p:spPr>
          <a:xfrm>
            <a:off x="1396492" y="5572124"/>
            <a:ext cx="1813433" cy="319717"/>
          </a:xfrm>
          <a:prstGeom prst="roundRect">
            <a:avLst>
              <a:gd name="adj" fmla="val 18951"/>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8" name="接點: 肘形 27">
            <a:extLst>
              <a:ext uri="{FF2B5EF4-FFF2-40B4-BE49-F238E27FC236}">
                <a16:creationId xmlns:a16="http://schemas.microsoft.com/office/drawing/2014/main" id="{6D6F289B-7EA1-486F-A150-0484378CE3D1}"/>
              </a:ext>
            </a:extLst>
          </p:cNvPr>
          <p:cNvCxnSpPr>
            <a:cxnSpLocks/>
            <a:stCxn id="27" idx="3"/>
          </p:cNvCxnSpPr>
          <p:nvPr/>
        </p:nvCxnSpPr>
        <p:spPr>
          <a:xfrm flipV="1">
            <a:off x="3209925" y="1969021"/>
            <a:ext cx="3420684" cy="3762962"/>
          </a:xfrm>
          <a:prstGeom prst="bentConnector2">
            <a:avLst/>
          </a:prstGeom>
          <a:ln w="19050">
            <a:solidFill>
              <a:srgbClr val="4AA7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矩形: 圓角 39">
            <a:extLst>
              <a:ext uri="{FF2B5EF4-FFF2-40B4-BE49-F238E27FC236}">
                <a16:creationId xmlns:a16="http://schemas.microsoft.com/office/drawing/2014/main" id="{814DB309-2788-4E79-BCAE-8A62B0C335CF}"/>
              </a:ext>
            </a:extLst>
          </p:cNvPr>
          <p:cNvSpPr/>
          <p:nvPr/>
        </p:nvSpPr>
        <p:spPr>
          <a:xfrm>
            <a:off x="1396492" y="5367336"/>
            <a:ext cx="3194558" cy="166689"/>
          </a:xfrm>
          <a:prstGeom prst="roundRect">
            <a:avLst>
              <a:gd name="adj" fmla="val 18951"/>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0" name="接點: 肘形 49">
            <a:extLst>
              <a:ext uri="{FF2B5EF4-FFF2-40B4-BE49-F238E27FC236}">
                <a16:creationId xmlns:a16="http://schemas.microsoft.com/office/drawing/2014/main" id="{176A5B32-E76B-45B2-B62E-F3CCEEAA3CF7}"/>
              </a:ext>
            </a:extLst>
          </p:cNvPr>
          <p:cNvCxnSpPr>
            <a:cxnSpLocks/>
            <a:stCxn id="40" idx="3"/>
          </p:cNvCxnSpPr>
          <p:nvPr/>
        </p:nvCxnSpPr>
        <p:spPr>
          <a:xfrm flipV="1">
            <a:off x="4591050" y="2582044"/>
            <a:ext cx="2039559" cy="2868637"/>
          </a:xfrm>
          <a:prstGeom prst="bentConnector3">
            <a:avLst>
              <a:gd name="adj1" fmla="val 88148"/>
            </a:avLst>
          </a:prstGeom>
          <a:ln w="19050">
            <a:solidFill>
              <a:srgbClr val="4AA79F"/>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929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形 3" descr="徽章 6">
            <a:extLst>
              <a:ext uri="{FF2B5EF4-FFF2-40B4-BE49-F238E27FC236}">
                <a16:creationId xmlns:a16="http://schemas.microsoft.com/office/drawing/2014/main" id="{BB89FA41-C118-43AF-8F68-358D53CB639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7341" y="138849"/>
            <a:ext cx="598362" cy="598362"/>
          </a:xfrm>
          <a:prstGeom prst="rect">
            <a:avLst/>
          </a:prstGeom>
        </p:spPr>
      </p:pic>
      <p:sp>
        <p:nvSpPr>
          <p:cNvPr id="10" name="文字方塊 9">
            <a:extLst>
              <a:ext uri="{FF2B5EF4-FFF2-40B4-BE49-F238E27FC236}">
                <a16:creationId xmlns:a16="http://schemas.microsoft.com/office/drawing/2014/main" id="{078404E1-48BF-4900-80C0-1B78636DF6D8}"/>
              </a:ext>
            </a:extLst>
          </p:cNvPr>
          <p:cNvSpPr txBox="1"/>
          <p:nvPr/>
        </p:nvSpPr>
        <p:spPr>
          <a:xfrm>
            <a:off x="198277" y="842212"/>
            <a:ext cx="456490" cy="33239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個資授權同意書</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sp>
        <p:nvSpPr>
          <p:cNvPr id="25" name="矩形: 圓角 24">
            <a:extLst>
              <a:ext uri="{FF2B5EF4-FFF2-40B4-BE49-F238E27FC236}">
                <a16:creationId xmlns:a16="http://schemas.microsoft.com/office/drawing/2014/main" id="{9FE10C6D-6F90-49E9-A722-B10051A81011}"/>
              </a:ext>
            </a:extLst>
          </p:cNvPr>
          <p:cNvSpPr/>
          <p:nvPr/>
        </p:nvSpPr>
        <p:spPr>
          <a:xfrm>
            <a:off x="6848283" y="1025858"/>
            <a:ext cx="2838834" cy="2669841"/>
          </a:xfrm>
          <a:prstGeom prst="roundRect">
            <a:avLst>
              <a:gd name="adj" fmla="val 6366"/>
            </a:avLst>
          </a:prstGeom>
          <a:solidFill>
            <a:srgbClr val="9A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spcAft>
                <a:spcPts val="600"/>
              </a:spcAft>
            </a:pPr>
            <a:r>
              <a:rPr lang="zh-TW" altLang="en-US" sz="2000" b="1" dirty="0">
                <a:solidFill>
                  <a:schemeClr val="tx1">
                    <a:lumMod val="85000"/>
                    <a:lumOff val="15000"/>
                  </a:schemeClr>
                </a:solidFill>
              </a:rPr>
              <a:t>準備小提醒：</a:t>
            </a:r>
            <a:endParaRPr lang="en-US" altLang="zh-TW" sz="2000" b="1" dirty="0">
              <a:solidFill>
                <a:schemeClr val="tx1">
                  <a:lumMod val="85000"/>
                  <a:lumOff val="15000"/>
                </a:schemeClr>
              </a:solidFill>
            </a:endParaRPr>
          </a:p>
          <a:p>
            <a:pPr marL="342900" indent="-342900">
              <a:spcAft>
                <a:spcPts val="600"/>
              </a:spcAft>
              <a:buFont typeface="+mj-lt"/>
              <a:buAutoNum type="arabicPeriod"/>
            </a:pPr>
            <a:r>
              <a:rPr lang="zh-TW" altLang="en-US" sz="1700" dirty="0">
                <a:solidFill>
                  <a:schemeClr val="tx1">
                    <a:lumMod val="85000"/>
                    <a:lumOff val="15000"/>
                  </a:schemeClr>
                </a:solidFill>
              </a:rPr>
              <a:t>具切結書人即為申貸者（負責人／事業體），且須留意與前面切結書所填一致</a:t>
            </a:r>
            <a:endParaRPr lang="en-US" altLang="zh-TW" sz="1700" dirty="0">
              <a:solidFill>
                <a:schemeClr val="tx1">
                  <a:lumMod val="85000"/>
                  <a:lumOff val="15000"/>
                </a:schemeClr>
              </a:solidFill>
            </a:endParaRPr>
          </a:p>
          <a:p>
            <a:pPr marL="342900" indent="-342900">
              <a:spcAft>
                <a:spcPts val="600"/>
              </a:spcAft>
              <a:buFont typeface="+mj-lt"/>
              <a:buAutoNum type="arabicPeriod"/>
            </a:pPr>
            <a:r>
              <a:rPr lang="zh-TW" altLang="en-US" sz="1700" dirty="0">
                <a:solidFill>
                  <a:schemeClr val="tx1">
                    <a:lumMod val="85000"/>
                    <a:lumOff val="15000"/>
                  </a:schemeClr>
                </a:solidFill>
              </a:rPr>
              <a:t>事業體名義申貸記得簽名＋大小章；負責人名義申貸則請簽名＋蓋章</a:t>
            </a:r>
            <a:endParaRPr lang="en-US" altLang="zh-TW" sz="1700" dirty="0">
              <a:solidFill>
                <a:schemeClr val="tx1">
                  <a:lumMod val="85000"/>
                  <a:lumOff val="15000"/>
                </a:schemeClr>
              </a:solidFill>
            </a:endParaRPr>
          </a:p>
          <a:p>
            <a:pPr marL="342900" indent="-342900">
              <a:spcAft>
                <a:spcPts val="600"/>
              </a:spcAft>
              <a:buFont typeface="+mj-lt"/>
              <a:buAutoNum type="arabicPeriod"/>
            </a:pPr>
            <a:endParaRPr lang="en-US" altLang="zh-TW" sz="1700" dirty="0">
              <a:solidFill>
                <a:schemeClr val="tx1">
                  <a:lumMod val="85000"/>
                  <a:lumOff val="15000"/>
                </a:schemeClr>
              </a:solidFill>
            </a:endParaRPr>
          </a:p>
        </p:txBody>
      </p:sp>
      <p:sp>
        <p:nvSpPr>
          <p:cNvPr id="11" name="投影片編號版面配置區 1">
            <a:extLst>
              <a:ext uri="{FF2B5EF4-FFF2-40B4-BE49-F238E27FC236}">
                <a16:creationId xmlns:a16="http://schemas.microsoft.com/office/drawing/2014/main" id="{C4B12598-330D-480C-B2DE-D8042FD332DC}"/>
              </a:ext>
            </a:extLst>
          </p:cNvPr>
          <p:cNvSpPr>
            <a:spLocks noGrp="1"/>
          </p:cNvSpPr>
          <p:nvPr>
            <p:ph type="sldNum" sz="quarter" idx="12"/>
          </p:nvPr>
        </p:nvSpPr>
        <p:spPr>
          <a:xfrm>
            <a:off x="6996113" y="6356352"/>
            <a:ext cx="2228850" cy="365125"/>
          </a:xfrm>
        </p:spPr>
        <p:txBody>
          <a:bodyPr/>
          <a:lstStyle/>
          <a:p>
            <a:fld id="{892572A1-F7CB-644C-A08C-EFAC67228EB0}" type="slidenum">
              <a:rPr kumimoji="1" lang="zh-TW" altLang="en-US" smtClean="0"/>
              <a:t>24</a:t>
            </a:fld>
            <a:endParaRPr kumimoji="1" lang="zh-TW" altLang="en-US"/>
          </a:p>
        </p:txBody>
      </p:sp>
      <p:pic>
        <p:nvPicPr>
          <p:cNvPr id="3" name="圖片 2" descr="一張含有 文字 的圖片&#10;&#10;自動產生的描述">
            <a:extLst>
              <a:ext uri="{FF2B5EF4-FFF2-40B4-BE49-F238E27FC236}">
                <a16:creationId xmlns:a16="http://schemas.microsoft.com/office/drawing/2014/main" id="{380B9256-FE34-46F7-81AC-A4E55845535B}"/>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927733" y="0"/>
            <a:ext cx="5314208" cy="6858000"/>
          </a:xfrm>
          <a:prstGeom prst="rect">
            <a:avLst/>
          </a:prstGeom>
          <a:ln>
            <a:solidFill>
              <a:schemeClr val="bg1">
                <a:lumMod val="75000"/>
              </a:schemeClr>
            </a:solidFill>
          </a:ln>
          <a:effectLst>
            <a:outerShdw blurRad="50800" dist="38100" dir="10800000" algn="r" rotWithShape="0">
              <a:prstClr val="black">
                <a:alpha val="40000"/>
              </a:prstClr>
            </a:outerShdw>
          </a:effectLst>
        </p:spPr>
      </p:pic>
      <p:pic>
        <p:nvPicPr>
          <p:cNvPr id="8" name="圖片 7" descr="一張含有 文字 的圖片&#10;&#10;自動產生的描述">
            <a:extLst>
              <a:ext uri="{FF2B5EF4-FFF2-40B4-BE49-F238E27FC236}">
                <a16:creationId xmlns:a16="http://schemas.microsoft.com/office/drawing/2014/main" id="{50D8A2BC-062C-4AE9-B685-34B5E0AA66DA}"/>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1324692" y="2297946"/>
            <a:ext cx="5313385" cy="4560054"/>
          </a:xfrm>
          <a:prstGeom prst="rect">
            <a:avLst/>
          </a:prstGeom>
          <a:ln>
            <a:solidFill>
              <a:schemeClr val="bg1">
                <a:lumMod val="75000"/>
              </a:schemeClr>
            </a:solidFill>
          </a:ln>
          <a:effectLst>
            <a:outerShdw blurRad="50800" dist="38100" dir="10800000" algn="r" rotWithShape="0">
              <a:prstClr val="black">
                <a:alpha val="40000"/>
              </a:prstClr>
            </a:outerShdw>
          </a:effectLst>
        </p:spPr>
      </p:pic>
      <p:sp>
        <p:nvSpPr>
          <p:cNvPr id="9" name="矩形: 圓角 8">
            <a:extLst>
              <a:ext uri="{FF2B5EF4-FFF2-40B4-BE49-F238E27FC236}">
                <a16:creationId xmlns:a16="http://schemas.microsoft.com/office/drawing/2014/main" id="{E1EEECB4-B690-46B1-99BD-4F5F3F779B60}"/>
              </a:ext>
            </a:extLst>
          </p:cNvPr>
          <p:cNvSpPr/>
          <p:nvPr/>
        </p:nvSpPr>
        <p:spPr>
          <a:xfrm>
            <a:off x="1567942" y="4223348"/>
            <a:ext cx="2365883" cy="295275"/>
          </a:xfrm>
          <a:prstGeom prst="roundRect">
            <a:avLst>
              <a:gd name="adj" fmla="val 18951"/>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88174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95C11A5-A7A3-4F2A-BC5C-94B336F43BE0}"/>
              </a:ext>
            </a:extLst>
          </p:cNvPr>
          <p:cNvSpPr>
            <a:spLocks noGrp="1"/>
          </p:cNvSpPr>
          <p:nvPr>
            <p:ph type="sldNum" sz="quarter" idx="12"/>
          </p:nvPr>
        </p:nvSpPr>
        <p:spPr/>
        <p:txBody>
          <a:bodyPr/>
          <a:lstStyle/>
          <a:p>
            <a:fld id="{892572A1-F7CB-644C-A08C-EFAC67228EB0}" type="slidenum">
              <a:rPr kumimoji="1" lang="zh-TW" altLang="en-US" smtClean="0"/>
              <a:t>25</a:t>
            </a:fld>
            <a:endParaRPr kumimoji="1" lang="zh-TW" altLang="en-US"/>
          </a:p>
        </p:txBody>
      </p:sp>
      <p:sp>
        <p:nvSpPr>
          <p:cNvPr id="5" name="矩形 16">
            <a:extLst>
              <a:ext uri="{FF2B5EF4-FFF2-40B4-BE49-F238E27FC236}">
                <a16:creationId xmlns:a16="http://schemas.microsoft.com/office/drawing/2014/main" id="{101A7443-932B-4B84-AC63-65C5E7C7B966}"/>
              </a:ext>
            </a:extLst>
          </p:cNvPr>
          <p:cNvSpPr/>
          <p:nvPr/>
        </p:nvSpPr>
        <p:spPr>
          <a:xfrm>
            <a:off x="3748336" y="4299877"/>
            <a:ext cx="3389064" cy="365125"/>
          </a:xfrm>
          <a:prstGeom prst="rect">
            <a:avLst/>
          </a:prstGeom>
          <a:solidFill>
            <a:srgbClr val="FFCCCC">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3CC1B279-7E60-4D39-8D08-6887FE67EBA3}"/>
              </a:ext>
            </a:extLst>
          </p:cNvPr>
          <p:cNvSpPr/>
          <p:nvPr/>
        </p:nvSpPr>
        <p:spPr>
          <a:xfrm>
            <a:off x="3748337" y="3362382"/>
            <a:ext cx="6157664" cy="365125"/>
          </a:xfrm>
          <a:prstGeom prst="rect">
            <a:avLst/>
          </a:prstGeom>
          <a:solidFill>
            <a:srgbClr val="FFCCCC">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E7DFEE83-1C24-43E8-ADE3-527CC40034AB}"/>
              </a:ext>
            </a:extLst>
          </p:cNvPr>
          <p:cNvSpPr/>
          <p:nvPr/>
        </p:nvSpPr>
        <p:spPr>
          <a:xfrm>
            <a:off x="3748337" y="3379724"/>
            <a:ext cx="6157664" cy="695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6000" b="1" dirty="0">
                <a:solidFill>
                  <a:schemeClr val="tx1">
                    <a:lumMod val="75000"/>
                    <a:lumOff val="25000"/>
                  </a:schemeClr>
                </a:solidFill>
                <a:latin typeface="+mj-ea"/>
                <a:ea typeface="+mj-ea"/>
              </a:rPr>
              <a:t>申請流程與諮詢聯繫方式</a:t>
            </a:r>
          </a:p>
        </p:txBody>
      </p:sp>
      <p:grpSp>
        <p:nvGrpSpPr>
          <p:cNvPr id="4" name="Group 3">
            <a:extLst>
              <a:ext uri="{FF2B5EF4-FFF2-40B4-BE49-F238E27FC236}">
                <a16:creationId xmlns:a16="http://schemas.microsoft.com/office/drawing/2014/main" id="{20AED3E1-7706-4B60-B834-60F25DCEF340}"/>
              </a:ext>
            </a:extLst>
          </p:cNvPr>
          <p:cNvGrpSpPr/>
          <p:nvPr/>
        </p:nvGrpSpPr>
        <p:grpSpPr>
          <a:xfrm>
            <a:off x="-1633946" y="0"/>
            <a:ext cx="5303448" cy="6858000"/>
            <a:chOff x="-1633946" y="0"/>
            <a:chExt cx="5303448" cy="6858000"/>
          </a:xfrm>
        </p:grpSpPr>
        <p:sp>
          <p:nvSpPr>
            <p:cNvPr id="9" name="矩形 8">
              <a:extLst>
                <a:ext uri="{FF2B5EF4-FFF2-40B4-BE49-F238E27FC236}">
                  <a16:creationId xmlns:a16="http://schemas.microsoft.com/office/drawing/2014/main" id="{6E700BAF-D640-49EC-AE05-31D4BFD151D1}"/>
                </a:ext>
              </a:extLst>
            </p:cNvPr>
            <p:cNvSpPr/>
            <p:nvPr/>
          </p:nvSpPr>
          <p:spPr>
            <a:xfrm>
              <a:off x="0" y="0"/>
              <a:ext cx="3251200" cy="685800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直角三角形 11">
              <a:extLst>
                <a:ext uri="{FF2B5EF4-FFF2-40B4-BE49-F238E27FC236}">
                  <a16:creationId xmlns:a16="http://schemas.microsoft.com/office/drawing/2014/main" id="{029C1540-2433-4EC4-96EF-CB57D11A81F0}"/>
                </a:ext>
              </a:extLst>
            </p:cNvPr>
            <p:cNvSpPr/>
            <p:nvPr/>
          </p:nvSpPr>
          <p:spPr>
            <a:xfrm rot="13500000">
              <a:off x="-1461104" y="1691355"/>
              <a:ext cx="3902781" cy="4248465"/>
            </a:xfrm>
            <a:custGeom>
              <a:avLst/>
              <a:gdLst>
                <a:gd name="connsiteX0" fmla="*/ 0 w 5029200"/>
                <a:gd name="connsiteY0" fmla="*/ 5029200 h 5029200"/>
                <a:gd name="connsiteX1" fmla="*/ 957660 w 5029200"/>
                <a:gd name="connsiteY1" fmla="*/ 0 h 5029200"/>
                <a:gd name="connsiteX2" fmla="*/ 5029200 w 5029200"/>
                <a:gd name="connsiteY2" fmla="*/ 0 h 5029200"/>
                <a:gd name="connsiteX3" fmla="*/ 4071540 w 5029200"/>
                <a:gd name="connsiteY3" fmla="*/ 5029200 h 5029200"/>
                <a:gd name="connsiteX4" fmla="*/ 0 w 5029200"/>
                <a:gd name="connsiteY4" fmla="*/ 5029200 h 5029200"/>
                <a:gd name="connsiteX0" fmla="*/ 0 w 5029200"/>
                <a:gd name="connsiteY0" fmla="*/ 5029200 h 5029200"/>
                <a:gd name="connsiteX1" fmla="*/ 799958 w 5029200"/>
                <a:gd name="connsiteY1" fmla="*/ 851592 h 5029200"/>
                <a:gd name="connsiteX2" fmla="*/ 5029200 w 5029200"/>
                <a:gd name="connsiteY2" fmla="*/ 0 h 5029200"/>
                <a:gd name="connsiteX3" fmla="*/ 4071540 w 5029200"/>
                <a:gd name="connsiteY3" fmla="*/ 5029200 h 5029200"/>
                <a:gd name="connsiteX4" fmla="*/ 0 w 5029200"/>
                <a:gd name="connsiteY4" fmla="*/ 5029200 h 5029200"/>
                <a:gd name="connsiteX0" fmla="*/ 0 w 4161838"/>
                <a:gd name="connsiteY0" fmla="*/ 4177608 h 4177608"/>
                <a:gd name="connsiteX1" fmla="*/ 799958 w 4161838"/>
                <a:gd name="connsiteY1" fmla="*/ 0 h 4177608"/>
                <a:gd name="connsiteX2" fmla="*/ 4161838 w 4161838"/>
                <a:gd name="connsiteY2" fmla="*/ 3343282 h 4177608"/>
                <a:gd name="connsiteX3" fmla="*/ 4071540 w 4161838"/>
                <a:gd name="connsiteY3" fmla="*/ 4177608 h 4177608"/>
                <a:gd name="connsiteX4" fmla="*/ 0 w 4161838"/>
                <a:gd name="connsiteY4" fmla="*/ 4177608 h 4177608"/>
                <a:gd name="connsiteX0" fmla="*/ 0 w 4169724"/>
                <a:gd name="connsiteY0" fmla="*/ 4177608 h 4177608"/>
                <a:gd name="connsiteX1" fmla="*/ 799958 w 4169724"/>
                <a:gd name="connsiteY1" fmla="*/ 0 h 4177608"/>
                <a:gd name="connsiteX2" fmla="*/ 4169724 w 4169724"/>
                <a:gd name="connsiteY2" fmla="*/ 3335396 h 4177608"/>
                <a:gd name="connsiteX3" fmla="*/ 4071540 w 4169724"/>
                <a:gd name="connsiteY3" fmla="*/ 4177608 h 4177608"/>
                <a:gd name="connsiteX4" fmla="*/ 0 w 4169724"/>
                <a:gd name="connsiteY4" fmla="*/ 4177608 h 4177608"/>
                <a:gd name="connsiteX0" fmla="*/ 0 w 4169724"/>
                <a:gd name="connsiteY0" fmla="*/ 4224919 h 4224919"/>
                <a:gd name="connsiteX1" fmla="*/ 784188 w 4169724"/>
                <a:gd name="connsiteY1" fmla="*/ 0 h 4224919"/>
                <a:gd name="connsiteX2" fmla="*/ 4169724 w 4169724"/>
                <a:gd name="connsiteY2" fmla="*/ 3382707 h 4224919"/>
                <a:gd name="connsiteX3" fmla="*/ 4071540 w 4169724"/>
                <a:gd name="connsiteY3" fmla="*/ 4224919 h 4224919"/>
                <a:gd name="connsiteX4" fmla="*/ 0 w 4169724"/>
                <a:gd name="connsiteY4" fmla="*/ 4224919 h 4224919"/>
                <a:gd name="connsiteX0" fmla="*/ 0 w 4169724"/>
                <a:gd name="connsiteY0" fmla="*/ 4224919 h 4224919"/>
                <a:gd name="connsiteX1" fmla="*/ 784188 w 4169724"/>
                <a:gd name="connsiteY1" fmla="*/ 0 h 4224919"/>
                <a:gd name="connsiteX2" fmla="*/ 4169724 w 4169724"/>
                <a:gd name="connsiteY2" fmla="*/ 3382707 h 4224919"/>
                <a:gd name="connsiteX3" fmla="*/ 4071540 w 4169724"/>
                <a:gd name="connsiteY3" fmla="*/ 4224919 h 4224919"/>
                <a:gd name="connsiteX4" fmla="*/ 0 w 4169724"/>
                <a:gd name="connsiteY4" fmla="*/ 4224919 h 4224919"/>
                <a:gd name="connsiteX0" fmla="*/ 0 w 4169724"/>
                <a:gd name="connsiteY0" fmla="*/ 4217034 h 4217034"/>
                <a:gd name="connsiteX1" fmla="*/ 776303 w 4169724"/>
                <a:gd name="connsiteY1" fmla="*/ 0 h 4217034"/>
                <a:gd name="connsiteX2" fmla="*/ 4169724 w 4169724"/>
                <a:gd name="connsiteY2" fmla="*/ 3374822 h 4217034"/>
                <a:gd name="connsiteX3" fmla="*/ 4071540 w 4169724"/>
                <a:gd name="connsiteY3" fmla="*/ 4217034 h 4217034"/>
                <a:gd name="connsiteX4" fmla="*/ 0 w 4169724"/>
                <a:gd name="connsiteY4" fmla="*/ 4217034 h 4217034"/>
                <a:gd name="connsiteX0" fmla="*/ 0 w 4169724"/>
                <a:gd name="connsiteY0" fmla="*/ 4248465 h 4248465"/>
                <a:gd name="connsiteX1" fmla="*/ 780793 w 4169724"/>
                <a:gd name="connsiteY1" fmla="*/ 0 h 4248465"/>
                <a:gd name="connsiteX2" fmla="*/ 4169724 w 4169724"/>
                <a:gd name="connsiteY2" fmla="*/ 3406253 h 4248465"/>
                <a:gd name="connsiteX3" fmla="*/ 4071540 w 4169724"/>
                <a:gd name="connsiteY3" fmla="*/ 4248465 h 4248465"/>
                <a:gd name="connsiteX4" fmla="*/ 0 w 4169724"/>
                <a:gd name="connsiteY4" fmla="*/ 4248465 h 4248465"/>
                <a:gd name="connsiteX0" fmla="*/ 0 w 4162989"/>
                <a:gd name="connsiteY0" fmla="*/ 4248465 h 4248465"/>
                <a:gd name="connsiteX1" fmla="*/ 780793 w 4162989"/>
                <a:gd name="connsiteY1" fmla="*/ 0 h 4248465"/>
                <a:gd name="connsiteX2" fmla="*/ 4162989 w 4162989"/>
                <a:gd name="connsiteY2" fmla="*/ 3381559 h 4248465"/>
                <a:gd name="connsiteX3" fmla="*/ 4071540 w 4162989"/>
                <a:gd name="connsiteY3" fmla="*/ 4248465 h 4248465"/>
                <a:gd name="connsiteX4" fmla="*/ 0 w 4162989"/>
                <a:gd name="connsiteY4" fmla="*/ 4248465 h 4248465"/>
                <a:gd name="connsiteX0" fmla="*/ 0 w 3800275"/>
                <a:gd name="connsiteY0" fmla="*/ 4011912 h 4248465"/>
                <a:gd name="connsiteX1" fmla="*/ 418079 w 3800275"/>
                <a:gd name="connsiteY1" fmla="*/ 0 h 4248465"/>
                <a:gd name="connsiteX2" fmla="*/ 3800275 w 3800275"/>
                <a:gd name="connsiteY2" fmla="*/ 3381559 h 4248465"/>
                <a:gd name="connsiteX3" fmla="*/ 3708826 w 3800275"/>
                <a:gd name="connsiteY3" fmla="*/ 4248465 h 4248465"/>
                <a:gd name="connsiteX4" fmla="*/ 0 w 3800275"/>
                <a:gd name="connsiteY4" fmla="*/ 4011912 h 4248465"/>
                <a:gd name="connsiteX0" fmla="*/ 0 w 3934322"/>
                <a:gd name="connsiteY0" fmla="*/ 4004027 h 4248465"/>
                <a:gd name="connsiteX1" fmla="*/ 552126 w 3934322"/>
                <a:gd name="connsiteY1" fmla="*/ 0 h 4248465"/>
                <a:gd name="connsiteX2" fmla="*/ 3934322 w 3934322"/>
                <a:gd name="connsiteY2" fmla="*/ 3381559 h 4248465"/>
                <a:gd name="connsiteX3" fmla="*/ 3842873 w 3934322"/>
                <a:gd name="connsiteY3" fmla="*/ 4248465 h 4248465"/>
                <a:gd name="connsiteX4" fmla="*/ 0 w 3934322"/>
                <a:gd name="connsiteY4" fmla="*/ 4004027 h 4248465"/>
                <a:gd name="connsiteX0" fmla="*/ 0 w 4060483"/>
                <a:gd name="connsiteY0" fmla="*/ 3846324 h 4248465"/>
                <a:gd name="connsiteX1" fmla="*/ 678287 w 4060483"/>
                <a:gd name="connsiteY1" fmla="*/ 0 h 4248465"/>
                <a:gd name="connsiteX2" fmla="*/ 4060483 w 4060483"/>
                <a:gd name="connsiteY2" fmla="*/ 3381559 h 4248465"/>
                <a:gd name="connsiteX3" fmla="*/ 3969034 w 4060483"/>
                <a:gd name="connsiteY3" fmla="*/ 4248465 h 4248465"/>
                <a:gd name="connsiteX4" fmla="*/ 0 w 4060483"/>
                <a:gd name="connsiteY4" fmla="*/ 3846324 h 4248465"/>
                <a:gd name="connsiteX0" fmla="*/ 0 w 3816045"/>
                <a:gd name="connsiteY0" fmla="*/ 4059222 h 4248465"/>
                <a:gd name="connsiteX1" fmla="*/ 433849 w 3816045"/>
                <a:gd name="connsiteY1" fmla="*/ 0 h 4248465"/>
                <a:gd name="connsiteX2" fmla="*/ 3816045 w 3816045"/>
                <a:gd name="connsiteY2" fmla="*/ 3381559 h 4248465"/>
                <a:gd name="connsiteX3" fmla="*/ 3724596 w 3816045"/>
                <a:gd name="connsiteY3" fmla="*/ 4248465 h 4248465"/>
                <a:gd name="connsiteX4" fmla="*/ 0 w 3816045"/>
                <a:gd name="connsiteY4" fmla="*/ 4059222 h 4248465"/>
                <a:gd name="connsiteX0" fmla="*/ 0 w 3879125"/>
                <a:gd name="connsiteY0" fmla="*/ 3933060 h 4248465"/>
                <a:gd name="connsiteX1" fmla="*/ 496929 w 3879125"/>
                <a:gd name="connsiteY1" fmla="*/ 0 h 4248465"/>
                <a:gd name="connsiteX2" fmla="*/ 3879125 w 3879125"/>
                <a:gd name="connsiteY2" fmla="*/ 3381559 h 4248465"/>
                <a:gd name="connsiteX3" fmla="*/ 3787676 w 3879125"/>
                <a:gd name="connsiteY3" fmla="*/ 4248465 h 4248465"/>
                <a:gd name="connsiteX4" fmla="*/ 0 w 3879125"/>
                <a:gd name="connsiteY4" fmla="*/ 3933060 h 4248465"/>
                <a:gd name="connsiteX0" fmla="*/ 0 w 3902781"/>
                <a:gd name="connsiteY0" fmla="*/ 4004026 h 4248465"/>
                <a:gd name="connsiteX1" fmla="*/ 520585 w 3902781"/>
                <a:gd name="connsiteY1" fmla="*/ 0 h 4248465"/>
                <a:gd name="connsiteX2" fmla="*/ 3902781 w 3902781"/>
                <a:gd name="connsiteY2" fmla="*/ 3381559 h 4248465"/>
                <a:gd name="connsiteX3" fmla="*/ 3811332 w 3902781"/>
                <a:gd name="connsiteY3" fmla="*/ 4248465 h 4248465"/>
                <a:gd name="connsiteX4" fmla="*/ 0 w 3902781"/>
                <a:gd name="connsiteY4" fmla="*/ 4004026 h 424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781" h="4248465">
                  <a:moveTo>
                    <a:pt x="0" y="4004026"/>
                  </a:moveTo>
                  <a:lnTo>
                    <a:pt x="520585" y="0"/>
                  </a:lnTo>
                  <a:lnTo>
                    <a:pt x="3902781" y="3381559"/>
                  </a:lnTo>
                  <a:lnTo>
                    <a:pt x="3811332" y="4248465"/>
                  </a:lnTo>
                  <a:lnTo>
                    <a:pt x="0" y="4004026"/>
                  </a:lnTo>
                  <a:close/>
                </a:path>
              </a:pathLst>
            </a:custGeom>
            <a:solidFill>
              <a:srgbClr val="4A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8" name="直角三角形 17">
              <a:extLst>
                <a:ext uri="{FF2B5EF4-FFF2-40B4-BE49-F238E27FC236}">
                  <a16:creationId xmlns:a16="http://schemas.microsoft.com/office/drawing/2014/main" id="{ABCF5811-9337-4B42-A0C3-D97C2257CA87}"/>
                </a:ext>
              </a:extLst>
            </p:cNvPr>
            <p:cNvSpPr/>
            <p:nvPr/>
          </p:nvSpPr>
          <p:spPr>
            <a:xfrm rot="8100000" flipH="1">
              <a:off x="2877502" y="3481364"/>
              <a:ext cx="792000" cy="792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7" name="圖形 6" descr="工作流程">
            <a:extLst>
              <a:ext uri="{FF2B5EF4-FFF2-40B4-BE49-F238E27FC236}">
                <a16:creationId xmlns:a16="http://schemas.microsoft.com/office/drawing/2014/main" id="{7D08C64F-9DC2-4E6C-A408-5D20F0FC75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48" y="2567821"/>
            <a:ext cx="1954246" cy="1954246"/>
          </a:xfrm>
          <a:prstGeom prst="rect">
            <a:avLst/>
          </a:prstGeom>
        </p:spPr>
      </p:pic>
    </p:spTree>
    <p:extLst>
      <p:ext uri="{BB962C8B-B14F-4D97-AF65-F5344CB8AC3E}">
        <p14:creationId xmlns:p14="http://schemas.microsoft.com/office/powerpoint/2010/main" val="3035819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影像" descr="影像">
            <a:extLst>
              <a:ext uri="{FF2B5EF4-FFF2-40B4-BE49-F238E27FC236}">
                <a16:creationId xmlns:a16="http://schemas.microsoft.com/office/drawing/2014/main" id="{282A8EA2-471A-4BB7-AB3D-877B8932C7C0}"/>
              </a:ext>
            </a:extLst>
          </p:cNvPr>
          <p:cNvPicPr>
            <a:picLocks noChangeAspect="1"/>
          </p:cNvPicPr>
          <p:nvPr/>
        </p:nvPicPr>
        <p:blipFill>
          <a:blip r:embed="rId3">
            <a:lum bright="70000" contrast="-70000"/>
          </a:blip>
          <a:stretch>
            <a:fillRect/>
          </a:stretch>
        </p:blipFill>
        <p:spPr>
          <a:xfrm>
            <a:off x="6794500" y="4830907"/>
            <a:ext cx="3111500" cy="2042395"/>
          </a:xfrm>
          <a:prstGeom prst="rect">
            <a:avLst/>
          </a:prstGeom>
          <a:ln w="12700">
            <a:miter lim="400000"/>
          </a:ln>
        </p:spPr>
      </p:pic>
      <p:sp>
        <p:nvSpPr>
          <p:cNvPr id="97" name="投影片編號版面配置區 2">
            <a:extLst>
              <a:ext uri="{FF2B5EF4-FFF2-40B4-BE49-F238E27FC236}">
                <a16:creationId xmlns:a16="http://schemas.microsoft.com/office/drawing/2014/main" id="{B9FC088D-CFF4-4450-A883-D277FC8093C6}"/>
              </a:ext>
            </a:extLst>
          </p:cNvPr>
          <p:cNvSpPr>
            <a:spLocks noGrp="1"/>
          </p:cNvSpPr>
          <p:nvPr>
            <p:ph type="sldNum" sz="quarter" idx="12"/>
          </p:nvPr>
        </p:nvSpPr>
        <p:spPr>
          <a:xfrm>
            <a:off x="8407851" y="6356352"/>
            <a:ext cx="817112" cy="365125"/>
          </a:xfrm>
        </p:spPr>
        <p:txBody>
          <a:bodyPr/>
          <a:lstStyle/>
          <a:p>
            <a:fld id="{892572A1-F7CB-644C-A08C-EFAC67228EB0}" type="slidenum">
              <a:rPr kumimoji="1" lang="zh-TW" altLang="en-US" smtClean="0"/>
              <a:t>26</a:t>
            </a:fld>
            <a:endParaRPr kumimoji="1" lang="zh-TW" altLang="en-US"/>
          </a:p>
        </p:txBody>
      </p:sp>
      <p:sp>
        <p:nvSpPr>
          <p:cNvPr id="2" name="TextBox 8">
            <a:extLst>
              <a:ext uri="{FF2B5EF4-FFF2-40B4-BE49-F238E27FC236}">
                <a16:creationId xmlns:a16="http://schemas.microsoft.com/office/drawing/2014/main" id="{22FE7CF6-8F03-4128-A082-41207D83D465}"/>
              </a:ext>
            </a:extLst>
          </p:cNvPr>
          <p:cNvSpPr txBox="1"/>
          <p:nvPr/>
        </p:nvSpPr>
        <p:spPr>
          <a:xfrm>
            <a:off x="584383" y="315416"/>
            <a:ext cx="83285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5000" b="1" i="0" u="none" strike="noStrike" kern="1200" cap="none" spc="0" normalizeH="0" baseline="0" noProof="0" dirty="0">
                <a:ln>
                  <a:noFill/>
                </a:ln>
                <a:solidFill>
                  <a:schemeClr val="bg1">
                    <a:lumMod val="65000"/>
                  </a:schemeClr>
                </a:solidFill>
                <a:effectLst/>
                <a:uLnTx/>
                <a:uFillTx/>
                <a:latin typeface="DengXian"/>
                <a:ea typeface="DengXian"/>
                <a:cs typeface="+mn-cs"/>
              </a:rPr>
              <a:t>申請流程圖說</a:t>
            </a:r>
          </a:p>
        </p:txBody>
      </p:sp>
      <p:pic>
        <p:nvPicPr>
          <p:cNvPr id="67" name="圖片 66">
            <a:extLst>
              <a:ext uri="{FF2B5EF4-FFF2-40B4-BE49-F238E27FC236}">
                <a16:creationId xmlns:a16="http://schemas.microsoft.com/office/drawing/2014/main" id="{7878F3C6-6725-4798-BEC8-55AA62160A87}"/>
              </a:ext>
            </a:extLst>
          </p:cNvPr>
          <p:cNvPicPr>
            <a:picLocks noChangeAspect="1"/>
          </p:cNvPicPr>
          <p:nvPr/>
        </p:nvPicPr>
        <p:blipFill>
          <a:blip r:embed="rId4"/>
          <a:stretch>
            <a:fillRect/>
          </a:stretch>
        </p:blipFill>
        <p:spPr>
          <a:xfrm>
            <a:off x="688884" y="1443433"/>
            <a:ext cx="8528233" cy="4912919"/>
          </a:xfrm>
          <a:prstGeom prst="rect">
            <a:avLst/>
          </a:prstGeom>
        </p:spPr>
      </p:pic>
    </p:spTree>
    <p:extLst>
      <p:ext uri="{BB962C8B-B14F-4D97-AF65-F5344CB8AC3E}">
        <p14:creationId xmlns:p14="http://schemas.microsoft.com/office/powerpoint/2010/main" val="1930159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C1876D24-ABEE-4CF4-B125-7DB9127ABD43}"/>
              </a:ext>
            </a:extLst>
          </p:cNvPr>
          <p:cNvSpPr>
            <a:spLocks noGrp="1"/>
          </p:cNvSpPr>
          <p:nvPr>
            <p:ph type="sldNum" sz="quarter" idx="12"/>
          </p:nvPr>
        </p:nvSpPr>
        <p:spPr>
          <a:xfrm>
            <a:off x="8407851" y="6356352"/>
            <a:ext cx="817112" cy="365125"/>
          </a:xfrm>
        </p:spPr>
        <p:txBody>
          <a:bodyPr/>
          <a:lstStyle/>
          <a:p>
            <a:fld id="{892572A1-F7CB-644C-A08C-EFAC67228EB0}" type="slidenum">
              <a:rPr kumimoji="1" lang="zh-TW" altLang="en-US" smtClean="0"/>
              <a:t>27</a:t>
            </a:fld>
            <a:endParaRPr kumimoji="1" lang="zh-TW" altLang="en-US"/>
          </a:p>
        </p:txBody>
      </p:sp>
      <p:sp>
        <p:nvSpPr>
          <p:cNvPr id="5" name="矩形: 圓角 4">
            <a:extLst>
              <a:ext uri="{FF2B5EF4-FFF2-40B4-BE49-F238E27FC236}">
                <a16:creationId xmlns:a16="http://schemas.microsoft.com/office/drawing/2014/main" id="{3E18DC1C-9FF9-4307-8392-9039E1068220}"/>
              </a:ext>
            </a:extLst>
          </p:cNvPr>
          <p:cNvSpPr/>
          <p:nvPr/>
        </p:nvSpPr>
        <p:spPr>
          <a:xfrm>
            <a:off x="-716096" y="892212"/>
            <a:ext cx="9606096" cy="4998169"/>
          </a:xfrm>
          <a:prstGeom prst="roundRect">
            <a:avLst>
              <a:gd name="adj" fmla="val 7135"/>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TextBox 8">
            <a:extLst>
              <a:ext uri="{FF2B5EF4-FFF2-40B4-BE49-F238E27FC236}">
                <a16:creationId xmlns:a16="http://schemas.microsoft.com/office/drawing/2014/main" id="{7AA7E6EE-7B30-4318-AE23-E5673E7DB2C9}"/>
              </a:ext>
            </a:extLst>
          </p:cNvPr>
          <p:cNvSpPr txBox="1"/>
          <p:nvPr/>
        </p:nvSpPr>
        <p:spPr>
          <a:xfrm>
            <a:off x="126878" y="967619"/>
            <a:ext cx="886674" cy="4708981"/>
          </a:xfrm>
          <a:prstGeom prst="rect">
            <a:avLst/>
          </a:prstGeom>
          <a:noFill/>
        </p:spPr>
        <p:txBody>
          <a:bodyPr wrap="square" rtlCol="0">
            <a:spAutoFit/>
          </a:bodyPr>
          <a:lstStyle/>
          <a:p>
            <a:pPr algn="ctr"/>
            <a:r>
              <a:rPr lang="zh-TW" altLang="en-US" sz="5000" b="1" dirty="0">
                <a:solidFill>
                  <a:schemeClr val="bg1">
                    <a:lumMod val="65000"/>
                  </a:schemeClr>
                </a:solidFill>
              </a:rPr>
              <a:t>銀行關注重點</a:t>
            </a:r>
          </a:p>
        </p:txBody>
      </p:sp>
      <p:pic>
        <p:nvPicPr>
          <p:cNvPr id="11" name="圖形 10" descr="徽章 3">
            <a:extLst>
              <a:ext uri="{FF2B5EF4-FFF2-40B4-BE49-F238E27FC236}">
                <a16:creationId xmlns:a16="http://schemas.microsoft.com/office/drawing/2014/main" id="{F95D4082-FBE9-4956-8243-24FE09DBB3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2547" y="3046867"/>
            <a:ext cx="720000" cy="720000"/>
          </a:xfrm>
          <a:prstGeom prst="rect">
            <a:avLst/>
          </a:prstGeom>
        </p:spPr>
      </p:pic>
      <p:pic>
        <p:nvPicPr>
          <p:cNvPr id="16" name="圖形 15" descr="徽章 5">
            <a:extLst>
              <a:ext uri="{FF2B5EF4-FFF2-40B4-BE49-F238E27FC236}">
                <a16:creationId xmlns:a16="http://schemas.microsoft.com/office/drawing/2014/main" id="{5D6E626E-2209-4678-9E2C-0B695AEFFB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2548" y="4853917"/>
            <a:ext cx="720000" cy="720000"/>
          </a:xfrm>
          <a:prstGeom prst="rect">
            <a:avLst/>
          </a:prstGeom>
        </p:spPr>
      </p:pic>
      <p:pic>
        <p:nvPicPr>
          <p:cNvPr id="31" name="圖形 30" descr="徽章 4">
            <a:extLst>
              <a:ext uri="{FF2B5EF4-FFF2-40B4-BE49-F238E27FC236}">
                <a16:creationId xmlns:a16="http://schemas.microsoft.com/office/drawing/2014/main" id="{E0186578-4828-4A95-82B1-E08EE18FFF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2548" y="3953431"/>
            <a:ext cx="720000" cy="720000"/>
          </a:xfrm>
          <a:prstGeom prst="rect">
            <a:avLst/>
          </a:prstGeom>
        </p:spPr>
      </p:pic>
      <p:pic>
        <p:nvPicPr>
          <p:cNvPr id="37" name="圖形 36" descr="徽章 1">
            <a:extLst>
              <a:ext uri="{FF2B5EF4-FFF2-40B4-BE49-F238E27FC236}">
                <a16:creationId xmlns:a16="http://schemas.microsoft.com/office/drawing/2014/main" id="{A9DFD882-F849-4A1C-B354-DD1CFEAAAB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2548" y="1108398"/>
            <a:ext cx="720000" cy="720000"/>
          </a:xfrm>
          <a:prstGeom prst="rect">
            <a:avLst/>
          </a:prstGeom>
        </p:spPr>
      </p:pic>
      <p:pic>
        <p:nvPicPr>
          <p:cNvPr id="40" name="圖形 39" descr="識別證">
            <a:extLst>
              <a:ext uri="{FF2B5EF4-FFF2-40B4-BE49-F238E27FC236}">
                <a16:creationId xmlns:a16="http://schemas.microsoft.com/office/drawing/2014/main" id="{5CABF30C-85BB-4AEA-A3A6-1D13280785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52548" y="2146381"/>
            <a:ext cx="720000" cy="720000"/>
          </a:xfrm>
          <a:prstGeom prst="rect">
            <a:avLst/>
          </a:prstGeom>
        </p:spPr>
      </p:pic>
      <p:sp>
        <p:nvSpPr>
          <p:cNvPr id="42" name="TextBox 19">
            <a:extLst>
              <a:ext uri="{FF2B5EF4-FFF2-40B4-BE49-F238E27FC236}">
                <a16:creationId xmlns:a16="http://schemas.microsoft.com/office/drawing/2014/main" id="{6BEB7939-17B4-40B0-8CA5-FB764579A28E}"/>
              </a:ext>
            </a:extLst>
          </p:cNvPr>
          <p:cNvSpPr txBox="1"/>
          <p:nvPr/>
        </p:nvSpPr>
        <p:spPr>
          <a:xfrm>
            <a:off x="2172548" y="1227295"/>
            <a:ext cx="5897768" cy="400110"/>
          </a:xfrm>
          <a:prstGeom prst="rect">
            <a:avLst/>
          </a:prstGeom>
          <a:noFill/>
        </p:spPr>
        <p:txBody>
          <a:bodyPr wrap="none" rtlCol="0">
            <a:spAutoFit/>
          </a:bodyPr>
          <a:lstStyle/>
          <a:p>
            <a:r>
              <a:rPr lang="zh-TW" altLang="en-US" sz="2000" b="1" dirty="0">
                <a:solidFill>
                  <a:schemeClr val="tx1">
                    <a:lumMod val="75000"/>
                    <a:lumOff val="25000"/>
                  </a:schemeClr>
                </a:solidFill>
                <a:latin typeface="DengXian" panose="02010600030101010101" pitchFamily="2" charset="-122"/>
                <a:ea typeface="DengXian" panose="02010600030101010101" pitchFamily="2" charset="-122"/>
              </a:rPr>
              <a:t>借款人</a:t>
            </a:r>
            <a:r>
              <a:rPr lang="zh-TW" altLang="en-US" sz="2000" dirty="0">
                <a:solidFill>
                  <a:schemeClr val="tx1">
                    <a:lumMod val="75000"/>
                    <a:lumOff val="25000"/>
                  </a:schemeClr>
                </a:solidFill>
                <a:latin typeface="DengXian" panose="02010600030101010101" pitchFamily="2" charset="-122"/>
                <a:ea typeface="DengXian" panose="02010600030101010101" pitchFamily="2" charset="-122"/>
              </a:rPr>
              <a:t>：</a:t>
            </a:r>
            <a:r>
              <a:rPr lang="zh-TW" altLang="en-US" sz="2000" dirty="0">
                <a:solidFill>
                  <a:schemeClr val="tx1">
                    <a:lumMod val="85000"/>
                    <a:lumOff val="15000"/>
                  </a:schemeClr>
                </a:solidFill>
                <a:latin typeface="DengXian" panose="02010600030101010101" pitchFamily="2" charset="-122"/>
                <a:ea typeface="DengXian" panose="02010600030101010101" pitchFamily="2" charset="-122"/>
              </a:rPr>
              <a:t>事業經營狀況及 負責人品格、經營能力等</a:t>
            </a:r>
            <a:endParaRPr lang="en-US" sz="2000" dirty="0">
              <a:solidFill>
                <a:schemeClr val="tx1">
                  <a:lumMod val="85000"/>
                  <a:lumOff val="15000"/>
                </a:schemeClr>
              </a:solidFill>
              <a:latin typeface="DengXian" panose="02010600030101010101" pitchFamily="2" charset="-122"/>
              <a:ea typeface="DengXian" panose="02010600030101010101" pitchFamily="2" charset="-122"/>
            </a:endParaRPr>
          </a:p>
        </p:txBody>
      </p:sp>
      <p:sp>
        <p:nvSpPr>
          <p:cNvPr id="43" name="TextBox 19">
            <a:extLst>
              <a:ext uri="{FF2B5EF4-FFF2-40B4-BE49-F238E27FC236}">
                <a16:creationId xmlns:a16="http://schemas.microsoft.com/office/drawing/2014/main" id="{7CEDCBA0-D7C1-4B46-97E8-0270035D6F3B}"/>
              </a:ext>
            </a:extLst>
          </p:cNvPr>
          <p:cNvSpPr txBox="1"/>
          <p:nvPr/>
        </p:nvSpPr>
        <p:spPr>
          <a:xfrm>
            <a:off x="2172547" y="2268046"/>
            <a:ext cx="5314275" cy="400110"/>
          </a:xfrm>
          <a:prstGeom prst="rect">
            <a:avLst/>
          </a:prstGeom>
          <a:noFill/>
        </p:spPr>
        <p:txBody>
          <a:bodyPr wrap="none" rtlCol="0">
            <a:spAutoFit/>
          </a:bodyPr>
          <a:lstStyle/>
          <a:p>
            <a:r>
              <a:rPr lang="zh-TW" altLang="en-US" sz="2000" b="1" dirty="0">
                <a:solidFill>
                  <a:schemeClr val="tx1">
                    <a:lumMod val="75000"/>
                    <a:lumOff val="25000"/>
                  </a:schemeClr>
                </a:solidFill>
                <a:latin typeface="DengXian" panose="02010600030101010101" pitchFamily="2" charset="-122"/>
                <a:ea typeface="DengXian" panose="02010600030101010101" pitchFamily="2" charset="-122"/>
              </a:rPr>
              <a:t>資金用途</a:t>
            </a:r>
            <a:r>
              <a:rPr lang="zh-TW" altLang="en-US" sz="2000" dirty="0">
                <a:solidFill>
                  <a:schemeClr val="tx1">
                    <a:lumMod val="75000"/>
                    <a:lumOff val="25000"/>
                  </a:schemeClr>
                </a:solidFill>
                <a:latin typeface="DengXian" panose="02010600030101010101" pitchFamily="2" charset="-122"/>
                <a:ea typeface="DengXian" panose="02010600030101010101" pitchFamily="2" charset="-122"/>
              </a:rPr>
              <a:t>：</a:t>
            </a:r>
            <a:r>
              <a:rPr lang="zh-TW" altLang="en-US" sz="2000" dirty="0">
                <a:solidFill>
                  <a:schemeClr val="tx1">
                    <a:lumMod val="85000"/>
                    <a:lumOff val="15000"/>
                  </a:schemeClr>
                </a:solidFill>
                <a:latin typeface="DengXian" panose="02010600030101010101" pitchFamily="2" charset="-122"/>
                <a:ea typeface="DengXian" panose="02010600030101010101" pitchFamily="2" charset="-122"/>
              </a:rPr>
              <a:t>貸款實際需求與運用計畫是否合理</a:t>
            </a:r>
            <a:endParaRPr lang="en-US" sz="2000" dirty="0">
              <a:solidFill>
                <a:schemeClr val="tx1">
                  <a:lumMod val="85000"/>
                  <a:lumOff val="15000"/>
                </a:schemeClr>
              </a:solidFill>
              <a:latin typeface="DengXian" panose="02010600030101010101" pitchFamily="2" charset="-122"/>
              <a:ea typeface="DengXian" panose="02010600030101010101" pitchFamily="2" charset="-122"/>
            </a:endParaRPr>
          </a:p>
        </p:txBody>
      </p:sp>
      <p:sp>
        <p:nvSpPr>
          <p:cNvPr id="44" name="TextBox 19">
            <a:extLst>
              <a:ext uri="{FF2B5EF4-FFF2-40B4-BE49-F238E27FC236}">
                <a16:creationId xmlns:a16="http://schemas.microsoft.com/office/drawing/2014/main" id="{8B7C2F0E-9D66-4B1B-9CDE-A02F3129665C}"/>
              </a:ext>
            </a:extLst>
          </p:cNvPr>
          <p:cNvSpPr txBox="1"/>
          <p:nvPr/>
        </p:nvSpPr>
        <p:spPr>
          <a:xfrm>
            <a:off x="2172548" y="3169097"/>
            <a:ext cx="5314275" cy="400110"/>
          </a:xfrm>
          <a:prstGeom prst="rect">
            <a:avLst/>
          </a:prstGeom>
          <a:noFill/>
        </p:spPr>
        <p:txBody>
          <a:bodyPr wrap="none" rtlCol="0">
            <a:spAutoFit/>
          </a:bodyPr>
          <a:lstStyle/>
          <a:p>
            <a:r>
              <a:rPr lang="zh-TW" altLang="en-US" sz="2000" b="1" dirty="0">
                <a:solidFill>
                  <a:schemeClr val="tx1">
                    <a:lumMod val="75000"/>
                    <a:lumOff val="25000"/>
                  </a:schemeClr>
                </a:solidFill>
                <a:latin typeface="DengXian" panose="02010600030101010101" pitchFamily="2" charset="-122"/>
                <a:ea typeface="DengXian" panose="02010600030101010101" pitchFamily="2" charset="-122"/>
              </a:rPr>
              <a:t>還款來源</a:t>
            </a:r>
            <a:r>
              <a:rPr lang="zh-TW" altLang="en-US" sz="2000" dirty="0">
                <a:solidFill>
                  <a:schemeClr val="tx1">
                    <a:lumMod val="75000"/>
                    <a:lumOff val="25000"/>
                  </a:schemeClr>
                </a:solidFill>
                <a:latin typeface="DengXian" panose="02010600030101010101" pitchFamily="2" charset="-122"/>
                <a:ea typeface="DengXian" panose="02010600030101010101" pitchFamily="2" charset="-122"/>
              </a:rPr>
              <a:t>：</a:t>
            </a:r>
            <a:r>
              <a:rPr lang="zh-TW" altLang="en-US" sz="2000" dirty="0">
                <a:solidFill>
                  <a:schemeClr val="tx1">
                    <a:lumMod val="85000"/>
                    <a:lumOff val="15000"/>
                  </a:schemeClr>
                </a:solidFill>
                <a:latin typeface="DengXian" panose="02010600030101010101" pitchFamily="2" charset="-122"/>
                <a:ea typeface="DengXian" panose="02010600030101010101" pitchFamily="2" charset="-122"/>
              </a:rPr>
              <a:t>事業營收及盈餘是否足以償還貸款</a:t>
            </a:r>
            <a:endParaRPr lang="en-US" sz="2000" dirty="0">
              <a:solidFill>
                <a:schemeClr val="tx1">
                  <a:lumMod val="85000"/>
                  <a:lumOff val="15000"/>
                </a:schemeClr>
              </a:solidFill>
              <a:latin typeface="DengXian" panose="02010600030101010101" pitchFamily="2" charset="-122"/>
              <a:ea typeface="DengXian" panose="02010600030101010101" pitchFamily="2" charset="-122"/>
            </a:endParaRPr>
          </a:p>
        </p:txBody>
      </p:sp>
      <p:sp>
        <p:nvSpPr>
          <p:cNvPr id="4" name="TextBox 19">
            <a:extLst>
              <a:ext uri="{FF2B5EF4-FFF2-40B4-BE49-F238E27FC236}">
                <a16:creationId xmlns:a16="http://schemas.microsoft.com/office/drawing/2014/main" id="{5E31CBD5-9C6F-4B5D-AF80-C92532ACD32F}"/>
              </a:ext>
            </a:extLst>
          </p:cNvPr>
          <p:cNvSpPr txBox="1"/>
          <p:nvPr/>
        </p:nvSpPr>
        <p:spPr>
          <a:xfrm>
            <a:off x="2172548" y="4074904"/>
            <a:ext cx="4801314" cy="400110"/>
          </a:xfrm>
          <a:prstGeom prst="rect">
            <a:avLst/>
          </a:prstGeom>
          <a:noFill/>
        </p:spPr>
        <p:txBody>
          <a:bodyPr wrap="none" rtlCol="0">
            <a:spAutoFit/>
          </a:bodyPr>
          <a:lstStyle/>
          <a:p>
            <a:r>
              <a:rPr lang="zh-TW" altLang="en-US" sz="2000" b="1" dirty="0">
                <a:solidFill>
                  <a:schemeClr val="tx1">
                    <a:lumMod val="75000"/>
                    <a:lumOff val="25000"/>
                  </a:schemeClr>
                </a:solidFill>
                <a:latin typeface="DengXian" panose="02010600030101010101" pitchFamily="2" charset="-122"/>
                <a:ea typeface="DengXian" panose="02010600030101010101" pitchFamily="2" charset="-122"/>
              </a:rPr>
              <a:t>債權保障</a:t>
            </a:r>
            <a:r>
              <a:rPr lang="zh-TW" altLang="en-US" sz="2000" dirty="0">
                <a:solidFill>
                  <a:schemeClr val="tx1">
                    <a:lumMod val="75000"/>
                    <a:lumOff val="25000"/>
                  </a:schemeClr>
                </a:solidFill>
                <a:latin typeface="DengXian" panose="02010600030101010101" pitchFamily="2" charset="-122"/>
                <a:ea typeface="DengXian" panose="02010600030101010101" pitchFamily="2" charset="-122"/>
              </a:rPr>
              <a:t>：</a:t>
            </a:r>
            <a:r>
              <a:rPr lang="zh-TW" altLang="en-US" sz="2000" dirty="0">
                <a:solidFill>
                  <a:schemeClr val="tx1">
                    <a:lumMod val="85000"/>
                    <a:lumOff val="15000"/>
                  </a:schemeClr>
                </a:solidFill>
                <a:latin typeface="DengXian" panose="02010600030101010101" pitchFamily="2" charset="-122"/>
                <a:ea typeface="DengXian" panose="02010600030101010101" pitchFamily="2" charset="-122"/>
              </a:rPr>
              <a:t>獲利能力、擔保品及保證人等</a:t>
            </a:r>
            <a:endParaRPr lang="en-US" sz="2000" dirty="0">
              <a:solidFill>
                <a:schemeClr val="tx1">
                  <a:lumMod val="85000"/>
                  <a:lumOff val="15000"/>
                </a:schemeClr>
              </a:solidFill>
              <a:latin typeface="DengXian" panose="02010600030101010101" pitchFamily="2" charset="-122"/>
              <a:ea typeface="DengXian" panose="02010600030101010101" pitchFamily="2" charset="-122"/>
            </a:endParaRPr>
          </a:p>
        </p:txBody>
      </p:sp>
      <p:sp>
        <p:nvSpPr>
          <p:cNvPr id="6" name="TextBox 19">
            <a:extLst>
              <a:ext uri="{FF2B5EF4-FFF2-40B4-BE49-F238E27FC236}">
                <a16:creationId xmlns:a16="http://schemas.microsoft.com/office/drawing/2014/main" id="{55178135-E420-4FAB-AE9D-9B8C64B25E8F}"/>
              </a:ext>
            </a:extLst>
          </p:cNvPr>
          <p:cNvSpPr txBox="1"/>
          <p:nvPr/>
        </p:nvSpPr>
        <p:spPr>
          <a:xfrm>
            <a:off x="2172548" y="4980748"/>
            <a:ext cx="5897768" cy="400110"/>
          </a:xfrm>
          <a:prstGeom prst="rect">
            <a:avLst/>
          </a:prstGeom>
          <a:noFill/>
        </p:spPr>
        <p:txBody>
          <a:bodyPr wrap="none" rtlCol="0">
            <a:spAutoFit/>
          </a:bodyPr>
          <a:lstStyle/>
          <a:p>
            <a:r>
              <a:rPr lang="zh-TW" altLang="en-US" sz="2000" b="1" dirty="0">
                <a:solidFill>
                  <a:schemeClr val="tx1">
                    <a:lumMod val="75000"/>
                    <a:lumOff val="25000"/>
                  </a:schemeClr>
                </a:solidFill>
                <a:latin typeface="DengXian" panose="02010600030101010101" pitchFamily="2" charset="-122"/>
                <a:ea typeface="DengXian" panose="02010600030101010101" pitchFamily="2" charset="-122"/>
              </a:rPr>
              <a:t>借款人展望</a:t>
            </a:r>
            <a:r>
              <a:rPr lang="zh-TW" altLang="en-US" sz="2000" dirty="0">
                <a:solidFill>
                  <a:schemeClr val="tx1">
                    <a:lumMod val="75000"/>
                    <a:lumOff val="25000"/>
                  </a:schemeClr>
                </a:solidFill>
                <a:latin typeface="DengXian" panose="02010600030101010101" pitchFamily="2" charset="-122"/>
                <a:ea typeface="DengXian" panose="02010600030101010101" pitchFamily="2" charset="-122"/>
              </a:rPr>
              <a:t>：</a:t>
            </a:r>
            <a:r>
              <a:rPr lang="zh-TW" altLang="en-US" sz="2000" dirty="0">
                <a:solidFill>
                  <a:schemeClr val="tx1">
                    <a:lumMod val="85000"/>
                    <a:lumOff val="15000"/>
                  </a:schemeClr>
                </a:solidFill>
                <a:latin typeface="DengXian" panose="02010600030101010101" pitchFamily="2" charset="-122"/>
                <a:ea typeface="DengXian" panose="02010600030101010101" pitchFamily="2" charset="-122"/>
              </a:rPr>
              <a:t>事業未來競爭力、獲利力及成長潛力</a:t>
            </a:r>
            <a:endParaRPr lang="en-US" sz="2000" dirty="0">
              <a:solidFill>
                <a:schemeClr val="tx1">
                  <a:lumMod val="85000"/>
                  <a:lumOff val="15000"/>
                </a:schemeClr>
              </a:solidFill>
              <a:latin typeface="DengXian" panose="02010600030101010101" pitchFamily="2" charset="-122"/>
              <a:ea typeface="DengXian" panose="02010600030101010101" pitchFamily="2" charset="-122"/>
            </a:endParaRPr>
          </a:p>
        </p:txBody>
      </p:sp>
      <p:sp>
        <p:nvSpPr>
          <p:cNvPr id="13" name="TextBox 19">
            <a:extLst>
              <a:ext uri="{FF2B5EF4-FFF2-40B4-BE49-F238E27FC236}">
                <a16:creationId xmlns:a16="http://schemas.microsoft.com/office/drawing/2014/main" id="{474AA1BA-422C-442B-8863-1CFBE4A4740B}"/>
              </a:ext>
            </a:extLst>
          </p:cNvPr>
          <p:cNvSpPr txBox="1"/>
          <p:nvPr/>
        </p:nvSpPr>
        <p:spPr>
          <a:xfrm>
            <a:off x="3199270" y="1621051"/>
            <a:ext cx="5314950" cy="538609"/>
          </a:xfrm>
          <a:prstGeom prst="rect">
            <a:avLst/>
          </a:prstGeom>
          <a:noFill/>
        </p:spPr>
        <p:txBody>
          <a:bodyPr wrap="square" rtlCol="0">
            <a:spAutoFit/>
          </a:bodyPr>
          <a:lstStyle/>
          <a:p>
            <a:r>
              <a:rPr lang="zh-TW" altLang="en-US" sz="1450" dirty="0">
                <a:solidFill>
                  <a:schemeClr val="tx1">
                    <a:lumMod val="75000"/>
                    <a:lumOff val="25000"/>
                  </a:schemeClr>
                </a:solidFill>
                <a:latin typeface="DengXian" panose="02010600030101010101" pitchFamily="2" charset="-122"/>
                <a:ea typeface="DengXian" panose="02010600030101010101" pitchFamily="2" charset="-122"/>
              </a:rPr>
              <a:t>勞健保欠費狀況、負責人與配偶信用卡循環金額、公司借開票（支票、發票）、聯徵資料調閱狀況（是否短期頻繁借貸）</a:t>
            </a:r>
          </a:p>
        </p:txBody>
      </p:sp>
      <p:sp>
        <p:nvSpPr>
          <p:cNvPr id="18" name="矩形: 圓角 17">
            <a:extLst>
              <a:ext uri="{FF2B5EF4-FFF2-40B4-BE49-F238E27FC236}">
                <a16:creationId xmlns:a16="http://schemas.microsoft.com/office/drawing/2014/main" id="{05B91E40-5DD1-456F-B1F4-FCDAB3D31E8F}"/>
              </a:ext>
            </a:extLst>
          </p:cNvPr>
          <p:cNvSpPr/>
          <p:nvPr/>
        </p:nvSpPr>
        <p:spPr>
          <a:xfrm>
            <a:off x="8430105" y="5676600"/>
            <a:ext cx="672649" cy="52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形 14" descr="銀行">
            <a:extLst>
              <a:ext uri="{FF2B5EF4-FFF2-40B4-BE49-F238E27FC236}">
                <a16:creationId xmlns:a16="http://schemas.microsoft.com/office/drawing/2014/main" id="{C98ACC64-D39E-4AF3-81C5-4DEF3F6FDE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95097" y="5326487"/>
            <a:ext cx="1029865" cy="1029865"/>
          </a:xfrm>
          <a:prstGeom prst="rect">
            <a:avLst/>
          </a:prstGeom>
        </p:spPr>
      </p:pic>
    </p:spTree>
    <p:extLst>
      <p:ext uri="{BB962C8B-B14F-4D97-AF65-F5344CB8AC3E}">
        <p14:creationId xmlns:p14="http://schemas.microsoft.com/office/powerpoint/2010/main" val="2617143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a:extLst>
              <a:ext uri="{FF2B5EF4-FFF2-40B4-BE49-F238E27FC236}">
                <a16:creationId xmlns:a16="http://schemas.microsoft.com/office/drawing/2014/main" id="{41617C8E-6455-4D89-BDA3-FD8392748AE9}"/>
              </a:ext>
            </a:extLst>
          </p:cNvPr>
          <p:cNvSpPr/>
          <p:nvPr/>
        </p:nvSpPr>
        <p:spPr>
          <a:xfrm>
            <a:off x="708305" y="2507554"/>
            <a:ext cx="8515371" cy="29667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a:extLst>
              <a:ext uri="{FF2B5EF4-FFF2-40B4-BE49-F238E27FC236}">
                <a16:creationId xmlns:a16="http://schemas.microsoft.com/office/drawing/2014/main" id="{C1876D24-ABEE-4CF4-B125-7DB9127ABD43}"/>
              </a:ext>
            </a:extLst>
          </p:cNvPr>
          <p:cNvSpPr>
            <a:spLocks noGrp="1"/>
          </p:cNvSpPr>
          <p:nvPr>
            <p:ph type="sldNum" sz="quarter" idx="12"/>
          </p:nvPr>
        </p:nvSpPr>
        <p:spPr>
          <a:xfrm>
            <a:off x="8511609" y="6356352"/>
            <a:ext cx="713354" cy="365125"/>
          </a:xfrm>
        </p:spPr>
        <p:txBody>
          <a:bodyPr/>
          <a:lstStyle/>
          <a:p>
            <a:fld id="{892572A1-F7CB-644C-A08C-EFAC67228EB0}" type="slidenum">
              <a:rPr kumimoji="1" lang="zh-TW" altLang="en-US" smtClean="0"/>
              <a:t>28</a:t>
            </a:fld>
            <a:endParaRPr kumimoji="1" lang="zh-TW" altLang="en-US"/>
          </a:p>
        </p:txBody>
      </p:sp>
      <p:graphicFrame>
        <p:nvGraphicFramePr>
          <p:cNvPr id="46" name="表格 46">
            <a:extLst>
              <a:ext uri="{FF2B5EF4-FFF2-40B4-BE49-F238E27FC236}">
                <a16:creationId xmlns:a16="http://schemas.microsoft.com/office/drawing/2014/main" id="{1B174BFB-6CB1-4F36-A0C4-0A982E7BBBB4}"/>
              </a:ext>
            </a:extLst>
          </p:cNvPr>
          <p:cNvGraphicFramePr>
            <a:graphicFrameLocks noGrp="1"/>
          </p:cNvGraphicFramePr>
          <p:nvPr/>
        </p:nvGraphicFramePr>
        <p:xfrm>
          <a:off x="651156" y="2456754"/>
          <a:ext cx="8496000" cy="2961640"/>
        </p:xfrm>
        <a:graphic>
          <a:graphicData uri="http://schemas.openxmlformats.org/drawingml/2006/table">
            <a:tbl>
              <a:tblPr firstRow="1" bandRow="1">
                <a:tableStyleId>{5940675A-B579-460E-94D1-54222C63F5DA}</a:tableStyleId>
              </a:tblPr>
              <a:tblGrid>
                <a:gridCol w="745844">
                  <a:extLst>
                    <a:ext uri="{9D8B030D-6E8A-4147-A177-3AD203B41FA5}">
                      <a16:colId xmlns:a16="http://schemas.microsoft.com/office/drawing/2014/main" val="900088438"/>
                    </a:ext>
                  </a:extLst>
                </a:gridCol>
                <a:gridCol w="1414156">
                  <a:extLst>
                    <a:ext uri="{9D8B030D-6E8A-4147-A177-3AD203B41FA5}">
                      <a16:colId xmlns:a16="http://schemas.microsoft.com/office/drawing/2014/main" val="3667342824"/>
                    </a:ext>
                  </a:extLst>
                </a:gridCol>
                <a:gridCol w="1584000">
                  <a:extLst>
                    <a:ext uri="{9D8B030D-6E8A-4147-A177-3AD203B41FA5}">
                      <a16:colId xmlns:a16="http://schemas.microsoft.com/office/drawing/2014/main" val="1801411195"/>
                    </a:ext>
                  </a:extLst>
                </a:gridCol>
                <a:gridCol w="1584000">
                  <a:extLst>
                    <a:ext uri="{9D8B030D-6E8A-4147-A177-3AD203B41FA5}">
                      <a16:colId xmlns:a16="http://schemas.microsoft.com/office/drawing/2014/main" val="1838820144"/>
                    </a:ext>
                  </a:extLst>
                </a:gridCol>
                <a:gridCol w="1584000">
                  <a:extLst>
                    <a:ext uri="{9D8B030D-6E8A-4147-A177-3AD203B41FA5}">
                      <a16:colId xmlns:a16="http://schemas.microsoft.com/office/drawing/2014/main" val="1915407880"/>
                    </a:ext>
                  </a:extLst>
                </a:gridCol>
                <a:gridCol w="1584000">
                  <a:extLst>
                    <a:ext uri="{9D8B030D-6E8A-4147-A177-3AD203B41FA5}">
                      <a16:colId xmlns:a16="http://schemas.microsoft.com/office/drawing/2014/main" val="2482330059"/>
                    </a:ext>
                  </a:extLst>
                </a:gridCol>
              </a:tblGrid>
              <a:tr h="370840">
                <a:tc gridSpan="2">
                  <a:txBody>
                    <a:bodyPr/>
                    <a:lstStyle/>
                    <a:p>
                      <a:r>
                        <a:rPr lang="en-US" altLang="zh-TW" b="1" dirty="0"/>
                        <a:t>(NT$</a:t>
                      </a:r>
                      <a:r>
                        <a:rPr lang="zh-TW" altLang="en-US" b="1" dirty="0"/>
                        <a:t>元</a:t>
                      </a:r>
                      <a:r>
                        <a:rPr lang="en-US" altLang="zh-TW" b="1" dirty="0"/>
                        <a:t>)</a:t>
                      </a:r>
                      <a:endParaRPr lang="zh-TW" altLang="en-US" b="1" dirty="0"/>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zh-TW" altLang="en-US"/>
                    </a:p>
                  </a:txBody>
                  <a:tcPr/>
                </a:tc>
                <a:tc>
                  <a:txBody>
                    <a:bodyPr/>
                    <a:lstStyle/>
                    <a:p>
                      <a:pPr algn="ctr"/>
                      <a:r>
                        <a:rPr lang="zh-TW" altLang="en-US" b="1" dirty="0"/>
                        <a:t>貸款起始日</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ctr"/>
                      <a:r>
                        <a:rPr lang="zh-TW" altLang="en-US" b="1" dirty="0"/>
                        <a:t>寬限期結束</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ctr"/>
                      <a:r>
                        <a:rPr lang="zh-TW" altLang="en-US" b="1" dirty="0"/>
                        <a:t>本息攤還期間</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ctr"/>
                      <a:r>
                        <a:rPr lang="zh-TW" altLang="en-US" b="1" dirty="0"/>
                        <a:t>貸款清償日</a:t>
                      </a:r>
                    </a:p>
                  </a:txBody>
                  <a:tcPr>
                    <a:lnL w="12700" cap="flat" cmpd="sng" algn="ctr">
                      <a:solidFill>
                        <a:schemeClr val="bg1">
                          <a:lumMod val="7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70495463"/>
                  </a:ext>
                </a:extLst>
              </a:tr>
              <a:tr h="370840">
                <a:tc gridSpan="6">
                  <a:txBody>
                    <a:bodyPr/>
                    <a:lstStyle/>
                    <a:p>
                      <a:r>
                        <a:rPr lang="zh-TW" altLang="en-US" b="1" dirty="0">
                          <a:solidFill>
                            <a:srgbClr val="4AA79F"/>
                          </a:solidFill>
                        </a:rPr>
                        <a:t>收到</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hMerge="1">
                  <a:txBody>
                    <a:bodyPr/>
                    <a:lstStyle/>
                    <a:p>
                      <a:endParaRPr lang="zh-TW" altLang="en-US"/>
                    </a:p>
                  </a:txBody>
                  <a:tcPr/>
                </a:tc>
                <a:tc hMerge="1">
                  <a:txBody>
                    <a:bodyPr/>
                    <a:lstStyle/>
                    <a:p>
                      <a:endParaRPr lang="zh-TW" altLang="en-US" b="1" dirty="0">
                        <a:solidFill>
                          <a:srgbClr val="4AA79F"/>
                        </a:solidFill>
                      </a:endParaRPr>
                    </a:p>
                  </a:txBody>
                  <a:tcPr>
                    <a:lnL w="12700" cap="flat" cmpd="sng" algn="ctr">
                      <a:solidFill>
                        <a:schemeClr val="tx1">
                          <a:lumMod val="65000"/>
                          <a:lumOff val="3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c hMerge="1">
                  <a:txBody>
                    <a:bodyPr/>
                    <a:lstStyle/>
                    <a:p>
                      <a:endParaRPr lang="zh-TW" altLang="en-US" b="1" dirty="0">
                        <a:solidFill>
                          <a:srgbClr val="4AA79F"/>
                        </a:solidFill>
                      </a:endParaRPr>
                    </a:p>
                  </a:txBody>
                  <a:tcPr>
                    <a:lnL w="12700" cap="flat" cmpd="sng" algn="ctr">
                      <a:solidFill>
                        <a:schemeClr val="tx1">
                          <a:lumMod val="65000"/>
                          <a:lumOff val="35000"/>
                        </a:schemeClr>
                      </a:solidFill>
                      <a:prstDash val="solid"/>
                      <a:round/>
                      <a:headEnd type="none" w="med" len="med"/>
                      <a:tailEnd type="none" w="med" len="med"/>
                    </a:lnL>
                    <a:lnT w="9525" cap="flat" cmpd="sng" algn="ctr">
                      <a:solidFill>
                        <a:schemeClr val="bg1">
                          <a:lumMod val="65000"/>
                        </a:schemeClr>
                      </a:solidFill>
                      <a:prstDash val="solid"/>
                      <a:round/>
                      <a:headEnd type="none" w="med" len="med"/>
                      <a:tailEnd type="none" w="med" len="med"/>
                    </a:lnT>
                  </a:tcPr>
                </a:tc>
                <a:tc hMerge="1">
                  <a:txBody>
                    <a:bodyPr/>
                    <a:lstStyle/>
                    <a:p>
                      <a:endParaRPr lang="zh-TW" altLang="en-US" b="1" dirty="0">
                        <a:solidFill>
                          <a:srgbClr val="4AA79F"/>
                        </a:solidFill>
                      </a:endParaRPr>
                    </a:p>
                  </a:txBody>
                  <a:tcPr/>
                </a:tc>
                <a:tc hMerge="1">
                  <a:txBody>
                    <a:bodyPr/>
                    <a:lstStyle/>
                    <a:p>
                      <a:endParaRPr lang="zh-TW" altLang="en-US" b="1" dirty="0">
                        <a:solidFill>
                          <a:srgbClr val="4AA79F"/>
                        </a:solidFill>
                      </a:endParaRPr>
                    </a:p>
                  </a:txBody>
                  <a:tcPr/>
                </a:tc>
                <a:extLst>
                  <a:ext uri="{0D108BD9-81ED-4DB2-BD59-A6C34878D82A}">
                    <a16:rowId xmlns:a16="http://schemas.microsoft.com/office/drawing/2014/main" val="6018644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300" b="0" i="0" u="none" strike="noStrike" kern="1200" cap="none" spc="0" normalizeH="0" baseline="0" noProof="0" dirty="0">
                          <a:ln>
                            <a:noFill/>
                          </a:ln>
                          <a:solidFill>
                            <a:prstClr val="black"/>
                          </a:solidFill>
                          <a:effectLst/>
                          <a:uLnTx/>
                          <a:uFillTx/>
                          <a:latin typeface="+mn-lt"/>
                          <a:ea typeface="+mn-ea"/>
                          <a:cs typeface="+mn-cs"/>
                        </a:rPr>
                        <a:t>一次性</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t>核貸金額</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TW" sz="1600" dirty="0"/>
                        <a:t>100</a:t>
                      </a:r>
                      <a:r>
                        <a:rPr lang="zh-TW" altLang="en-US" sz="1600" dirty="0"/>
                        <a:t>萬</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zh-TW" alt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zh-TW" alt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zh-TW" alt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030784"/>
                  </a:ext>
                </a:extLst>
              </a:tr>
              <a:tr h="370840">
                <a:tc gridSpan="6">
                  <a:txBody>
                    <a:bodyPr/>
                    <a:lstStyle/>
                    <a:p>
                      <a:r>
                        <a:rPr lang="zh-TW" altLang="en-US" b="1" dirty="0">
                          <a:solidFill>
                            <a:srgbClr val="E83316"/>
                          </a:solidFill>
                        </a:rPr>
                        <a:t>支付</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hMerge="1">
                  <a:txBody>
                    <a:bodyPr/>
                    <a:lstStyle/>
                    <a:p>
                      <a:endParaRPr lang="zh-TW" altLang="en-US"/>
                    </a:p>
                  </a:txBody>
                  <a:tcPr/>
                </a:tc>
                <a:tc hMerge="1">
                  <a:txBody>
                    <a:bodyPr/>
                    <a:lstStyle/>
                    <a:p>
                      <a:endParaRPr lang="zh-TW" altLang="en-US" b="1" dirty="0">
                        <a:solidFill>
                          <a:srgbClr val="E83316"/>
                        </a:solidFill>
                      </a:endParaRPr>
                    </a:p>
                  </a:txBody>
                  <a:tcPr>
                    <a:lnL w="12700" cap="flat" cmpd="sng" algn="ctr">
                      <a:solidFill>
                        <a:schemeClr val="tx1">
                          <a:lumMod val="65000"/>
                          <a:lumOff val="3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c hMerge="1">
                  <a:txBody>
                    <a:bodyPr/>
                    <a:lstStyle/>
                    <a:p>
                      <a:endParaRPr lang="zh-TW" altLang="en-US" b="1" dirty="0">
                        <a:solidFill>
                          <a:srgbClr val="E83316"/>
                        </a:solidFill>
                      </a:endParaRPr>
                    </a:p>
                  </a:txBody>
                  <a:tcPr>
                    <a:lnL w="12700" cap="flat" cmpd="sng" algn="ctr">
                      <a:solidFill>
                        <a:schemeClr val="tx1">
                          <a:lumMod val="65000"/>
                          <a:lumOff val="35000"/>
                        </a:schemeClr>
                      </a:solidFill>
                      <a:prstDash val="solid"/>
                      <a:round/>
                      <a:headEnd type="none" w="med" len="med"/>
                      <a:tailEnd type="none" w="med" len="med"/>
                    </a:lnL>
                    <a:lnT w="9525" cap="flat" cmpd="sng" algn="ctr">
                      <a:solidFill>
                        <a:schemeClr val="bg1">
                          <a:lumMod val="65000"/>
                        </a:schemeClr>
                      </a:solidFill>
                      <a:prstDash val="solid"/>
                      <a:round/>
                      <a:headEnd type="none" w="med" len="med"/>
                      <a:tailEnd type="none" w="med" len="med"/>
                    </a:lnT>
                  </a:tcPr>
                </a:tc>
                <a:tc hMerge="1">
                  <a:txBody>
                    <a:bodyPr/>
                    <a:lstStyle/>
                    <a:p>
                      <a:endParaRPr lang="zh-TW" altLang="en-US" b="1" dirty="0">
                        <a:solidFill>
                          <a:srgbClr val="E83316"/>
                        </a:solidFill>
                      </a:endParaRPr>
                    </a:p>
                  </a:txBody>
                  <a:tcPr/>
                </a:tc>
                <a:tc hMerge="1">
                  <a:txBody>
                    <a:bodyPr/>
                    <a:lstStyle/>
                    <a:p>
                      <a:endParaRPr lang="zh-TW" altLang="en-US" b="1" dirty="0">
                        <a:solidFill>
                          <a:srgbClr val="E83316"/>
                        </a:solidFill>
                      </a:endParaRPr>
                    </a:p>
                  </a:txBody>
                  <a:tcPr/>
                </a:tc>
                <a:extLst>
                  <a:ext uri="{0D108BD9-81ED-4DB2-BD59-A6C34878D82A}">
                    <a16:rowId xmlns:a16="http://schemas.microsoft.com/office/drawing/2014/main" val="1386244020"/>
                  </a:ext>
                </a:extLst>
              </a:tr>
              <a:tr h="370840">
                <a:tc rowSpan="2">
                  <a:txBody>
                    <a:bodyPr/>
                    <a:lstStyle/>
                    <a:p>
                      <a:r>
                        <a:rPr lang="zh-TW" altLang="en-US" sz="1300" b="0" dirty="0"/>
                        <a:t>一次性</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zh-TW" altLang="en-US" b="1" dirty="0"/>
                        <a:t>銀行開辦費</a:t>
                      </a:r>
                      <a:r>
                        <a:rPr lang="en-US" altLang="zh-TW" b="1" baseline="30000" dirty="0"/>
                        <a:t>1</a:t>
                      </a:r>
                      <a:endParaRPr lang="zh-TW" altLang="en-US" b="1" baseline="300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TW" sz="1600" dirty="0"/>
                        <a:t>1,000 – 9,000</a:t>
                      </a:r>
                      <a:endParaRPr lang="zh-TW" alt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TW" sz="1600" dirty="0"/>
                        <a:t>-</a:t>
                      </a:r>
                      <a:endParaRPr lang="zh-TW" alt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TW" sz="1600" dirty="0"/>
                        <a:t>-</a:t>
                      </a:r>
                      <a:endParaRPr lang="zh-TW" alt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TW" sz="1600" dirty="0"/>
                        <a:t>-</a:t>
                      </a:r>
                      <a:endParaRPr lang="zh-TW" alt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48859966"/>
                  </a:ext>
                </a:extLst>
              </a:tr>
              <a:tr h="370840">
                <a:tc vMerge="1">
                  <a:txBody>
                    <a:bodyPr/>
                    <a:lstStyle/>
                    <a:p>
                      <a:endParaRPr lang="zh-TW" altLang="en-US" sz="1300" b="0" dirty="0"/>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zh-TW" altLang="en-US" b="1" dirty="0"/>
                        <a:t>信保手續費</a:t>
                      </a:r>
                      <a:r>
                        <a:rPr lang="en-US" altLang="zh-TW" b="1" baseline="30000" dirty="0"/>
                        <a:t>2</a:t>
                      </a:r>
                      <a:endParaRPr lang="zh-TW" altLang="en-US" b="1" baseline="300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TW" sz="1600" dirty="0"/>
                        <a:t>0.375%</a:t>
                      </a:r>
                      <a:r>
                        <a:rPr lang="zh-TW" altLang="en-US" sz="1600" dirty="0"/>
                        <a:t> </a:t>
                      </a:r>
                      <a:r>
                        <a:rPr lang="zh-TW" altLang="en-US" sz="1400" dirty="0"/>
                        <a:t>一次收取</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dirty="0"/>
                        <a:t>-</a:t>
                      </a:r>
                      <a:endParaRPr lang="zh-TW" alt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dirty="0"/>
                        <a:t>-</a:t>
                      </a:r>
                      <a:endParaRPr lang="zh-TW" alt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TW" sz="1600" dirty="0"/>
                        <a:t>-</a:t>
                      </a:r>
                      <a:endParaRPr lang="zh-TW" alt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5368"/>
                  </a:ext>
                </a:extLst>
              </a:tr>
              <a:tr h="306766">
                <a:tc rowSpan="2">
                  <a:txBody>
                    <a:bodyPr/>
                    <a:lstStyle/>
                    <a:p>
                      <a:pPr marL="0" algn="l" defTabSz="914400" rtl="0" eaLnBrk="1" latinLnBrk="0" hangingPunct="1"/>
                      <a:r>
                        <a:rPr lang="zh-TW" altLang="en-US" sz="1300" b="0" kern="1200" dirty="0">
                          <a:solidFill>
                            <a:schemeClr val="tx1"/>
                          </a:solidFill>
                          <a:latin typeface="+mn-lt"/>
                          <a:ea typeface="+mn-ea"/>
                          <a:cs typeface="+mn-cs"/>
                        </a:rPr>
                        <a:t>週期性</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r>
                        <a:rPr lang="zh-TW" altLang="en-US" b="1" dirty="0"/>
                        <a:t>本金償還</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TW" sz="1600" dirty="0"/>
                        <a:t>-</a:t>
                      </a:r>
                      <a:endParaRPr lang="zh-TW" alt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zh-TW" altLang="en-US" sz="1600" dirty="0"/>
                        <a:t>本金償還</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zh-TW" altLang="en-US" sz="1600" dirty="0"/>
                        <a:t>本金償還</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zh-TW" altLang="en-US" sz="1600" dirty="0"/>
                        <a:t>累積還</a:t>
                      </a:r>
                      <a:r>
                        <a:rPr lang="en-US" altLang="zh-TW" sz="1600" dirty="0"/>
                        <a:t>100</a:t>
                      </a:r>
                      <a:r>
                        <a:rPr lang="zh-TW" altLang="en-US" sz="1600" dirty="0"/>
                        <a:t>萬</a:t>
                      </a:r>
                    </a:p>
                  </a:txBody>
                  <a:tcPr>
                    <a:lnL w="12700" cap="flat" cmpd="sng" algn="ctr">
                      <a:solidFill>
                        <a:schemeClr val="bg1">
                          <a:lumMod val="7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45124365"/>
                  </a:ext>
                </a:extLst>
              </a:tr>
              <a:tr h="370840">
                <a:tc vMerge="1">
                  <a:txBody>
                    <a:bodyPr/>
                    <a:lstStyle/>
                    <a:p>
                      <a:pPr marL="0" algn="l" defTabSz="914400" rtl="0" eaLnBrk="1" latinLnBrk="0" hangingPunct="1"/>
                      <a:endParaRPr lang="zh-TW" altLang="en-US" sz="1800" b="1" kern="1200" dirty="0">
                        <a:solidFill>
                          <a:schemeClr val="tx1"/>
                        </a:solidFill>
                        <a:latin typeface="+mn-lt"/>
                        <a:ea typeface="+mn-ea"/>
                        <a:cs typeface="+mn-cs"/>
                      </a:endParaRP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zh-TW" altLang="en-US" b="1" dirty="0"/>
                        <a:t>利息支付</a:t>
                      </a:r>
                      <a:r>
                        <a:rPr lang="en-US" altLang="zh-TW" b="1" baseline="30000" dirty="0"/>
                        <a:t>3</a:t>
                      </a:r>
                      <a:endParaRPr lang="zh-TW" altLang="en-US" b="1" baseline="300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altLang="zh-TW" sz="1600" dirty="0"/>
                        <a:t>-</a:t>
                      </a:r>
                      <a:endParaRPr lang="zh-TW" alt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altLang="zh-TW" sz="1600" strike="dblStrike" baseline="0" dirty="0"/>
                        <a:t>1.42%</a:t>
                      </a:r>
                      <a:endParaRPr lang="zh-TW" altLang="en-US" sz="1600" strike="dblStrike" baseline="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strike="dblStrike" baseline="0" dirty="0"/>
                        <a:t>1.42%</a:t>
                      </a:r>
                      <a:endParaRPr lang="zh-TW" altLang="en-US" sz="1600" strike="dblStrike" baseline="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strike="dblStrike" baseline="0" dirty="0"/>
                        <a:t>1.42%</a:t>
                      </a:r>
                      <a:endParaRPr lang="zh-TW" altLang="en-US" sz="1600" strike="dblStrike" baseline="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1647401"/>
                  </a:ext>
                </a:extLst>
              </a:tr>
            </a:tbl>
          </a:graphicData>
        </a:graphic>
      </p:graphicFrame>
      <p:grpSp>
        <p:nvGrpSpPr>
          <p:cNvPr id="50" name="群組 49">
            <a:extLst>
              <a:ext uri="{FF2B5EF4-FFF2-40B4-BE49-F238E27FC236}">
                <a16:creationId xmlns:a16="http://schemas.microsoft.com/office/drawing/2014/main" id="{3D0C7094-3E11-4DC6-92C2-5F8E9102947C}"/>
              </a:ext>
            </a:extLst>
          </p:cNvPr>
          <p:cNvGrpSpPr/>
          <p:nvPr/>
        </p:nvGrpSpPr>
        <p:grpSpPr>
          <a:xfrm>
            <a:off x="2495674" y="851453"/>
            <a:ext cx="7124700" cy="1449440"/>
            <a:chOff x="2100263" y="1831148"/>
            <a:chExt cx="7124700" cy="1449440"/>
          </a:xfrm>
        </p:grpSpPr>
        <p:cxnSp>
          <p:nvCxnSpPr>
            <p:cNvPr id="5" name="直線單箭頭接點 4">
              <a:extLst>
                <a:ext uri="{FF2B5EF4-FFF2-40B4-BE49-F238E27FC236}">
                  <a16:creationId xmlns:a16="http://schemas.microsoft.com/office/drawing/2014/main" id="{ED0DDA93-32BC-4407-A7E9-686D17EB3D0A}"/>
                </a:ext>
              </a:extLst>
            </p:cNvPr>
            <p:cNvCxnSpPr>
              <a:cxnSpLocks/>
            </p:cNvCxnSpPr>
            <p:nvPr/>
          </p:nvCxnSpPr>
          <p:spPr>
            <a:xfrm>
              <a:off x="2100263" y="2311400"/>
              <a:ext cx="7124700" cy="0"/>
            </a:xfrm>
            <a:prstGeom prst="straightConnector1">
              <a:avLst/>
            </a:prstGeom>
            <a:ln>
              <a:solidFill>
                <a:schemeClr val="tx1">
                  <a:lumMod val="50000"/>
                  <a:lumOff val="50000"/>
                </a:schemeClr>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2" name="箭號: 向上 11">
              <a:extLst>
                <a:ext uri="{FF2B5EF4-FFF2-40B4-BE49-F238E27FC236}">
                  <a16:creationId xmlns:a16="http://schemas.microsoft.com/office/drawing/2014/main" id="{EEC51ADD-E852-42B7-9BDB-ACF3FC803F2F}"/>
                </a:ext>
              </a:extLst>
            </p:cNvPr>
            <p:cNvSpPr>
              <a:spLocks noChangeAspect="1"/>
            </p:cNvSpPr>
            <p:nvPr/>
          </p:nvSpPr>
          <p:spPr>
            <a:xfrm flipV="1">
              <a:off x="2613323" y="2531860"/>
              <a:ext cx="568011" cy="748728"/>
            </a:xfrm>
            <a:prstGeom prst="upArrow">
              <a:avLst/>
            </a:prstGeom>
            <a:solidFill>
              <a:srgbClr val="4AA79F"/>
            </a:solidFill>
            <a:ln>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 name="群組 15">
              <a:extLst>
                <a:ext uri="{FF2B5EF4-FFF2-40B4-BE49-F238E27FC236}">
                  <a16:creationId xmlns:a16="http://schemas.microsoft.com/office/drawing/2014/main" id="{7BF281E6-434B-48BC-95D9-1D64E342603A}"/>
                </a:ext>
              </a:extLst>
            </p:cNvPr>
            <p:cNvGrpSpPr/>
            <p:nvPr/>
          </p:nvGrpSpPr>
          <p:grpSpPr>
            <a:xfrm>
              <a:off x="2797663" y="2221399"/>
              <a:ext cx="180000" cy="180000"/>
              <a:chOff x="2373800" y="3491399"/>
              <a:chExt cx="180000" cy="180000"/>
            </a:xfrm>
          </p:grpSpPr>
          <p:sp>
            <p:nvSpPr>
              <p:cNvPr id="13" name="橢圓 12">
                <a:extLst>
                  <a:ext uri="{FF2B5EF4-FFF2-40B4-BE49-F238E27FC236}">
                    <a16:creationId xmlns:a16="http://schemas.microsoft.com/office/drawing/2014/main" id="{161AF2DB-85D8-4807-A093-8D9F56C8BF91}"/>
                  </a:ext>
                </a:extLst>
              </p:cNvPr>
              <p:cNvSpPr/>
              <p:nvPr/>
            </p:nvSpPr>
            <p:spPr>
              <a:xfrm>
                <a:off x="2373800" y="3491399"/>
                <a:ext cx="180000" cy="18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a:extLst>
                  <a:ext uri="{FF2B5EF4-FFF2-40B4-BE49-F238E27FC236}">
                    <a16:creationId xmlns:a16="http://schemas.microsoft.com/office/drawing/2014/main" id="{7401D877-C695-4BFD-A637-48F3217A953D}"/>
                  </a:ext>
                </a:extLst>
              </p:cNvPr>
              <p:cNvSpPr/>
              <p:nvPr/>
            </p:nvSpPr>
            <p:spPr>
              <a:xfrm>
                <a:off x="2418800" y="3534543"/>
                <a:ext cx="90000" cy="9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7" name="群組 16">
              <a:extLst>
                <a:ext uri="{FF2B5EF4-FFF2-40B4-BE49-F238E27FC236}">
                  <a16:creationId xmlns:a16="http://schemas.microsoft.com/office/drawing/2014/main" id="{0E3FD06F-3C2A-4E41-9950-1638D2FD95D3}"/>
                </a:ext>
              </a:extLst>
            </p:cNvPr>
            <p:cNvGrpSpPr/>
            <p:nvPr/>
          </p:nvGrpSpPr>
          <p:grpSpPr>
            <a:xfrm>
              <a:off x="8280823" y="2227417"/>
              <a:ext cx="180000" cy="180000"/>
              <a:chOff x="2373800" y="3491399"/>
              <a:chExt cx="180000" cy="180000"/>
            </a:xfrm>
          </p:grpSpPr>
          <p:sp>
            <p:nvSpPr>
              <p:cNvPr id="18" name="橢圓 17">
                <a:extLst>
                  <a:ext uri="{FF2B5EF4-FFF2-40B4-BE49-F238E27FC236}">
                    <a16:creationId xmlns:a16="http://schemas.microsoft.com/office/drawing/2014/main" id="{96287B96-D258-432F-A13D-891C2A6E0BD7}"/>
                  </a:ext>
                </a:extLst>
              </p:cNvPr>
              <p:cNvSpPr/>
              <p:nvPr/>
            </p:nvSpPr>
            <p:spPr>
              <a:xfrm>
                <a:off x="2373800" y="3491399"/>
                <a:ext cx="180000" cy="18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a:extLst>
                  <a:ext uri="{FF2B5EF4-FFF2-40B4-BE49-F238E27FC236}">
                    <a16:creationId xmlns:a16="http://schemas.microsoft.com/office/drawing/2014/main" id="{D6900582-73E0-4874-A246-1D1930838F89}"/>
                  </a:ext>
                </a:extLst>
              </p:cNvPr>
              <p:cNvSpPr/>
              <p:nvPr/>
            </p:nvSpPr>
            <p:spPr>
              <a:xfrm>
                <a:off x="2418800" y="3534543"/>
                <a:ext cx="90000" cy="9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 name="箭號: 向上 20">
              <a:extLst>
                <a:ext uri="{FF2B5EF4-FFF2-40B4-BE49-F238E27FC236}">
                  <a16:creationId xmlns:a16="http://schemas.microsoft.com/office/drawing/2014/main" id="{65669786-8058-4E94-BCBC-A5AB28040AA5}"/>
                </a:ext>
              </a:extLst>
            </p:cNvPr>
            <p:cNvSpPr/>
            <p:nvPr/>
          </p:nvSpPr>
          <p:spPr>
            <a:xfrm>
              <a:off x="3897432" y="2509636"/>
              <a:ext cx="270000" cy="370800"/>
            </a:xfrm>
            <a:prstGeom prst="upArrow">
              <a:avLst/>
            </a:prstGeom>
            <a:solidFill>
              <a:srgbClr val="E83316"/>
            </a:solidFill>
            <a:ln>
              <a:solidFill>
                <a:srgbClr val="E833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箭號: 向上 22">
              <a:extLst>
                <a:ext uri="{FF2B5EF4-FFF2-40B4-BE49-F238E27FC236}">
                  <a16:creationId xmlns:a16="http://schemas.microsoft.com/office/drawing/2014/main" id="{F10426DF-CF27-44EA-B20C-F5FB7EDAAE4F}"/>
                </a:ext>
              </a:extLst>
            </p:cNvPr>
            <p:cNvSpPr/>
            <p:nvPr/>
          </p:nvSpPr>
          <p:spPr>
            <a:xfrm>
              <a:off x="4622252" y="2515782"/>
              <a:ext cx="270000" cy="370800"/>
            </a:xfrm>
            <a:prstGeom prst="upArrow">
              <a:avLst/>
            </a:prstGeom>
            <a:solidFill>
              <a:srgbClr val="E83316"/>
            </a:solidFill>
            <a:ln>
              <a:solidFill>
                <a:srgbClr val="E833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箭號: 向上 24">
              <a:extLst>
                <a:ext uri="{FF2B5EF4-FFF2-40B4-BE49-F238E27FC236}">
                  <a16:creationId xmlns:a16="http://schemas.microsoft.com/office/drawing/2014/main" id="{24D76766-99B7-42A7-A75A-1863659A8FEF}"/>
                </a:ext>
              </a:extLst>
            </p:cNvPr>
            <p:cNvSpPr/>
            <p:nvPr/>
          </p:nvSpPr>
          <p:spPr>
            <a:xfrm>
              <a:off x="5357458" y="2509636"/>
              <a:ext cx="270000" cy="370800"/>
            </a:xfrm>
            <a:prstGeom prst="upArrow">
              <a:avLst/>
            </a:prstGeom>
            <a:solidFill>
              <a:srgbClr val="E83316"/>
            </a:solidFill>
            <a:ln>
              <a:solidFill>
                <a:srgbClr val="E833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箭號: 向上 26">
              <a:extLst>
                <a:ext uri="{FF2B5EF4-FFF2-40B4-BE49-F238E27FC236}">
                  <a16:creationId xmlns:a16="http://schemas.microsoft.com/office/drawing/2014/main" id="{79520093-74FB-4DF8-B11E-749E5227A18E}"/>
                </a:ext>
              </a:extLst>
            </p:cNvPr>
            <p:cNvSpPr>
              <a:spLocks noChangeAspect="1"/>
            </p:cNvSpPr>
            <p:nvPr/>
          </p:nvSpPr>
          <p:spPr>
            <a:xfrm>
              <a:off x="6071690" y="2517860"/>
              <a:ext cx="270000" cy="370837"/>
            </a:xfrm>
            <a:prstGeom prst="upArrow">
              <a:avLst/>
            </a:prstGeom>
            <a:solidFill>
              <a:srgbClr val="E83316"/>
            </a:solidFill>
            <a:ln>
              <a:solidFill>
                <a:srgbClr val="E833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箭號: 向上 28">
              <a:extLst>
                <a:ext uri="{FF2B5EF4-FFF2-40B4-BE49-F238E27FC236}">
                  <a16:creationId xmlns:a16="http://schemas.microsoft.com/office/drawing/2014/main" id="{7BB8C50B-0171-4C56-992E-B9232AD1B31C}"/>
                </a:ext>
              </a:extLst>
            </p:cNvPr>
            <p:cNvSpPr>
              <a:spLocks noChangeAspect="1"/>
            </p:cNvSpPr>
            <p:nvPr/>
          </p:nvSpPr>
          <p:spPr>
            <a:xfrm>
              <a:off x="6764702" y="2509599"/>
              <a:ext cx="270000" cy="370836"/>
            </a:xfrm>
            <a:prstGeom prst="upArrow">
              <a:avLst/>
            </a:prstGeom>
            <a:solidFill>
              <a:srgbClr val="E83316"/>
            </a:solidFill>
            <a:ln>
              <a:solidFill>
                <a:srgbClr val="E833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箭號: 向上 30">
              <a:extLst>
                <a:ext uri="{FF2B5EF4-FFF2-40B4-BE49-F238E27FC236}">
                  <a16:creationId xmlns:a16="http://schemas.microsoft.com/office/drawing/2014/main" id="{946BE7C6-1613-4B8F-A8B4-7AE40BBCE944}"/>
                </a:ext>
              </a:extLst>
            </p:cNvPr>
            <p:cNvSpPr>
              <a:spLocks noChangeAspect="1"/>
            </p:cNvSpPr>
            <p:nvPr/>
          </p:nvSpPr>
          <p:spPr>
            <a:xfrm>
              <a:off x="7486136" y="2517860"/>
              <a:ext cx="270000" cy="370836"/>
            </a:xfrm>
            <a:prstGeom prst="upArrow">
              <a:avLst/>
            </a:prstGeom>
            <a:solidFill>
              <a:srgbClr val="E83316"/>
            </a:solidFill>
            <a:ln>
              <a:solidFill>
                <a:srgbClr val="E833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箭號: 向上 32">
              <a:extLst>
                <a:ext uri="{FF2B5EF4-FFF2-40B4-BE49-F238E27FC236}">
                  <a16:creationId xmlns:a16="http://schemas.microsoft.com/office/drawing/2014/main" id="{F444FFAB-87EA-45EA-AFDD-33921C46170C}"/>
                </a:ext>
              </a:extLst>
            </p:cNvPr>
            <p:cNvSpPr>
              <a:spLocks noChangeAspect="1"/>
            </p:cNvSpPr>
            <p:nvPr/>
          </p:nvSpPr>
          <p:spPr>
            <a:xfrm>
              <a:off x="8214140" y="2514336"/>
              <a:ext cx="270000" cy="370834"/>
            </a:xfrm>
            <a:prstGeom prst="upArrow">
              <a:avLst/>
            </a:prstGeom>
            <a:solidFill>
              <a:srgbClr val="E83316"/>
            </a:solidFill>
            <a:ln>
              <a:solidFill>
                <a:srgbClr val="E833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a:extLst>
                <a:ext uri="{FF2B5EF4-FFF2-40B4-BE49-F238E27FC236}">
                  <a16:creationId xmlns:a16="http://schemas.microsoft.com/office/drawing/2014/main" id="{9D1E3EF9-8C18-44F3-9788-9B3492BA21F1}"/>
                </a:ext>
              </a:extLst>
            </p:cNvPr>
            <p:cNvSpPr txBox="1"/>
            <p:nvPr/>
          </p:nvSpPr>
          <p:spPr>
            <a:xfrm>
              <a:off x="2314429" y="1831148"/>
              <a:ext cx="1146468" cy="323165"/>
            </a:xfrm>
            <a:prstGeom prst="rect">
              <a:avLst/>
            </a:prstGeom>
            <a:noFill/>
          </p:spPr>
          <p:txBody>
            <a:bodyPr wrap="none" rtlCol="0">
              <a:spAutoFit/>
            </a:bodyPr>
            <a:lstStyle/>
            <a:p>
              <a:r>
                <a:rPr lang="zh-TW" altLang="en-US" sz="1500" dirty="0">
                  <a:solidFill>
                    <a:schemeClr val="tx1">
                      <a:lumMod val="85000"/>
                      <a:lumOff val="15000"/>
                    </a:schemeClr>
                  </a:solidFill>
                </a:rPr>
                <a:t>貸款起始日</a:t>
              </a:r>
            </a:p>
          </p:txBody>
        </p:sp>
        <p:sp>
          <p:nvSpPr>
            <p:cNvPr id="37" name="文字方塊 36">
              <a:extLst>
                <a:ext uri="{FF2B5EF4-FFF2-40B4-BE49-F238E27FC236}">
                  <a16:creationId xmlns:a16="http://schemas.microsoft.com/office/drawing/2014/main" id="{14C8EE7E-9BA8-4211-9A9B-0FDD53075072}"/>
                </a:ext>
              </a:extLst>
            </p:cNvPr>
            <p:cNvSpPr txBox="1"/>
            <p:nvPr/>
          </p:nvSpPr>
          <p:spPr>
            <a:xfrm>
              <a:off x="7775906" y="1838484"/>
              <a:ext cx="1146468" cy="323165"/>
            </a:xfrm>
            <a:prstGeom prst="rect">
              <a:avLst/>
            </a:prstGeom>
            <a:noFill/>
          </p:spPr>
          <p:txBody>
            <a:bodyPr wrap="none" rtlCol="0">
              <a:spAutoFit/>
            </a:bodyPr>
            <a:lstStyle/>
            <a:p>
              <a:r>
                <a:rPr lang="zh-TW" altLang="en-US" sz="1500" dirty="0">
                  <a:solidFill>
                    <a:schemeClr val="tx1">
                      <a:lumMod val="85000"/>
                      <a:lumOff val="15000"/>
                    </a:schemeClr>
                  </a:solidFill>
                </a:rPr>
                <a:t>貸款償清日</a:t>
              </a:r>
            </a:p>
          </p:txBody>
        </p:sp>
        <p:sp>
          <p:nvSpPr>
            <p:cNvPr id="41" name="文字方塊 40">
              <a:extLst>
                <a:ext uri="{FF2B5EF4-FFF2-40B4-BE49-F238E27FC236}">
                  <a16:creationId xmlns:a16="http://schemas.microsoft.com/office/drawing/2014/main" id="{B1093F14-27A9-49CD-8BA6-C559FCF8CD59}"/>
                </a:ext>
              </a:extLst>
            </p:cNvPr>
            <p:cNvSpPr txBox="1"/>
            <p:nvPr/>
          </p:nvSpPr>
          <p:spPr>
            <a:xfrm>
              <a:off x="3457429" y="1833142"/>
              <a:ext cx="1146468" cy="323165"/>
            </a:xfrm>
            <a:prstGeom prst="rect">
              <a:avLst/>
            </a:prstGeom>
            <a:noFill/>
          </p:spPr>
          <p:txBody>
            <a:bodyPr wrap="none" rtlCol="0">
              <a:spAutoFit/>
            </a:bodyPr>
            <a:lstStyle/>
            <a:p>
              <a:r>
                <a:rPr lang="zh-TW" altLang="en-US" sz="1500" dirty="0">
                  <a:solidFill>
                    <a:schemeClr val="tx1">
                      <a:lumMod val="85000"/>
                      <a:lumOff val="15000"/>
                    </a:schemeClr>
                  </a:solidFill>
                </a:rPr>
                <a:t>寬限期結束</a:t>
              </a:r>
            </a:p>
          </p:txBody>
        </p:sp>
        <p:grpSp>
          <p:nvGrpSpPr>
            <p:cNvPr id="42" name="群組 41">
              <a:extLst>
                <a:ext uri="{FF2B5EF4-FFF2-40B4-BE49-F238E27FC236}">
                  <a16:creationId xmlns:a16="http://schemas.microsoft.com/office/drawing/2014/main" id="{EA87664F-4104-4FF4-B61D-E7D46BC5313E}"/>
                </a:ext>
              </a:extLst>
            </p:cNvPr>
            <p:cNvGrpSpPr/>
            <p:nvPr/>
          </p:nvGrpSpPr>
          <p:grpSpPr>
            <a:xfrm>
              <a:off x="3940663" y="2221399"/>
              <a:ext cx="180000" cy="180000"/>
              <a:chOff x="2373800" y="3491399"/>
              <a:chExt cx="180000" cy="180000"/>
            </a:xfrm>
          </p:grpSpPr>
          <p:sp>
            <p:nvSpPr>
              <p:cNvPr id="43" name="橢圓 42">
                <a:extLst>
                  <a:ext uri="{FF2B5EF4-FFF2-40B4-BE49-F238E27FC236}">
                    <a16:creationId xmlns:a16="http://schemas.microsoft.com/office/drawing/2014/main" id="{5B50F7CE-880C-4ABE-B3B0-4DD875D4EAAB}"/>
                  </a:ext>
                </a:extLst>
              </p:cNvPr>
              <p:cNvSpPr/>
              <p:nvPr/>
            </p:nvSpPr>
            <p:spPr>
              <a:xfrm>
                <a:off x="2373800" y="3491399"/>
                <a:ext cx="180000" cy="18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橢圓 43">
                <a:extLst>
                  <a:ext uri="{FF2B5EF4-FFF2-40B4-BE49-F238E27FC236}">
                    <a16:creationId xmlns:a16="http://schemas.microsoft.com/office/drawing/2014/main" id="{F4F30421-8A3B-494D-A412-C51C8FFB7FE1}"/>
                  </a:ext>
                </a:extLst>
              </p:cNvPr>
              <p:cNvSpPr/>
              <p:nvPr/>
            </p:nvSpPr>
            <p:spPr>
              <a:xfrm>
                <a:off x="2418800" y="3534543"/>
                <a:ext cx="90000" cy="9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9" name="箭號: 向上 48">
              <a:extLst>
                <a:ext uri="{FF2B5EF4-FFF2-40B4-BE49-F238E27FC236}">
                  <a16:creationId xmlns:a16="http://schemas.microsoft.com/office/drawing/2014/main" id="{47E7AD17-3588-4001-82D1-7542DF128081}"/>
                </a:ext>
              </a:extLst>
            </p:cNvPr>
            <p:cNvSpPr>
              <a:spLocks noChangeAspect="1"/>
            </p:cNvSpPr>
            <p:nvPr/>
          </p:nvSpPr>
          <p:spPr>
            <a:xfrm>
              <a:off x="2548899" y="2531861"/>
              <a:ext cx="138807" cy="190628"/>
            </a:xfrm>
            <a:prstGeom prst="upArrow">
              <a:avLst/>
            </a:prstGeom>
            <a:solidFill>
              <a:srgbClr val="E83316"/>
            </a:solidFill>
            <a:ln>
              <a:solidFill>
                <a:srgbClr val="E833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3" name="文字方塊 52">
            <a:extLst>
              <a:ext uri="{FF2B5EF4-FFF2-40B4-BE49-F238E27FC236}">
                <a16:creationId xmlns:a16="http://schemas.microsoft.com/office/drawing/2014/main" id="{DEE1F3C8-A83E-416C-9938-A6C1A7333203}"/>
              </a:ext>
            </a:extLst>
          </p:cNvPr>
          <p:cNvSpPr txBox="1"/>
          <p:nvPr/>
        </p:nvSpPr>
        <p:spPr>
          <a:xfrm>
            <a:off x="1116555" y="5603966"/>
            <a:ext cx="6681164" cy="1169551"/>
          </a:xfrm>
          <a:prstGeom prst="rect">
            <a:avLst/>
          </a:prstGeom>
          <a:noFill/>
        </p:spPr>
        <p:txBody>
          <a:bodyPr wrap="square" rtlCol="0">
            <a:spAutoFit/>
          </a:bodyPr>
          <a:lstStyle/>
          <a:p>
            <a:pPr marL="216000" indent="-216000">
              <a:buFont typeface="+mj-lt"/>
              <a:buAutoNum type="arabicPeriod"/>
            </a:pPr>
            <a:r>
              <a:rPr lang="zh-TW" altLang="en-US" sz="1400" dirty="0">
                <a:solidFill>
                  <a:schemeClr val="tx1">
                    <a:lumMod val="75000"/>
                    <a:lumOff val="25000"/>
                  </a:schemeClr>
                </a:solidFill>
              </a:rPr>
              <a:t>每間銀行通常酌收開辦費、信用查詢費、帳管費等等中一到兩種，大約</a:t>
            </a:r>
            <a:r>
              <a:rPr lang="en-US" altLang="zh-TW" sz="1400" dirty="0">
                <a:solidFill>
                  <a:schemeClr val="tx1">
                    <a:lumMod val="75000"/>
                    <a:lumOff val="25000"/>
                  </a:schemeClr>
                </a:solidFill>
              </a:rPr>
              <a:t>1</a:t>
            </a:r>
            <a:r>
              <a:rPr lang="zh-TW" altLang="en-US" sz="1400" dirty="0">
                <a:solidFill>
                  <a:schemeClr val="tx1">
                    <a:lumMod val="75000"/>
                    <a:lumOff val="25000"/>
                  </a:schemeClr>
                </a:solidFill>
              </a:rPr>
              <a:t>千</a:t>
            </a:r>
            <a:r>
              <a:rPr lang="en-US" altLang="zh-TW" sz="1400" dirty="0">
                <a:solidFill>
                  <a:schemeClr val="tx1">
                    <a:lumMod val="75000"/>
                    <a:lumOff val="25000"/>
                  </a:schemeClr>
                </a:solidFill>
              </a:rPr>
              <a:t>~9</a:t>
            </a:r>
            <a:r>
              <a:rPr lang="zh-TW" altLang="en-US" sz="1400" dirty="0">
                <a:solidFill>
                  <a:schemeClr val="tx1">
                    <a:lumMod val="75000"/>
                    <a:lumOff val="25000"/>
                  </a:schemeClr>
                </a:solidFill>
              </a:rPr>
              <a:t>千</a:t>
            </a:r>
            <a:endParaRPr lang="en-US" altLang="zh-TW" sz="1400" dirty="0">
              <a:solidFill>
                <a:schemeClr val="tx1">
                  <a:lumMod val="75000"/>
                  <a:lumOff val="25000"/>
                </a:schemeClr>
              </a:solidFill>
            </a:endParaRPr>
          </a:p>
          <a:p>
            <a:pPr marL="216000" indent="-216000">
              <a:buFont typeface="+mj-lt"/>
              <a:buAutoNum type="arabicPeriod"/>
            </a:pPr>
            <a:r>
              <a:rPr lang="zh-TW" altLang="en-US" sz="1400" dirty="0">
                <a:solidFill>
                  <a:schemeClr val="tx1">
                    <a:lumMod val="75000"/>
                    <a:lumOff val="25000"/>
                  </a:schemeClr>
                </a:solidFill>
              </a:rPr>
              <a:t>中小企業信保基金所收取，視擔保狀況而定。通常核撥時一次收取全期手續費</a:t>
            </a:r>
            <a:endParaRPr lang="en-US" altLang="zh-TW" sz="1400" dirty="0">
              <a:solidFill>
                <a:schemeClr val="tx1">
                  <a:lumMod val="75000"/>
                  <a:lumOff val="25000"/>
                </a:schemeClr>
              </a:solidFill>
            </a:endParaRPr>
          </a:p>
          <a:p>
            <a:pPr marL="216000" indent="-216000">
              <a:buFont typeface="+mj-lt"/>
              <a:buAutoNum type="arabicPeriod"/>
            </a:pPr>
            <a:r>
              <a:rPr lang="zh-TW" altLang="en-US" sz="1400" dirty="0">
                <a:solidFill>
                  <a:schemeClr val="tx1">
                    <a:lumMod val="75000"/>
                    <a:lumOff val="25000"/>
                  </a:schemeClr>
                </a:solidFill>
              </a:rPr>
              <a:t>先付後補；文策院協助利息補貼 </a:t>
            </a:r>
            <a:r>
              <a:rPr lang="en-US" altLang="zh-TW" sz="1400" dirty="0">
                <a:solidFill>
                  <a:schemeClr val="tx1">
                    <a:lumMod val="75000"/>
                    <a:lumOff val="25000"/>
                  </a:schemeClr>
                </a:solidFill>
              </a:rPr>
              <a:t>(5</a:t>
            </a:r>
            <a:r>
              <a:rPr lang="zh-TW" altLang="en-US" sz="1400" dirty="0">
                <a:solidFill>
                  <a:schemeClr val="tx1">
                    <a:lumMod val="75000"/>
                    <a:lumOff val="25000"/>
                  </a:schemeClr>
                </a:solidFill>
              </a:rPr>
              <a:t>年為限</a:t>
            </a:r>
            <a:r>
              <a:rPr lang="en-US" altLang="zh-TW" sz="1400" dirty="0">
                <a:solidFill>
                  <a:schemeClr val="tx1">
                    <a:lumMod val="75000"/>
                    <a:lumOff val="25000"/>
                  </a:schemeClr>
                </a:solidFill>
              </a:rPr>
              <a:t>)</a:t>
            </a:r>
            <a:r>
              <a:rPr lang="zh-TW" altLang="en-US" sz="1400" dirty="0">
                <a:solidFill>
                  <a:schemeClr val="tx1">
                    <a:lumMod val="75000"/>
                    <a:lumOff val="25000"/>
                  </a:schemeClr>
                </a:solidFill>
              </a:rPr>
              <a:t>，最終實際無利息支付部分</a:t>
            </a:r>
            <a:endParaRPr lang="en-US" altLang="zh-TW" sz="1400" dirty="0">
              <a:solidFill>
                <a:schemeClr val="tx1">
                  <a:lumMod val="75000"/>
                  <a:lumOff val="25000"/>
                </a:schemeClr>
              </a:solidFill>
            </a:endParaRPr>
          </a:p>
          <a:p>
            <a:pPr marL="216000" indent="-216000">
              <a:buFont typeface="+mj-lt"/>
              <a:buAutoNum type="arabicPeriod"/>
            </a:pPr>
            <a:r>
              <a:rPr lang="zh-TW" altLang="en-US" sz="1400" b="1" dirty="0">
                <a:solidFill>
                  <a:srgbClr val="4AA79F"/>
                </a:solidFill>
              </a:rPr>
              <a:t>利息補貼部分，</a:t>
            </a:r>
            <a:r>
              <a:rPr lang="en-US" altLang="zh-TW" sz="1400" b="1" dirty="0">
                <a:solidFill>
                  <a:srgbClr val="4AA79F"/>
                </a:solidFill>
              </a:rPr>
              <a:t>111/1/1</a:t>
            </a:r>
            <a:r>
              <a:rPr lang="zh-TW" altLang="en-US" sz="1400" b="1" dirty="0">
                <a:solidFill>
                  <a:srgbClr val="4AA79F"/>
                </a:solidFill>
              </a:rPr>
              <a:t>起之申請案，得依「支持文化創意產業貸款利息補貼作業要點」於核貸後取得該筆貸款全額補貼，不需另行申請。</a:t>
            </a:r>
          </a:p>
        </p:txBody>
      </p:sp>
      <p:sp>
        <p:nvSpPr>
          <p:cNvPr id="56" name="文字方塊 55">
            <a:extLst>
              <a:ext uri="{FF2B5EF4-FFF2-40B4-BE49-F238E27FC236}">
                <a16:creationId xmlns:a16="http://schemas.microsoft.com/office/drawing/2014/main" id="{C4A9CC79-9A85-4E9C-8FC1-E9369BD49BC9}"/>
              </a:ext>
            </a:extLst>
          </p:cNvPr>
          <p:cNvSpPr txBox="1"/>
          <p:nvPr/>
        </p:nvSpPr>
        <p:spPr>
          <a:xfrm>
            <a:off x="719062" y="5572133"/>
            <a:ext cx="412669" cy="735714"/>
          </a:xfrm>
          <a:prstGeom prst="rect">
            <a:avLst/>
          </a:prstGeom>
          <a:noFill/>
        </p:spPr>
        <p:txBody>
          <a:bodyPr wrap="square" rtlCol="0">
            <a:spAutoFit/>
          </a:bodyPr>
          <a:lstStyle/>
          <a:p>
            <a:pPr algn="ctr">
              <a:lnSpc>
                <a:spcPct val="120000"/>
              </a:lnSpc>
            </a:pPr>
            <a:r>
              <a:rPr lang="zh-TW" altLang="en-US" dirty="0">
                <a:solidFill>
                  <a:schemeClr val="tx1">
                    <a:lumMod val="65000"/>
                    <a:lumOff val="35000"/>
                  </a:schemeClr>
                </a:solidFill>
              </a:rPr>
              <a:t>解釋</a:t>
            </a:r>
          </a:p>
        </p:txBody>
      </p:sp>
      <p:sp>
        <p:nvSpPr>
          <p:cNvPr id="58" name="TextBox 8">
            <a:extLst>
              <a:ext uri="{FF2B5EF4-FFF2-40B4-BE49-F238E27FC236}">
                <a16:creationId xmlns:a16="http://schemas.microsoft.com/office/drawing/2014/main" id="{DF68FAC6-B28B-4DA2-A302-72A7B70C5106}"/>
              </a:ext>
            </a:extLst>
          </p:cNvPr>
          <p:cNvSpPr txBox="1"/>
          <p:nvPr/>
        </p:nvSpPr>
        <p:spPr>
          <a:xfrm>
            <a:off x="686045" y="565258"/>
            <a:ext cx="1600783" cy="1631216"/>
          </a:xfrm>
          <a:prstGeom prst="rect">
            <a:avLst/>
          </a:prstGeom>
          <a:noFill/>
        </p:spPr>
        <p:txBody>
          <a:bodyPr wrap="square" rtlCol="0">
            <a:spAutoFit/>
          </a:bodyPr>
          <a:lstStyle/>
          <a:p>
            <a:r>
              <a:rPr lang="zh-TW" altLang="en-US" sz="5000" b="1" dirty="0">
                <a:solidFill>
                  <a:schemeClr val="bg1">
                    <a:lumMod val="65000"/>
                  </a:schemeClr>
                </a:solidFill>
              </a:rPr>
              <a:t>支付</a:t>
            </a:r>
            <a:endParaRPr lang="en-US" altLang="zh-TW" sz="5000" b="1" dirty="0">
              <a:solidFill>
                <a:schemeClr val="bg1">
                  <a:lumMod val="65000"/>
                </a:schemeClr>
              </a:solidFill>
            </a:endParaRPr>
          </a:p>
          <a:p>
            <a:r>
              <a:rPr lang="zh-TW" altLang="en-US" sz="5000" b="1" dirty="0">
                <a:solidFill>
                  <a:schemeClr val="bg1">
                    <a:lumMod val="65000"/>
                  </a:schemeClr>
                </a:solidFill>
              </a:rPr>
              <a:t>試算</a:t>
            </a:r>
            <a:endParaRPr lang="en-US" altLang="zh-TW" sz="5000" b="1" dirty="0">
              <a:solidFill>
                <a:schemeClr val="bg1">
                  <a:lumMod val="65000"/>
                </a:schemeClr>
              </a:solidFill>
            </a:endParaRPr>
          </a:p>
        </p:txBody>
      </p:sp>
      <p:pic>
        <p:nvPicPr>
          <p:cNvPr id="62" name="圖片 61" descr="一張含有 時鐘, 畫畫 的圖片&#10;&#10;自動產生的描述">
            <a:hlinkClick r:id="rId2"/>
            <a:extLst>
              <a:ext uri="{FF2B5EF4-FFF2-40B4-BE49-F238E27FC236}">
                <a16:creationId xmlns:a16="http://schemas.microsoft.com/office/drawing/2014/main" id="{5E55347B-5761-457D-80B9-FF83B501F6AB}"/>
              </a:ext>
            </a:extLst>
          </p:cNvPr>
          <p:cNvPicPr>
            <a:picLocks noChangeAspect="1"/>
          </p:cNvPicPr>
          <p:nvPr/>
        </p:nvPicPr>
        <p:blipFill>
          <a:blip r:embed="rId3"/>
          <a:stretch>
            <a:fillRect/>
          </a:stretch>
        </p:blipFill>
        <p:spPr>
          <a:xfrm flipH="1">
            <a:off x="8511609" y="5644491"/>
            <a:ext cx="690638" cy="690638"/>
          </a:xfrm>
          <a:prstGeom prst="rect">
            <a:avLst/>
          </a:prstGeom>
        </p:spPr>
      </p:pic>
      <p:sp>
        <p:nvSpPr>
          <p:cNvPr id="64" name="文字方塊 63">
            <a:extLst>
              <a:ext uri="{FF2B5EF4-FFF2-40B4-BE49-F238E27FC236}">
                <a16:creationId xmlns:a16="http://schemas.microsoft.com/office/drawing/2014/main" id="{C8A50573-9742-426D-B6C0-3752AE8D7C9D}"/>
              </a:ext>
            </a:extLst>
          </p:cNvPr>
          <p:cNvSpPr txBox="1"/>
          <p:nvPr/>
        </p:nvSpPr>
        <p:spPr>
          <a:xfrm>
            <a:off x="7797718" y="5603746"/>
            <a:ext cx="800330" cy="461665"/>
          </a:xfrm>
          <a:prstGeom prst="rect">
            <a:avLst/>
          </a:prstGeom>
          <a:noFill/>
        </p:spPr>
        <p:txBody>
          <a:bodyPr wrap="square" rtlCol="0">
            <a:spAutoFit/>
          </a:bodyPr>
          <a:lstStyle/>
          <a:p>
            <a:pPr algn="ctr"/>
            <a:r>
              <a:rPr lang="zh-TW" altLang="en-US" sz="1200" dirty="0">
                <a:solidFill>
                  <a:srgbClr val="4AA79F"/>
                </a:solidFill>
              </a:rPr>
              <a:t>信保手續費計算器</a:t>
            </a:r>
          </a:p>
        </p:txBody>
      </p:sp>
    </p:spTree>
    <p:extLst>
      <p:ext uri="{BB962C8B-B14F-4D97-AF65-F5344CB8AC3E}">
        <p14:creationId xmlns:p14="http://schemas.microsoft.com/office/powerpoint/2010/main" val="1751353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85909A90-7F9F-40B9-B667-928765C39C11}"/>
              </a:ext>
            </a:extLst>
          </p:cNvPr>
          <p:cNvSpPr/>
          <p:nvPr/>
        </p:nvSpPr>
        <p:spPr>
          <a:xfrm>
            <a:off x="1625783" y="1970784"/>
            <a:ext cx="7812470" cy="4015742"/>
          </a:xfrm>
          <a:prstGeom prst="rect">
            <a:avLst/>
          </a:prstGeom>
          <a:solidFill>
            <a:srgbClr val="9A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a:extLst>
              <a:ext uri="{FF2B5EF4-FFF2-40B4-BE49-F238E27FC236}">
                <a16:creationId xmlns:a16="http://schemas.microsoft.com/office/drawing/2014/main" id="{C1876D24-ABEE-4CF4-B125-7DB9127ABD43}"/>
              </a:ext>
            </a:extLst>
          </p:cNvPr>
          <p:cNvSpPr>
            <a:spLocks noGrp="1"/>
          </p:cNvSpPr>
          <p:nvPr>
            <p:ph type="sldNum" sz="quarter" idx="12"/>
          </p:nvPr>
        </p:nvSpPr>
        <p:spPr/>
        <p:txBody>
          <a:bodyPr/>
          <a:lstStyle/>
          <a:p>
            <a:fld id="{892572A1-F7CB-644C-A08C-EFAC67228EB0}" type="slidenum">
              <a:rPr kumimoji="1" lang="zh-TW" altLang="en-US" smtClean="0"/>
              <a:t>2</a:t>
            </a:fld>
            <a:endParaRPr kumimoji="1" lang="zh-TW" altLang="en-US"/>
          </a:p>
        </p:txBody>
      </p:sp>
      <p:sp>
        <p:nvSpPr>
          <p:cNvPr id="4" name="TextBox 8">
            <a:extLst>
              <a:ext uri="{FF2B5EF4-FFF2-40B4-BE49-F238E27FC236}">
                <a16:creationId xmlns:a16="http://schemas.microsoft.com/office/drawing/2014/main" id="{0CF0CFB1-C5C9-4145-AC2F-779E8D5D6161}"/>
              </a:ext>
            </a:extLst>
          </p:cNvPr>
          <p:cNvSpPr txBox="1"/>
          <p:nvPr/>
        </p:nvSpPr>
        <p:spPr>
          <a:xfrm>
            <a:off x="1371783" y="716508"/>
            <a:ext cx="7977570" cy="861774"/>
          </a:xfrm>
          <a:prstGeom prst="rect">
            <a:avLst/>
          </a:prstGeom>
          <a:noFill/>
        </p:spPr>
        <p:txBody>
          <a:bodyPr wrap="square" rtlCol="0">
            <a:spAutoFit/>
          </a:bodyPr>
          <a:lstStyle/>
          <a:p>
            <a:r>
              <a:rPr lang="zh-TW" altLang="en-US" sz="5000" b="1" dirty="0">
                <a:solidFill>
                  <a:schemeClr val="tx1">
                    <a:lumMod val="85000"/>
                    <a:lumOff val="15000"/>
                  </a:schemeClr>
                </a:solidFill>
              </a:rPr>
              <a:t>申請資格</a:t>
            </a:r>
          </a:p>
        </p:txBody>
      </p:sp>
      <p:graphicFrame>
        <p:nvGraphicFramePr>
          <p:cNvPr id="6" name="表格 5">
            <a:extLst>
              <a:ext uri="{FF2B5EF4-FFF2-40B4-BE49-F238E27FC236}">
                <a16:creationId xmlns:a16="http://schemas.microsoft.com/office/drawing/2014/main" id="{FBEA029B-4450-4589-A77B-2C78A146E162}"/>
              </a:ext>
            </a:extLst>
          </p:cNvPr>
          <p:cNvGraphicFramePr/>
          <p:nvPr/>
        </p:nvGraphicFramePr>
        <p:xfrm>
          <a:off x="1536883" y="1881884"/>
          <a:ext cx="7812470" cy="4015742"/>
        </p:xfrm>
        <a:graphic>
          <a:graphicData uri="http://schemas.openxmlformats.org/drawingml/2006/table">
            <a:tbl>
              <a:tblPr>
                <a:tableStyleId>{5940675A-B579-460E-94D1-54222C63F5DA}</a:tableStyleId>
              </a:tblPr>
              <a:tblGrid>
                <a:gridCol w="1316972">
                  <a:extLst>
                    <a:ext uri="{9D8B030D-6E8A-4147-A177-3AD203B41FA5}">
                      <a16:colId xmlns:a16="http://schemas.microsoft.com/office/drawing/2014/main" val="1934471090"/>
                    </a:ext>
                  </a:extLst>
                </a:gridCol>
                <a:gridCol w="3706321">
                  <a:extLst>
                    <a:ext uri="{9D8B030D-6E8A-4147-A177-3AD203B41FA5}">
                      <a16:colId xmlns:a16="http://schemas.microsoft.com/office/drawing/2014/main" val="948768217"/>
                    </a:ext>
                  </a:extLst>
                </a:gridCol>
                <a:gridCol w="2789177">
                  <a:extLst>
                    <a:ext uri="{9D8B030D-6E8A-4147-A177-3AD203B41FA5}">
                      <a16:colId xmlns:a16="http://schemas.microsoft.com/office/drawing/2014/main" val="2342812420"/>
                    </a:ext>
                  </a:extLst>
                </a:gridCol>
              </a:tblGrid>
              <a:tr h="446194">
                <a:tc>
                  <a:txBody>
                    <a:bodyPr/>
                    <a:lstStyle/>
                    <a:p>
                      <a:pPr algn="ctr" fontAlgn="ctr">
                        <a:spcBef>
                          <a:spcPts val="0"/>
                        </a:spcBef>
                        <a:spcAft>
                          <a:spcPts val="0"/>
                        </a:spcAft>
                      </a:pPr>
                      <a:r>
                        <a:rPr lang="zh-TW" altLang="en-US" sz="1800" b="1" i="0" u="none" strike="noStrike" dirty="0">
                          <a:effectLst/>
                          <a:latin typeface="+mj-lt"/>
                        </a:rPr>
                        <a:t>基本條件</a:t>
                      </a:r>
                    </a:p>
                  </a:txBody>
                  <a:tcPr anchor="ctr">
                    <a:lnL w="12700" cap="flat" cmpd="sng" algn="ctr">
                      <a:solidFill>
                        <a:schemeClr val="tx1">
                          <a:lumMod val="85000"/>
                          <a:lumOff val="1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gridSpan="2">
                  <a:txBody>
                    <a:bodyPr/>
                    <a:lstStyle/>
                    <a:p>
                      <a:pPr algn="ctr" fontAlgn="ctr">
                        <a:spcBef>
                          <a:spcPts val="0"/>
                        </a:spcBef>
                        <a:spcAft>
                          <a:spcPts val="0"/>
                        </a:spcAft>
                      </a:pPr>
                      <a:r>
                        <a:rPr lang="zh-TW" altLang="en-US" sz="1800" b="0" i="0" u="none" strike="noStrike" dirty="0">
                          <a:solidFill>
                            <a:schemeClr val="tx1">
                              <a:lumMod val="95000"/>
                              <a:lumOff val="5000"/>
                            </a:schemeClr>
                          </a:solidFill>
                          <a:effectLst/>
                          <a:latin typeface="+mj-lt"/>
                        </a:rPr>
                        <a:t>負責人年滿 </a:t>
                      </a:r>
                      <a:r>
                        <a:rPr lang="en-US" altLang="zh-TW" sz="1800" b="1" i="0" u="none" strike="noStrike" dirty="0">
                          <a:solidFill>
                            <a:srgbClr val="FF3300"/>
                          </a:solidFill>
                          <a:effectLst/>
                          <a:latin typeface="+mj-lt"/>
                        </a:rPr>
                        <a:t>20</a:t>
                      </a:r>
                      <a:r>
                        <a:rPr lang="zh-TW" altLang="en-US" sz="1800" b="1" i="0" u="none" strike="noStrike" dirty="0">
                          <a:solidFill>
                            <a:srgbClr val="FF3300"/>
                          </a:solidFill>
                          <a:effectLst/>
                          <a:latin typeface="+mj-lt"/>
                        </a:rPr>
                        <a:t> 歲</a:t>
                      </a:r>
                      <a:r>
                        <a:rPr lang="en-US" altLang="zh-TW" sz="1800" b="1" i="0" u="none" strike="noStrike" dirty="0">
                          <a:solidFill>
                            <a:srgbClr val="FF3300"/>
                          </a:solidFill>
                          <a:effectLst/>
                          <a:latin typeface="+mj-lt"/>
                        </a:rPr>
                        <a:t> – 45</a:t>
                      </a:r>
                      <a:r>
                        <a:rPr lang="zh-TW" altLang="en-US" sz="1800" b="1" i="0" u="none" strike="noStrike" dirty="0">
                          <a:solidFill>
                            <a:srgbClr val="FF3300"/>
                          </a:solidFill>
                          <a:effectLst/>
                          <a:latin typeface="+mj-lt"/>
                        </a:rPr>
                        <a:t> 歲</a:t>
                      </a:r>
                    </a:p>
                  </a:txBody>
                  <a:tcPr anchor="ctr">
                    <a:lnL w="9525" cap="flat" cmpd="sng" algn="ctr">
                      <a:solidFill>
                        <a:schemeClr val="tx1">
                          <a:lumMod val="65000"/>
                          <a:lumOff val="3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pPr algn="ctr" fontAlgn="ctr">
                        <a:spcBef>
                          <a:spcPts val="0"/>
                        </a:spcBef>
                        <a:spcAft>
                          <a:spcPts val="0"/>
                        </a:spcAft>
                      </a:pPr>
                      <a:endParaRPr lang="zh-TW" altLang="en-US" sz="1800" b="0" i="0" u="none" strike="noStrike" dirty="0">
                        <a:effectLst/>
                        <a:latin typeface="Arial" panose="020B0604020202020204" pitchFamily="34" charset="0"/>
                      </a:endParaRPr>
                    </a:p>
                  </a:txBody>
                  <a:tcPr anchor="ctr"/>
                </a:tc>
                <a:extLst>
                  <a:ext uri="{0D108BD9-81ED-4DB2-BD59-A6C34878D82A}">
                    <a16:rowId xmlns:a16="http://schemas.microsoft.com/office/drawing/2014/main" val="3705952061"/>
                  </a:ext>
                </a:extLst>
              </a:tr>
              <a:tr h="446194">
                <a:tc>
                  <a:txBody>
                    <a:bodyPr/>
                    <a:lstStyle/>
                    <a:p>
                      <a:pPr algn="ctr" fontAlgn="ctr">
                        <a:spcBef>
                          <a:spcPts val="0"/>
                        </a:spcBef>
                        <a:spcAft>
                          <a:spcPts val="0"/>
                        </a:spcAft>
                      </a:pPr>
                      <a:r>
                        <a:rPr lang="zh-TW" altLang="en-US" sz="1800" b="1" u="none" strike="noStrike" dirty="0">
                          <a:effectLst/>
                          <a:latin typeface="+mj-lt"/>
                        </a:rPr>
                        <a:t>登記</a:t>
                      </a:r>
                      <a:endParaRPr lang="zh-TW" altLang="en-US" sz="1800" b="1" i="0" u="none" strike="noStrike" dirty="0">
                        <a:effectLst/>
                        <a:latin typeface="+mj-lt"/>
                      </a:endParaRPr>
                    </a:p>
                  </a:txBody>
                  <a:tcPr anchor="ctr">
                    <a:lnL w="12700" cap="flat" cmpd="sng" algn="ctr">
                      <a:solidFill>
                        <a:schemeClr val="tx1">
                          <a:lumMod val="85000"/>
                          <a:lumOff val="1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gridSpan="2">
                  <a:txBody>
                    <a:bodyPr/>
                    <a:lstStyle/>
                    <a:p>
                      <a:pPr algn="ctr" fontAlgn="ctr">
                        <a:spcBef>
                          <a:spcPts val="0"/>
                        </a:spcBef>
                        <a:spcAft>
                          <a:spcPts val="0"/>
                        </a:spcAft>
                      </a:pPr>
                      <a:r>
                        <a:rPr lang="zh-TW" altLang="en-US" sz="1800" u="none" strike="noStrike" dirty="0">
                          <a:solidFill>
                            <a:schemeClr val="tx1">
                              <a:lumMod val="95000"/>
                              <a:lumOff val="5000"/>
                            </a:schemeClr>
                          </a:solidFill>
                          <a:effectLst/>
                          <a:latin typeface="+mj-lt"/>
                        </a:rPr>
                        <a:t>公司、商業、有限合夥 登記立案 </a:t>
                      </a:r>
                      <a:r>
                        <a:rPr lang="zh-TW" altLang="en-US" sz="1800" b="1" u="none" strike="noStrike" dirty="0">
                          <a:solidFill>
                            <a:srgbClr val="FF3300"/>
                          </a:solidFill>
                          <a:effectLst/>
                          <a:latin typeface="+mj-lt"/>
                        </a:rPr>
                        <a:t>未滿 </a:t>
                      </a:r>
                      <a:r>
                        <a:rPr lang="en-US" altLang="zh-TW" sz="1800" b="1" u="none" strike="noStrike" dirty="0">
                          <a:solidFill>
                            <a:srgbClr val="FF3300"/>
                          </a:solidFill>
                          <a:effectLst/>
                          <a:latin typeface="+mj-lt"/>
                        </a:rPr>
                        <a:t>5 </a:t>
                      </a:r>
                      <a:r>
                        <a:rPr lang="zh-TW" altLang="en-US" sz="1800" b="1" u="none" strike="noStrike" dirty="0">
                          <a:solidFill>
                            <a:srgbClr val="FF3300"/>
                          </a:solidFill>
                          <a:effectLst/>
                          <a:latin typeface="+mj-lt"/>
                        </a:rPr>
                        <a:t>年</a:t>
                      </a:r>
                      <a:endParaRPr lang="zh-TW" altLang="en-US" sz="1800" b="1" i="0" u="none" strike="noStrike" dirty="0">
                        <a:solidFill>
                          <a:srgbClr val="FF3300"/>
                        </a:solidFill>
                        <a:effectLst/>
                        <a:latin typeface="+mj-lt"/>
                      </a:endParaRPr>
                    </a:p>
                  </a:txBody>
                  <a:tcPr anchor="ctr">
                    <a:lnL w="9525" cap="flat" cmpd="sng" algn="ctr">
                      <a:solidFill>
                        <a:schemeClr val="tx1">
                          <a:lumMod val="65000"/>
                          <a:lumOff val="3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val="659104430"/>
                  </a:ext>
                </a:extLst>
              </a:tr>
              <a:tr h="446194">
                <a:tc>
                  <a:txBody>
                    <a:bodyPr/>
                    <a:lstStyle/>
                    <a:p>
                      <a:pPr algn="ctr" fontAlgn="ctr">
                        <a:spcBef>
                          <a:spcPts val="0"/>
                        </a:spcBef>
                        <a:spcAft>
                          <a:spcPts val="0"/>
                        </a:spcAft>
                      </a:pPr>
                      <a:r>
                        <a:rPr lang="zh-TW" altLang="en-US" sz="1800" b="1" i="0" u="none" strike="noStrike" dirty="0">
                          <a:effectLst/>
                          <a:latin typeface="+mj-lt"/>
                        </a:rPr>
                        <a:t>負責人</a:t>
                      </a:r>
                    </a:p>
                  </a:txBody>
                  <a:tcPr anchor="ctr">
                    <a:lnL w="12700" cap="flat" cmpd="sng" algn="ctr">
                      <a:solidFill>
                        <a:schemeClr val="tx1">
                          <a:lumMod val="85000"/>
                          <a:lumOff val="1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fontAlgn="ctr">
                        <a:spcBef>
                          <a:spcPts val="0"/>
                        </a:spcBef>
                        <a:spcAft>
                          <a:spcPts val="0"/>
                        </a:spcAft>
                      </a:pPr>
                      <a:r>
                        <a:rPr lang="zh-TW" altLang="en-US" sz="1800" u="none" strike="noStrike" dirty="0">
                          <a:solidFill>
                            <a:schemeClr val="tx1">
                              <a:lumMod val="95000"/>
                              <a:lumOff val="5000"/>
                            </a:schemeClr>
                          </a:solidFill>
                          <a:effectLst/>
                          <a:latin typeface="+mj-lt"/>
                        </a:rPr>
                        <a:t>國人</a:t>
                      </a:r>
                      <a:endParaRPr lang="zh-TW" altLang="en-US" sz="1800" b="0" i="0" u="none" strike="noStrike" dirty="0">
                        <a:solidFill>
                          <a:schemeClr val="tx1">
                            <a:lumMod val="95000"/>
                            <a:lumOff val="5000"/>
                          </a:schemeClr>
                        </a:solidFill>
                        <a:effectLst/>
                        <a:latin typeface="+mj-lt"/>
                      </a:endParaRPr>
                    </a:p>
                  </a:txBody>
                  <a:tcPr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fontAlgn="ctr">
                        <a:spcBef>
                          <a:spcPts val="0"/>
                        </a:spcBef>
                        <a:spcAft>
                          <a:spcPts val="0"/>
                        </a:spcAft>
                      </a:pPr>
                      <a:r>
                        <a:rPr lang="zh-TW" altLang="en-US" sz="1800" u="none" strike="noStrike" dirty="0">
                          <a:solidFill>
                            <a:schemeClr val="tx1">
                              <a:lumMod val="95000"/>
                              <a:lumOff val="5000"/>
                            </a:schemeClr>
                          </a:solidFill>
                          <a:effectLst/>
                          <a:latin typeface="+mj-lt"/>
                        </a:rPr>
                        <a:t>外國人</a:t>
                      </a:r>
                      <a:endParaRPr lang="zh-TW" altLang="en-US" sz="1800" b="0" i="0" u="none" strike="noStrike" dirty="0">
                        <a:solidFill>
                          <a:schemeClr val="tx1">
                            <a:lumMod val="95000"/>
                            <a:lumOff val="5000"/>
                          </a:schemeClr>
                        </a:solidFill>
                        <a:effectLst/>
                        <a:latin typeface="+mj-lt"/>
                      </a:endParaRPr>
                    </a:p>
                  </a:txBody>
                  <a:tcPr anchor="ctr">
                    <a:lnL w="9525" cap="flat" cmpd="sng" algn="ctr">
                      <a:solidFill>
                        <a:schemeClr val="tx1">
                          <a:lumMod val="65000"/>
                          <a:lumOff val="3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0662782"/>
                  </a:ext>
                </a:extLst>
              </a:tr>
              <a:tr h="1115483">
                <a:tc>
                  <a:txBody>
                    <a:bodyPr/>
                    <a:lstStyle/>
                    <a:p>
                      <a:pPr algn="ctr" fontAlgn="ctr">
                        <a:spcBef>
                          <a:spcPts val="0"/>
                        </a:spcBef>
                        <a:spcAft>
                          <a:spcPts val="0"/>
                        </a:spcAft>
                      </a:pPr>
                      <a:r>
                        <a:rPr lang="zh-TW" altLang="en-US" sz="1800" b="1" u="none" strike="noStrike" dirty="0">
                          <a:effectLst/>
                          <a:latin typeface="+mj-lt"/>
                        </a:rPr>
                        <a:t>創業資格認證</a:t>
                      </a:r>
                      <a:endParaRPr lang="zh-TW" altLang="en-US" sz="1800" b="1" i="0" u="none" strike="noStrike" dirty="0">
                        <a:effectLst/>
                        <a:latin typeface="+mj-lt"/>
                      </a:endParaRPr>
                    </a:p>
                  </a:txBody>
                  <a:tcPr anchor="ctr">
                    <a:lnL w="12700" cap="flat" cmpd="sng" algn="ctr">
                      <a:solidFill>
                        <a:schemeClr val="tx1">
                          <a:lumMod val="85000"/>
                          <a:lumOff val="1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fontAlgn="ctr">
                        <a:spcBef>
                          <a:spcPts val="0"/>
                        </a:spcBef>
                        <a:spcAft>
                          <a:spcPts val="0"/>
                        </a:spcAft>
                      </a:pPr>
                      <a:r>
                        <a:rPr lang="en-US" altLang="zh-TW" sz="1800" b="1" u="none" strike="noStrike" dirty="0">
                          <a:solidFill>
                            <a:srgbClr val="FF3300"/>
                          </a:solidFill>
                          <a:effectLst/>
                          <a:latin typeface="+mj-lt"/>
                        </a:rPr>
                        <a:t>20+ </a:t>
                      </a:r>
                      <a:r>
                        <a:rPr lang="zh-TW" altLang="en-US" sz="1800" b="1" u="none" strike="noStrike" dirty="0">
                          <a:solidFill>
                            <a:srgbClr val="FF3300"/>
                          </a:solidFill>
                          <a:effectLst/>
                          <a:latin typeface="+mj-lt"/>
                        </a:rPr>
                        <a:t>小時</a:t>
                      </a:r>
                      <a:r>
                        <a:rPr lang="zh-TW" altLang="en-US" sz="1800" b="0" u="none" strike="noStrike" dirty="0">
                          <a:solidFill>
                            <a:schemeClr val="tx1">
                              <a:lumMod val="95000"/>
                              <a:lumOff val="5000"/>
                            </a:schemeClr>
                          </a:solidFill>
                          <a:effectLst/>
                          <a:latin typeface="+mj-lt"/>
                        </a:rPr>
                        <a:t>課程</a:t>
                      </a:r>
                      <a:r>
                        <a:rPr lang="zh-TW" altLang="en-US" sz="1800" u="none" strike="noStrike" dirty="0">
                          <a:solidFill>
                            <a:schemeClr val="tx1">
                              <a:lumMod val="95000"/>
                              <a:lumOff val="5000"/>
                            </a:schemeClr>
                          </a:solidFill>
                          <a:effectLst/>
                          <a:latin typeface="+mj-lt"/>
                        </a:rPr>
                        <a:t>或取得 </a:t>
                      </a:r>
                      <a:r>
                        <a:rPr lang="en-US" altLang="zh-TW" sz="1800" b="1" u="none" strike="noStrike" dirty="0">
                          <a:solidFill>
                            <a:srgbClr val="FF3300"/>
                          </a:solidFill>
                          <a:effectLst/>
                          <a:latin typeface="+mj-lt"/>
                        </a:rPr>
                        <a:t>2</a:t>
                      </a:r>
                      <a:r>
                        <a:rPr lang="zh-TW" altLang="en-US" sz="1800" b="1" u="none" strike="noStrike" dirty="0">
                          <a:solidFill>
                            <a:srgbClr val="FF3300"/>
                          </a:solidFill>
                          <a:effectLst/>
                          <a:latin typeface="+mj-lt"/>
                        </a:rPr>
                        <a:t> 學分</a:t>
                      </a:r>
                      <a:r>
                        <a:rPr lang="zh-TW" altLang="en-US" sz="1800" u="none" strike="noStrike" dirty="0">
                          <a:solidFill>
                            <a:schemeClr val="tx1">
                              <a:lumMod val="95000"/>
                              <a:lumOff val="5000"/>
                            </a:schemeClr>
                          </a:solidFill>
                          <a:effectLst/>
                          <a:latin typeface="+mj-lt"/>
                        </a:rPr>
                        <a:t>證明</a:t>
                      </a:r>
                      <a:br>
                        <a:rPr lang="zh-TW" altLang="en-US" sz="1800" u="none" strike="noStrike" dirty="0">
                          <a:solidFill>
                            <a:schemeClr val="tx1">
                              <a:lumMod val="95000"/>
                              <a:lumOff val="5000"/>
                            </a:schemeClr>
                          </a:solidFill>
                          <a:effectLst/>
                          <a:latin typeface="+mj-lt"/>
                        </a:rPr>
                      </a:br>
                      <a:r>
                        <a:rPr lang="zh-TW" altLang="en-US" sz="1800" u="none" strike="noStrike" dirty="0">
                          <a:solidFill>
                            <a:schemeClr val="tx1">
                              <a:lumMod val="95000"/>
                              <a:lumOff val="5000"/>
                            </a:schemeClr>
                          </a:solidFill>
                          <a:effectLst/>
                          <a:latin typeface="+mj-lt"/>
                        </a:rPr>
                        <a:t>（於 </a:t>
                      </a:r>
                      <a:r>
                        <a:rPr lang="en-US" altLang="zh-TW" sz="1800" u="none" strike="noStrike" dirty="0">
                          <a:solidFill>
                            <a:schemeClr val="tx1">
                              <a:lumMod val="95000"/>
                              <a:lumOff val="5000"/>
                            </a:schemeClr>
                          </a:solidFill>
                          <a:effectLst/>
                          <a:latin typeface="+mj-lt"/>
                        </a:rPr>
                        <a:t>3 </a:t>
                      </a:r>
                      <a:r>
                        <a:rPr lang="zh-TW" altLang="en-US" sz="1800" u="none" strike="noStrike" dirty="0">
                          <a:solidFill>
                            <a:schemeClr val="tx1">
                              <a:lumMod val="95000"/>
                              <a:lumOff val="5000"/>
                            </a:schemeClr>
                          </a:solidFill>
                          <a:effectLst/>
                          <a:latin typeface="+mj-lt"/>
                        </a:rPr>
                        <a:t>年內受過政府認可之單位開辦創業輔導相關課程）</a:t>
                      </a:r>
                      <a:endParaRPr lang="zh-TW" altLang="en-US" sz="1800" b="0" i="0" u="none" strike="noStrike" dirty="0">
                        <a:solidFill>
                          <a:schemeClr val="tx1">
                            <a:lumMod val="95000"/>
                            <a:lumOff val="5000"/>
                          </a:schemeClr>
                        </a:solidFill>
                        <a:effectLst/>
                        <a:latin typeface="+mj-lt"/>
                      </a:endParaRPr>
                    </a:p>
                  </a:txBody>
                  <a:tcPr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fontAlgn="ctr">
                        <a:spcBef>
                          <a:spcPts val="0"/>
                        </a:spcBef>
                        <a:spcAft>
                          <a:spcPts val="0"/>
                        </a:spcAft>
                      </a:pPr>
                      <a:r>
                        <a:rPr lang="zh-TW" altLang="en-US" sz="1800" u="none" strike="noStrike" dirty="0">
                          <a:solidFill>
                            <a:schemeClr val="tx1">
                              <a:lumMod val="95000"/>
                              <a:lumOff val="5000"/>
                            </a:schemeClr>
                          </a:solidFill>
                          <a:effectLst/>
                          <a:latin typeface="+mj-lt"/>
                        </a:rPr>
                        <a:t>須取得台灣「創業家簽證」或「就業金卡」</a:t>
                      </a:r>
                      <a:endParaRPr lang="zh-TW" altLang="en-US" sz="1800" b="0" i="0" u="none" strike="noStrike" dirty="0">
                        <a:solidFill>
                          <a:schemeClr val="tx1">
                            <a:lumMod val="95000"/>
                            <a:lumOff val="5000"/>
                          </a:schemeClr>
                        </a:solidFill>
                        <a:effectLst/>
                        <a:latin typeface="+mj-lt"/>
                      </a:endParaRPr>
                    </a:p>
                  </a:txBody>
                  <a:tcPr anchor="ctr">
                    <a:lnL w="9525" cap="flat" cmpd="sng" algn="ctr">
                      <a:solidFill>
                        <a:schemeClr val="tx1">
                          <a:lumMod val="65000"/>
                          <a:lumOff val="3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45854135"/>
                  </a:ext>
                </a:extLst>
              </a:tr>
              <a:tr h="1115483">
                <a:tc>
                  <a:txBody>
                    <a:bodyPr/>
                    <a:lstStyle/>
                    <a:p>
                      <a:pPr algn="ctr" fontAlgn="ctr">
                        <a:spcBef>
                          <a:spcPts val="0"/>
                        </a:spcBef>
                        <a:spcAft>
                          <a:spcPts val="0"/>
                        </a:spcAft>
                      </a:pPr>
                      <a:r>
                        <a:rPr lang="zh-TW" altLang="en-US" sz="1800" b="1" u="none" strike="noStrike" dirty="0">
                          <a:effectLst/>
                          <a:latin typeface="+mj-lt"/>
                        </a:rPr>
                        <a:t>負責人出資佔比</a:t>
                      </a:r>
                      <a:endParaRPr lang="zh-TW" altLang="en-US" sz="1800" b="1" i="0" u="none" strike="noStrike" dirty="0">
                        <a:effectLst/>
                        <a:latin typeface="+mj-lt"/>
                      </a:endParaRPr>
                    </a:p>
                  </a:txBody>
                  <a:tcPr anchor="ctr">
                    <a:lnL w="12700" cap="flat" cmpd="sng" algn="ctr">
                      <a:solidFill>
                        <a:schemeClr val="tx1">
                          <a:lumMod val="85000"/>
                          <a:lumOff val="1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fontAlgn="ctr">
                        <a:spcBef>
                          <a:spcPts val="0"/>
                        </a:spcBef>
                        <a:spcAft>
                          <a:spcPts val="0"/>
                        </a:spcAft>
                      </a:pPr>
                      <a:r>
                        <a:rPr lang="zh-TW" altLang="en-US" sz="1800" u="none" strike="noStrike" dirty="0">
                          <a:solidFill>
                            <a:schemeClr val="tx1">
                              <a:lumMod val="95000"/>
                              <a:lumOff val="5000"/>
                            </a:schemeClr>
                          </a:solidFill>
                          <a:effectLst/>
                          <a:latin typeface="+mj-lt"/>
                        </a:rPr>
                        <a:t>以負責人申貸，負責人出資額應占該事業體實收資本額 </a:t>
                      </a:r>
                      <a:r>
                        <a:rPr lang="en-US" altLang="zh-TW" sz="1800" b="1" u="none" strike="noStrike" dirty="0">
                          <a:solidFill>
                            <a:srgbClr val="FF3300"/>
                          </a:solidFill>
                          <a:effectLst/>
                          <a:latin typeface="+mj-lt"/>
                        </a:rPr>
                        <a:t>20%+</a:t>
                      </a:r>
                      <a:br>
                        <a:rPr lang="zh-TW" altLang="en-US" sz="1800" u="none" strike="noStrike" dirty="0">
                          <a:solidFill>
                            <a:schemeClr val="tx1">
                              <a:lumMod val="95000"/>
                              <a:lumOff val="5000"/>
                            </a:schemeClr>
                          </a:solidFill>
                          <a:effectLst/>
                          <a:latin typeface="+mj-lt"/>
                        </a:rPr>
                      </a:br>
                      <a:r>
                        <a:rPr lang="en-US" altLang="zh-TW" sz="1800" u="none" strike="noStrike" dirty="0">
                          <a:solidFill>
                            <a:schemeClr val="tx1">
                              <a:lumMod val="95000"/>
                              <a:lumOff val="5000"/>
                            </a:schemeClr>
                          </a:solidFill>
                          <a:effectLst/>
                          <a:latin typeface="+mj-lt"/>
                        </a:rPr>
                        <a:t>(</a:t>
                      </a:r>
                      <a:r>
                        <a:rPr lang="zh-TW" altLang="en-US" sz="1800" u="none" strike="noStrike" dirty="0">
                          <a:solidFill>
                            <a:schemeClr val="tx1">
                              <a:lumMod val="95000"/>
                              <a:lumOff val="5000"/>
                            </a:schemeClr>
                          </a:solidFill>
                          <a:effectLst/>
                          <a:latin typeface="+mj-lt"/>
                        </a:rPr>
                        <a:t>立案事業無出資額登記不受此限</a:t>
                      </a:r>
                      <a:r>
                        <a:rPr lang="en-US" altLang="zh-TW" sz="1800" u="none" strike="noStrike" dirty="0">
                          <a:solidFill>
                            <a:schemeClr val="tx1">
                              <a:lumMod val="95000"/>
                              <a:lumOff val="5000"/>
                            </a:schemeClr>
                          </a:solidFill>
                          <a:effectLst/>
                          <a:latin typeface="+mj-lt"/>
                        </a:rPr>
                        <a:t>)</a:t>
                      </a:r>
                      <a:endParaRPr lang="zh-TW" altLang="en-US" sz="1800" b="0" i="0" u="none" strike="noStrike" dirty="0">
                        <a:solidFill>
                          <a:schemeClr val="tx1">
                            <a:lumMod val="95000"/>
                            <a:lumOff val="5000"/>
                          </a:schemeClr>
                        </a:solidFill>
                        <a:effectLst/>
                        <a:latin typeface="+mj-lt"/>
                      </a:endParaRPr>
                    </a:p>
                  </a:txBody>
                  <a:tcPr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fontAlgn="ctr">
                        <a:spcBef>
                          <a:spcPts val="0"/>
                        </a:spcBef>
                        <a:spcAft>
                          <a:spcPts val="0"/>
                        </a:spcAft>
                      </a:pPr>
                      <a:r>
                        <a:rPr lang="zh-TW" altLang="en-US" sz="1800" b="0" u="none" strike="noStrike" dirty="0">
                          <a:solidFill>
                            <a:schemeClr val="tx1">
                              <a:lumMod val="95000"/>
                              <a:lumOff val="5000"/>
                            </a:schemeClr>
                          </a:solidFill>
                          <a:effectLst/>
                          <a:latin typeface="+mj-lt"/>
                        </a:rPr>
                        <a:t>無特別規定，但需以事業體申貸。</a:t>
                      </a:r>
                      <a:endParaRPr lang="zh-TW" altLang="en-US" sz="1800" b="0" i="0" u="none" strike="noStrike" dirty="0">
                        <a:solidFill>
                          <a:schemeClr val="tx1">
                            <a:lumMod val="95000"/>
                            <a:lumOff val="5000"/>
                          </a:schemeClr>
                        </a:solidFill>
                        <a:effectLst/>
                        <a:latin typeface="+mj-lt"/>
                      </a:endParaRPr>
                    </a:p>
                  </a:txBody>
                  <a:tcPr anchor="ctr">
                    <a:lnL w="9525" cap="flat" cmpd="sng" algn="ctr">
                      <a:solidFill>
                        <a:schemeClr val="tx1">
                          <a:lumMod val="65000"/>
                          <a:lumOff val="3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93455239"/>
                  </a:ext>
                </a:extLst>
              </a:tr>
              <a:tr h="446194">
                <a:tc>
                  <a:txBody>
                    <a:bodyPr/>
                    <a:lstStyle/>
                    <a:p>
                      <a:pPr algn="ctr" fontAlgn="ctr">
                        <a:spcBef>
                          <a:spcPts val="0"/>
                        </a:spcBef>
                        <a:spcAft>
                          <a:spcPts val="0"/>
                        </a:spcAft>
                      </a:pPr>
                      <a:r>
                        <a:rPr lang="zh-TW" altLang="en-US" sz="1800" b="1" u="none" strike="noStrike" dirty="0">
                          <a:effectLst/>
                          <a:latin typeface="+mj-lt"/>
                        </a:rPr>
                        <a:t>申貸名義</a:t>
                      </a:r>
                      <a:endParaRPr lang="zh-TW" altLang="en-US" sz="1800" b="1" i="0" u="none" strike="noStrike" dirty="0">
                        <a:effectLst/>
                        <a:latin typeface="+mj-lt"/>
                      </a:endParaRPr>
                    </a:p>
                  </a:txBody>
                  <a:tcPr anchor="ctr">
                    <a:lnL w="12700" cap="flat" cmpd="sng" algn="ctr">
                      <a:solidFill>
                        <a:schemeClr val="tx1">
                          <a:lumMod val="85000"/>
                          <a:lumOff val="1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lumMod val="85000"/>
                      </a:schemeClr>
                    </a:solidFill>
                  </a:tcPr>
                </a:tc>
                <a:tc>
                  <a:txBody>
                    <a:bodyPr/>
                    <a:lstStyle/>
                    <a:p>
                      <a:pPr algn="ctr" fontAlgn="ctr">
                        <a:spcBef>
                          <a:spcPts val="0"/>
                        </a:spcBef>
                        <a:spcAft>
                          <a:spcPts val="0"/>
                        </a:spcAft>
                      </a:pPr>
                      <a:r>
                        <a:rPr lang="zh-TW" altLang="en-US" sz="1800" u="none" strike="noStrike" dirty="0">
                          <a:solidFill>
                            <a:schemeClr val="tx1">
                              <a:lumMod val="95000"/>
                              <a:lumOff val="5000"/>
                            </a:schemeClr>
                          </a:solidFill>
                          <a:effectLst/>
                          <a:latin typeface="+mj-lt"/>
                        </a:rPr>
                        <a:t>負責人／事業體</a:t>
                      </a:r>
                      <a:endParaRPr lang="zh-TW" altLang="en-US" sz="1800" b="0" i="0" u="none" strike="noStrike" dirty="0">
                        <a:solidFill>
                          <a:schemeClr val="tx1">
                            <a:lumMod val="95000"/>
                            <a:lumOff val="5000"/>
                          </a:schemeClr>
                        </a:solidFill>
                        <a:effectLst/>
                        <a:latin typeface="+mj-lt"/>
                      </a:endParaRPr>
                    </a:p>
                  </a:txBody>
                  <a:tcPr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fontAlgn="ctr">
                        <a:spcBef>
                          <a:spcPts val="0"/>
                        </a:spcBef>
                        <a:spcAft>
                          <a:spcPts val="0"/>
                        </a:spcAft>
                      </a:pPr>
                      <a:r>
                        <a:rPr lang="zh-TW" altLang="en-US" sz="1800" u="none" strike="noStrike" dirty="0">
                          <a:solidFill>
                            <a:schemeClr val="tx1">
                              <a:lumMod val="95000"/>
                              <a:lumOff val="5000"/>
                            </a:schemeClr>
                          </a:solidFill>
                          <a:effectLst/>
                          <a:latin typeface="+mj-lt"/>
                        </a:rPr>
                        <a:t>事業體</a:t>
                      </a:r>
                      <a:endParaRPr lang="zh-TW" altLang="en-US" sz="1800" b="0" i="0" u="none" strike="noStrike" dirty="0">
                        <a:solidFill>
                          <a:schemeClr val="tx1">
                            <a:lumMod val="95000"/>
                            <a:lumOff val="5000"/>
                          </a:schemeClr>
                        </a:solidFill>
                        <a:effectLst/>
                        <a:latin typeface="+mj-lt"/>
                      </a:endParaRPr>
                    </a:p>
                  </a:txBody>
                  <a:tcPr anchor="ctr">
                    <a:lnL w="9525" cap="flat" cmpd="sng" algn="ctr">
                      <a:solidFill>
                        <a:schemeClr val="tx1">
                          <a:lumMod val="65000"/>
                          <a:lumOff val="3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8806878"/>
                  </a:ext>
                </a:extLst>
              </a:tr>
            </a:tbl>
          </a:graphicData>
        </a:graphic>
      </p:graphicFrame>
      <p:pic>
        <p:nvPicPr>
          <p:cNvPr id="8" name="圖形 7" descr="男性形象">
            <a:extLst>
              <a:ext uri="{FF2B5EF4-FFF2-40B4-BE49-F238E27FC236}">
                <a16:creationId xmlns:a16="http://schemas.microsoft.com/office/drawing/2014/main" id="{94543098-E6CC-4CAD-8507-122F2C0FED8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5626" y="604316"/>
            <a:ext cx="1086157" cy="1086157"/>
          </a:xfrm>
          <a:prstGeom prst="rect">
            <a:avLst/>
          </a:prstGeom>
        </p:spPr>
      </p:pic>
    </p:spTree>
    <p:extLst>
      <p:ext uri="{BB962C8B-B14F-4D97-AF65-F5344CB8AC3E}">
        <p14:creationId xmlns:p14="http://schemas.microsoft.com/office/powerpoint/2010/main" val="2205496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C2780F3-3B67-4A67-862A-5C8F45FAB272}"/>
              </a:ext>
            </a:extLst>
          </p:cNvPr>
          <p:cNvSpPr>
            <a:spLocks noGrp="1"/>
          </p:cNvSpPr>
          <p:nvPr>
            <p:ph type="sldNum" sz="quarter" idx="12"/>
          </p:nvPr>
        </p:nvSpPr>
        <p:spPr>
          <a:xfrm>
            <a:off x="7950199" y="6356352"/>
            <a:ext cx="1274763" cy="365125"/>
          </a:xfrm>
        </p:spPr>
        <p:txBody>
          <a:bodyPr/>
          <a:lstStyle/>
          <a:p>
            <a:fld id="{892572A1-F7CB-644C-A08C-EFAC67228EB0}" type="slidenum">
              <a:rPr kumimoji="1" lang="zh-TW" altLang="en-US" smtClean="0"/>
              <a:t>29</a:t>
            </a:fld>
            <a:endParaRPr kumimoji="1" lang="zh-TW" altLang="en-US"/>
          </a:p>
        </p:txBody>
      </p:sp>
      <p:pic>
        <p:nvPicPr>
          <p:cNvPr id="37" name="Picture 36" descr="A picture containing baseball, drawing&#10;&#10;Description automatically generated">
            <a:extLst>
              <a:ext uri="{FF2B5EF4-FFF2-40B4-BE49-F238E27FC236}">
                <a16:creationId xmlns:a16="http://schemas.microsoft.com/office/drawing/2014/main" id="{B24073DD-B472-493B-A072-E442F08D7F5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31" b="92089" l="5581" r="93178">
                        <a14:foregroundMark x1="6667" y1="9533" x2="6667" y2="9533"/>
                        <a14:foregroundMark x1="93333" y1="49493" x2="93333" y2="49493"/>
                        <a14:foregroundMark x1="5581" y1="92089" x2="5581" y2="92089"/>
                      </a14:backgroundRemoval>
                    </a14:imgEffect>
                  </a14:imgLayer>
                </a14:imgProps>
              </a:ext>
            </a:extLst>
          </a:blip>
          <a:stretch>
            <a:fillRect/>
          </a:stretch>
        </p:blipFill>
        <p:spPr>
          <a:xfrm>
            <a:off x="-676904" y="412907"/>
            <a:ext cx="1921888" cy="1468977"/>
          </a:xfrm>
          <a:prstGeom prst="rect">
            <a:avLst/>
          </a:prstGeom>
        </p:spPr>
      </p:pic>
      <p:sp>
        <p:nvSpPr>
          <p:cNvPr id="39" name="TextBox 38">
            <a:extLst>
              <a:ext uri="{FF2B5EF4-FFF2-40B4-BE49-F238E27FC236}">
                <a16:creationId xmlns:a16="http://schemas.microsoft.com/office/drawing/2014/main" id="{BD6F9E38-D359-4547-B1EA-65E585FD4AFE}"/>
              </a:ext>
            </a:extLst>
          </p:cNvPr>
          <p:cNvSpPr txBox="1"/>
          <p:nvPr/>
        </p:nvSpPr>
        <p:spPr>
          <a:xfrm>
            <a:off x="1371782" y="715766"/>
            <a:ext cx="7650919" cy="861774"/>
          </a:xfrm>
          <a:prstGeom prst="rect">
            <a:avLst/>
          </a:prstGeom>
          <a:noFill/>
        </p:spPr>
        <p:txBody>
          <a:bodyPr wrap="square" rtlCol="0">
            <a:spAutoFit/>
          </a:bodyPr>
          <a:lstStyle/>
          <a:p>
            <a:r>
              <a:rPr lang="zh-TW" altLang="en-US" sz="5000" b="1" dirty="0">
                <a:solidFill>
                  <a:schemeClr val="tx1">
                    <a:lumMod val="85000"/>
                    <a:lumOff val="15000"/>
                  </a:schemeClr>
                </a:solidFill>
              </a:rPr>
              <a:t>怎麼聯繫我們？</a:t>
            </a:r>
            <a:endParaRPr lang="en-US" altLang="zh-TW" sz="5000" b="1" dirty="0">
              <a:solidFill>
                <a:schemeClr val="tx1">
                  <a:lumMod val="85000"/>
                  <a:lumOff val="15000"/>
                </a:schemeClr>
              </a:solidFill>
            </a:endParaRPr>
          </a:p>
        </p:txBody>
      </p:sp>
      <p:sp>
        <p:nvSpPr>
          <p:cNvPr id="46" name="Google Shape;169;p22">
            <a:extLst>
              <a:ext uri="{FF2B5EF4-FFF2-40B4-BE49-F238E27FC236}">
                <a16:creationId xmlns:a16="http://schemas.microsoft.com/office/drawing/2014/main" id="{DE3ADB02-D249-4907-BFE4-E0F7E7EDC196}"/>
              </a:ext>
            </a:extLst>
          </p:cNvPr>
          <p:cNvSpPr txBox="1"/>
          <p:nvPr/>
        </p:nvSpPr>
        <p:spPr>
          <a:xfrm>
            <a:off x="1127012" y="3044066"/>
            <a:ext cx="1828800" cy="773138"/>
          </a:xfrm>
          <a:prstGeom prst="rect">
            <a:avLst/>
          </a:prstGeom>
          <a:noFill/>
          <a:ln>
            <a:noFill/>
          </a:ln>
        </p:spPr>
        <p:txBody>
          <a:bodyPr spcFirstLastPara="1" wrap="square" lIns="33850" tIns="33850" rIns="33850" bIns="33850" anchor="t" anchorCtr="0">
            <a:noAutofit/>
          </a:bodyPr>
          <a:lstStyle/>
          <a:p>
            <a:pPr algn="ctr">
              <a:lnSpc>
                <a:spcPct val="120000"/>
              </a:lnSpc>
              <a:buClr>
                <a:srgbClr val="595959"/>
              </a:buClr>
              <a:buSzPts val="2000"/>
              <a:buFont typeface="Arial"/>
              <a:buNone/>
            </a:pPr>
            <a:r>
              <a:rPr lang="zh-TW" altLang="en-US" sz="2000" kern="0" dirty="0">
                <a:solidFill>
                  <a:srgbClr val="595959"/>
                </a:solidFill>
                <a:latin typeface="Arial"/>
                <a:ea typeface="Arial"/>
                <a:cs typeface="Arial"/>
                <a:sym typeface="Arial"/>
              </a:rPr>
              <a:t>文策院官網</a:t>
            </a:r>
            <a:br>
              <a:rPr lang="zh-TW" altLang="en-US" sz="3000" kern="0" dirty="0">
                <a:solidFill>
                  <a:srgbClr val="FF3A1E"/>
                </a:solidFill>
                <a:latin typeface="Arial"/>
                <a:ea typeface="Arial"/>
                <a:cs typeface="Arial"/>
                <a:sym typeface="Arial"/>
              </a:rPr>
            </a:br>
            <a:r>
              <a:rPr lang="en-US" altLang="zh-TW" sz="2000" kern="0" dirty="0">
                <a:solidFill>
                  <a:srgbClr val="595959"/>
                </a:solidFill>
                <a:latin typeface="Helvetica Neue"/>
                <a:ea typeface="Helvetica Neue"/>
                <a:cs typeface="Helvetica Neue"/>
                <a:sym typeface="Helvetica Neue"/>
              </a:rPr>
              <a:t>taicca.tw</a:t>
            </a:r>
            <a:endParaRPr sz="2000" kern="0" dirty="0">
              <a:solidFill>
                <a:srgbClr val="595959"/>
              </a:solidFill>
              <a:latin typeface="Helvetica Neue"/>
              <a:ea typeface="Helvetica Neue"/>
              <a:cs typeface="Helvetica Neue"/>
              <a:sym typeface="Helvetica Neue"/>
            </a:endParaRPr>
          </a:p>
        </p:txBody>
      </p:sp>
      <p:sp>
        <p:nvSpPr>
          <p:cNvPr id="47" name="Google Shape;170;p22">
            <a:extLst>
              <a:ext uri="{FF2B5EF4-FFF2-40B4-BE49-F238E27FC236}">
                <a16:creationId xmlns:a16="http://schemas.microsoft.com/office/drawing/2014/main" id="{1BCFD043-5908-4833-8905-B272BFA2BD51}"/>
              </a:ext>
            </a:extLst>
          </p:cNvPr>
          <p:cNvSpPr txBox="1"/>
          <p:nvPr/>
        </p:nvSpPr>
        <p:spPr>
          <a:xfrm>
            <a:off x="4282002" y="2739729"/>
            <a:ext cx="2049819" cy="427267"/>
          </a:xfrm>
          <a:prstGeom prst="rect">
            <a:avLst/>
          </a:prstGeom>
          <a:noFill/>
          <a:ln>
            <a:noFill/>
          </a:ln>
        </p:spPr>
        <p:txBody>
          <a:bodyPr spcFirstLastPara="1" wrap="square" lIns="33850" tIns="33850" rIns="33850" bIns="33850" anchor="t" anchorCtr="0">
            <a:noAutofit/>
          </a:bodyPr>
          <a:lstStyle/>
          <a:p>
            <a:pPr>
              <a:lnSpc>
                <a:spcPct val="120000"/>
              </a:lnSpc>
              <a:buClr>
                <a:srgbClr val="595959"/>
              </a:buClr>
              <a:buSzPts val="2000"/>
              <a:buFont typeface="Arial"/>
              <a:buNone/>
            </a:pPr>
            <a:r>
              <a:rPr lang="en-US" altLang="zh-TW" sz="2000" kern="0" dirty="0">
                <a:solidFill>
                  <a:srgbClr val="595959"/>
                </a:solidFill>
                <a:latin typeface="Arial"/>
                <a:ea typeface="Arial"/>
                <a:cs typeface="Arial"/>
                <a:sym typeface="Arial"/>
              </a:rPr>
              <a:t>(02) 2745 5058</a:t>
            </a:r>
            <a:endParaRPr sz="2000" kern="0" dirty="0">
              <a:solidFill>
                <a:srgbClr val="595959"/>
              </a:solidFill>
              <a:latin typeface="Helvetica Neue"/>
              <a:ea typeface="Helvetica Neue"/>
              <a:cs typeface="Helvetica Neue"/>
              <a:sym typeface="Helvetica Neue"/>
            </a:endParaRPr>
          </a:p>
        </p:txBody>
      </p:sp>
      <p:sp>
        <p:nvSpPr>
          <p:cNvPr id="48" name="Google Shape;171;p22">
            <a:extLst>
              <a:ext uri="{FF2B5EF4-FFF2-40B4-BE49-F238E27FC236}">
                <a16:creationId xmlns:a16="http://schemas.microsoft.com/office/drawing/2014/main" id="{A0905B88-8FD1-42AD-8241-5CBB3CABEE00}"/>
              </a:ext>
            </a:extLst>
          </p:cNvPr>
          <p:cNvSpPr txBox="1"/>
          <p:nvPr/>
        </p:nvSpPr>
        <p:spPr>
          <a:xfrm>
            <a:off x="4288535" y="3558903"/>
            <a:ext cx="2564975" cy="427268"/>
          </a:xfrm>
          <a:prstGeom prst="rect">
            <a:avLst/>
          </a:prstGeom>
          <a:noFill/>
          <a:ln>
            <a:noFill/>
          </a:ln>
        </p:spPr>
        <p:txBody>
          <a:bodyPr spcFirstLastPara="1" wrap="square" lIns="33850" tIns="33850" rIns="33850" bIns="33850" anchor="t" anchorCtr="0">
            <a:noAutofit/>
          </a:bodyPr>
          <a:lstStyle/>
          <a:p>
            <a:pPr>
              <a:lnSpc>
                <a:spcPct val="120000"/>
              </a:lnSpc>
              <a:buClr>
                <a:srgbClr val="595959"/>
              </a:buClr>
              <a:buSzPts val="2000"/>
              <a:buFont typeface="Arial"/>
              <a:buNone/>
            </a:pPr>
            <a:r>
              <a:rPr lang="en-US" altLang="zh-TW" sz="2000" kern="0" dirty="0">
                <a:solidFill>
                  <a:srgbClr val="595959"/>
                </a:solidFill>
                <a:latin typeface="Arial"/>
                <a:ea typeface="Arial"/>
                <a:cs typeface="Arial"/>
                <a:sym typeface="Arial"/>
              </a:rPr>
              <a:t>arrow-up@taicca.tw</a:t>
            </a:r>
            <a:endParaRPr sz="2000" kern="0" dirty="0">
              <a:solidFill>
                <a:srgbClr val="595959"/>
              </a:solidFill>
              <a:latin typeface="Arial"/>
              <a:ea typeface="Arial"/>
              <a:cs typeface="Arial"/>
              <a:sym typeface="Arial"/>
            </a:endParaRPr>
          </a:p>
        </p:txBody>
      </p:sp>
      <p:grpSp>
        <p:nvGrpSpPr>
          <p:cNvPr id="3" name="Group 2">
            <a:extLst>
              <a:ext uri="{FF2B5EF4-FFF2-40B4-BE49-F238E27FC236}">
                <a16:creationId xmlns:a16="http://schemas.microsoft.com/office/drawing/2014/main" id="{8492F6CA-31DB-4946-88C9-9BF8F5534DF8}"/>
              </a:ext>
            </a:extLst>
          </p:cNvPr>
          <p:cNvGrpSpPr/>
          <p:nvPr/>
        </p:nvGrpSpPr>
        <p:grpSpPr>
          <a:xfrm>
            <a:off x="6768826" y="2608469"/>
            <a:ext cx="2809756" cy="1567519"/>
            <a:chOff x="3527645" y="4777915"/>
            <a:chExt cx="2809756" cy="1567519"/>
          </a:xfrm>
        </p:grpSpPr>
        <p:grpSp>
          <p:nvGrpSpPr>
            <p:cNvPr id="40" name="Google Shape;159;p22">
              <a:extLst>
                <a:ext uri="{FF2B5EF4-FFF2-40B4-BE49-F238E27FC236}">
                  <a16:creationId xmlns:a16="http://schemas.microsoft.com/office/drawing/2014/main" id="{4A8400E8-C655-440A-8D7E-BB6EBE9BB3FF}"/>
                </a:ext>
              </a:extLst>
            </p:cNvPr>
            <p:cNvGrpSpPr/>
            <p:nvPr/>
          </p:nvGrpSpPr>
          <p:grpSpPr>
            <a:xfrm>
              <a:off x="3527645" y="4777915"/>
              <a:ext cx="2809756" cy="1567519"/>
              <a:chOff x="2116959" y="4479483"/>
              <a:chExt cx="3137622" cy="3035490"/>
            </a:xfrm>
          </p:grpSpPr>
          <p:sp>
            <p:nvSpPr>
              <p:cNvPr id="41" name="Google Shape;160;p22">
                <a:extLst>
                  <a:ext uri="{FF2B5EF4-FFF2-40B4-BE49-F238E27FC236}">
                    <a16:creationId xmlns:a16="http://schemas.microsoft.com/office/drawing/2014/main" id="{7A2B1D64-5D4A-477C-88A0-041A0EF014E7}"/>
                  </a:ext>
                </a:extLst>
              </p:cNvPr>
              <p:cNvSpPr/>
              <p:nvPr/>
            </p:nvSpPr>
            <p:spPr>
              <a:xfrm>
                <a:off x="2189409" y="4546244"/>
                <a:ext cx="3065172" cy="2968729"/>
              </a:xfrm>
              <a:prstGeom prst="roundRect">
                <a:avLst>
                  <a:gd name="adj" fmla="val 4902"/>
                </a:avLst>
              </a:prstGeom>
              <a:solidFill>
                <a:srgbClr val="DEDEDE">
                  <a:alpha val="69803"/>
                </a:srgbClr>
              </a:solidFill>
              <a:ln>
                <a:noFill/>
              </a:ln>
            </p:spPr>
            <p:txBody>
              <a:bodyPr spcFirstLastPara="1" wrap="square" lIns="0" tIns="0" rIns="0" bIns="0" anchor="ctr" anchorCtr="0">
                <a:noAutofit/>
              </a:bodyPr>
              <a:lstStyle/>
              <a:p>
                <a:pPr algn="ctr">
                  <a:buClr>
                    <a:srgbClr val="000000"/>
                  </a:buClr>
                  <a:buSzPts val="2200"/>
                  <a:buFont typeface="Helvetica Neue"/>
                  <a:buNone/>
                </a:pPr>
                <a:endParaRPr sz="2200" kern="0">
                  <a:solidFill>
                    <a:srgbClr val="FFFFFF"/>
                  </a:solidFill>
                  <a:latin typeface="Helvetica Neue"/>
                  <a:ea typeface="Helvetica Neue"/>
                  <a:cs typeface="Helvetica Neue"/>
                  <a:sym typeface="Helvetica Neue"/>
                </a:endParaRPr>
              </a:p>
            </p:txBody>
          </p:sp>
          <p:sp>
            <p:nvSpPr>
              <p:cNvPr id="42" name="Google Shape;161;p22">
                <a:extLst>
                  <a:ext uri="{FF2B5EF4-FFF2-40B4-BE49-F238E27FC236}">
                    <a16:creationId xmlns:a16="http://schemas.microsoft.com/office/drawing/2014/main" id="{A5F77441-516B-4956-B688-8440361AA36D}"/>
                  </a:ext>
                </a:extLst>
              </p:cNvPr>
              <p:cNvSpPr/>
              <p:nvPr/>
            </p:nvSpPr>
            <p:spPr>
              <a:xfrm>
                <a:off x="2116959" y="4479483"/>
                <a:ext cx="3065172" cy="2849331"/>
              </a:xfrm>
              <a:prstGeom prst="roundRect">
                <a:avLst>
                  <a:gd name="adj" fmla="val 4902"/>
                </a:avLst>
              </a:prstGeom>
              <a:noFill/>
              <a:ln w="19050" cap="flat" cmpd="sng">
                <a:solidFill>
                  <a:srgbClr val="595959"/>
                </a:solidFill>
                <a:prstDash val="solid"/>
                <a:miter lim="400000"/>
                <a:headEnd type="none" w="sm" len="sm"/>
                <a:tailEnd type="none" w="sm" len="sm"/>
              </a:ln>
            </p:spPr>
            <p:txBody>
              <a:bodyPr spcFirstLastPara="1" wrap="square" lIns="0" tIns="0" rIns="0" bIns="0" anchor="ctr" anchorCtr="0">
                <a:noAutofit/>
              </a:bodyPr>
              <a:lstStyle/>
              <a:p>
                <a:pPr algn="ctr">
                  <a:buClr>
                    <a:srgbClr val="000000"/>
                  </a:buClr>
                  <a:buSzPts val="2200"/>
                  <a:buFont typeface="Helvetica Neue"/>
                  <a:buNone/>
                </a:pPr>
                <a:endParaRPr sz="2200" kern="0">
                  <a:solidFill>
                    <a:srgbClr val="FFFFFF"/>
                  </a:solidFill>
                  <a:latin typeface="Helvetica Neue"/>
                  <a:ea typeface="Helvetica Neue"/>
                  <a:cs typeface="Helvetica Neue"/>
                  <a:sym typeface="Helvetica Neue"/>
                </a:endParaRPr>
              </a:p>
            </p:txBody>
          </p:sp>
        </p:grpSp>
        <p:sp>
          <p:nvSpPr>
            <p:cNvPr id="49" name="Google Shape;172;p22">
              <a:extLst>
                <a:ext uri="{FF2B5EF4-FFF2-40B4-BE49-F238E27FC236}">
                  <a16:creationId xmlns:a16="http://schemas.microsoft.com/office/drawing/2014/main" id="{76F397CF-61E9-44CE-BC98-F94441685CD0}"/>
                </a:ext>
              </a:extLst>
            </p:cNvPr>
            <p:cNvSpPr txBox="1"/>
            <p:nvPr/>
          </p:nvSpPr>
          <p:spPr>
            <a:xfrm>
              <a:off x="3864155" y="4905099"/>
              <a:ext cx="2049819" cy="1152601"/>
            </a:xfrm>
            <a:prstGeom prst="rect">
              <a:avLst/>
            </a:prstGeom>
            <a:noFill/>
            <a:ln>
              <a:noFill/>
            </a:ln>
          </p:spPr>
          <p:txBody>
            <a:bodyPr spcFirstLastPara="1" wrap="square" lIns="33850" tIns="33850" rIns="33850" bIns="33850" anchor="t" anchorCtr="0">
              <a:noAutofit/>
            </a:bodyPr>
            <a:lstStyle/>
            <a:p>
              <a:pPr algn="ctr">
                <a:lnSpc>
                  <a:spcPct val="120000"/>
                </a:lnSpc>
                <a:buClr>
                  <a:srgbClr val="595959"/>
                </a:buClr>
                <a:buSzPts val="2000"/>
                <a:buFont typeface="Arial"/>
                <a:buNone/>
              </a:pPr>
              <a:r>
                <a:rPr lang="zh-TW" altLang="en-US" sz="2000" kern="0" dirty="0">
                  <a:solidFill>
                    <a:srgbClr val="595959"/>
                  </a:solidFill>
                  <a:latin typeface="Arial"/>
                  <a:ea typeface="Arial"/>
                  <a:cs typeface="Arial"/>
                  <a:sym typeface="Arial"/>
                </a:rPr>
                <a:t>週一至週五 </a:t>
              </a:r>
              <a:br>
                <a:rPr lang="zh-TW" altLang="en-US" sz="2000" kern="0" dirty="0">
                  <a:solidFill>
                    <a:srgbClr val="595959"/>
                  </a:solidFill>
                  <a:latin typeface="Arial"/>
                  <a:ea typeface="Arial"/>
                  <a:cs typeface="Arial"/>
                  <a:sym typeface="Arial"/>
                </a:rPr>
              </a:br>
              <a:r>
                <a:rPr lang="en-US" altLang="zh-TW" sz="2000" kern="0" dirty="0">
                  <a:solidFill>
                    <a:srgbClr val="595959"/>
                  </a:solidFill>
                  <a:latin typeface="Arial"/>
                  <a:ea typeface="Arial"/>
                  <a:cs typeface="Arial"/>
                  <a:sym typeface="Arial"/>
                </a:rPr>
                <a:t>09:30 – 12:30 </a:t>
              </a:r>
              <a:br>
                <a:rPr lang="en-US" altLang="zh-TW" sz="2000" kern="0" dirty="0">
                  <a:solidFill>
                    <a:srgbClr val="595959"/>
                  </a:solidFill>
                  <a:latin typeface="Arial"/>
                  <a:ea typeface="Arial"/>
                  <a:cs typeface="Arial"/>
                  <a:sym typeface="Arial"/>
                </a:rPr>
              </a:br>
              <a:r>
                <a:rPr lang="en-US" altLang="zh-TW" sz="2000" kern="0" dirty="0">
                  <a:solidFill>
                    <a:srgbClr val="595959"/>
                  </a:solidFill>
                  <a:latin typeface="Arial"/>
                  <a:ea typeface="Arial"/>
                  <a:cs typeface="Arial"/>
                  <a:sym typeface="Arial"/>
                </a:rPr>
                <a:t>14:00 – 18:00</a:t>
              </a:r>
              <a:endParaRPr sz="1400" kern="0" dirty="0">
                <a:solidFill>
                  <a:srgbClr val="000000"/>
                </a:solidFill>
                <a:latin typeface="Arial"/>
                <a:cs typeface="Arial"/>
                <a:sym typeface="Arial"/>
              </a:endParaRPr>
            </a:p>
          </p:txBody>
        </p:sp>
      </p:grpSp>
      <p:pic>
        <p:nvPicPr>
          <p:cNvPr id="5" name="Graphic 4" descr="Internet">
            <a:extLst>
              <a:ext uri="{FF2B5EF4-FFF2-40B4-BE49-F238E27FC236}">
                <a16:creationId xmlns:a16="http://schemas.microsoft.com/office/drawing/2014/main" id="{015AFE14-E965-4B12-A49E-4D87384015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9766" y="1825172"/>
            <a:ext cx="1283551" cy="1283551"/>
          </a:xfrm>
          <a:prstGeom prst="rect">
            <a:avLst/>
          </a:prstGeom>
        </p:spPr>
      </p:pic>
      <p:pic>
        <p:nvPicPr>
          <p:cNvPr id="7" name="Graphic 6" descr="Speaker phone">
            <a:extLst>
              <a:ext uri="{FF2B5EF4-FFF2-40B4-BE49-F238E27FC236}">
                <a16:creationId xmlns:a16="http://schemas.microsoft.com/office/drawing/2014/main" id="{D662062A-13A9-4275-9D0D-6F9498E64F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1825" y="2481692"/>
            <a:ext cx="946710" cy="946710"/>
          </a:xfrm>
          <a:prstGeom prst="rect">
            <a:avLst/>
          </a:prstGeom>
        </p:spPr>
      </p:pic>
      <p:pic>
        <p:nvPicPr>
          <p:cNvPr id="13" name="Graphic 12" descr="Email">
            <a:extLst>
              <a:ext uri="{FF2B5EF4-FFF2-40B4-BE49-F238E27FC236}">
                <a16:creationId xmlns:a16="http://schemas.microsoft.com/office/drawing/2014/main" id="{DB6750C4-D816-4678-AEA7-ED687942BD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77751" y="3444005"/>
            <a:ext cx="674857" cy="674857"/>
          </a:xfrm>
          <a:prstGeom prst="rect">
            <a:avLst/>
          </a:prstGeom>
        </p:spPr>
      </p:pic>
      <p:pic>
        <p:nvPicPr>
          <p:cNvPr id="4" name="圖片 3">
            <a:hlinkClick r:id="rId10"/>
            <a:extLst>
              <a:ext uri="{FF2B5EF4-FFF2-40B4-BE49-F238E27FC236}">
                <a16:creationId xmlns:a16="http://schemas.microsoft.com/office/drawing/2014/main" id="{84A1667F-9D37-400E-8842-774AB2F26362}"/>
              </a:ext>
            </a:extLst>
          </p:cNvPr>
          <p:cNvPicPr>
            <a:picLocks noChangeAspect="1"/>
          </p:cNvPicPr>
          <p:nvPr/>
        </p:nvPicPr>
        <p:blipFill rotWithShape="1">
          <a:blip r:embed="rId11">
            <a:extLst>
              <a:ext uri="{28A0092B-C50C-407E-A947-70E740481C1C}">
                <a14:useLocalDpi xmlns:a14="http://schemas.microsoft.com/office/drawing/2010/main" val="0"/>
              </a:ext>
            </a:extLst>
          </a:blip>
          <a:srcRect l="8024" t="9406" r="8206" b="7930"/>
          <a:stretch/>
        </p:blipFill>
        <p:spPr>
          <a:xfrm>
            <a:off x="6713536" y="5130558"/>
            <a:ext cx="1138047" cy="1123007"/>
          </a:xfrm>
          <a:prstGeom prst="rect">
            <a:avLst/>
          </a:prstGeom>
        </p:spPr>
      </p:pic>
      <p:sp>
        <p:nvSpPr>
          <p:cNvPr id="6" name="文字方塊 5">
            <a:extLst>
              <a:ext uri="{FF2B5EF4-FFF2-40B4-BE49-F238E27FC236}">
                <a16:creationId xmlns:a16="http://schemas.microsoft.com/office/drawing/2014/main" id="{A79E6C57-B4FF-4FC8-8807-1E83702B45DB}"/>
              </a:ext>
            </a:extLst>
          </p:cNvPr>
          <p:cNvSpPr txBox="1"/>
          <p:nvPr/>
        </p:nvSpPr>
        <p:spPr>
          <a:xfrm>
            <a:off x="3282144" y="1889142"/>
            <a:ext cx="2877711" cy="630942"/>
          </a:xfrm>
          <a:prstGeom prst="rect">
            <a:avLst/>
          </a:prstGeom>
          <a:noFill/>
        </p:spPr>
        <p:txBody>
          <a:bodyPr wrap="none" rtlCol="0">
            <a:spAutoFit/>
          </a:bodyPr>
          <a:lstStyle/>
          <a:p>
            <a:r>
              <a:rPr lang="zh-TW" altLang="en-US" sz="3500" b="1" dirty="0">
                <a:solidFill>
                  <a:srgbClr val="4AA79F"/>
                </a:solidFill>
              </a:rPr>
              <a:t>青創貸款專線</a:t>
            </a:r>
          </a:p>
        </p:txBody>
      </p:sp>
      <p:sp>
        <p:nvSpPr>
          <p:cNvPr id="8" name="文字方塊 7">
            <a:extLst>
              <a:ext uri="{FF2B5EF4-FFF2-40B4-BE49-F238E27FC236}">
                <a16:creationId xmlns:a16="http://schemas.microsoft.com/office/drawing/2014/main" id="{35D6A9D1-7140-4E60-9DD7-A7F2350164C8}"/>
              </a:ext>
            </a:extLst>
          </p:cNvPr>
          <p:cNvSpPr txBox="1"/>
          <p:nvPr/>
        </p:nvSpPr>
        <p:spPr>
          <a:xfrm>
            <a:off x="3282144" y="4499616"/>
            <a:ext cx="2877711" cy="630942"/>
          </a:xfrm>
          <a:prstGeom prst="rect">
            <a:avLst/>
          </a:prstGeom>
          <a:noFill/>
        </p:spPr>
        <p:txBody>
          <a:bodyPr wrap="none" rtlCol="0">
            <a:spAutoFit/>
          </a:bodyPr>
          <a:lstStyle/>
          <a:p>
            <a:r>
              <a:rPr lang="zh-TW" altLang="en-US" sz="3500" b="1" dirty="0">
                <a:solidFill>
                  <a:srgbClr val="4AA79F"/>
                </a:solidFill>
              </a:rPr>
              <a:t>會員諮詢平台</a:t>
            </a:r>
          </a:p>
        </p:txBody>
      </p:sp>
      <p:sp>
        <p:nvSpPr>
          <p:cNvPr id="9" name="Google Shape;171;p22">
            <a:extLst>
              <a:ext uri="{FF2B5EF4-FFF2-40B4-BE49-F238E27FC236}">
                <a16:creationId xmlns:a16="http://schemas.microsoft.com/office/drawing/2014/main" id="{81DF9212-CF0B-4DD7-AB5F-06C4EEA3CD9F}"/>
              </a:ext>
            </a:extLst>
          </p:cNvPr>
          <p:cNvSpPr txBox="1"/>
          <p:nvPr/>
        </p:nvSpPr>
        <p:spPr>
          <a:xfrm>
            <a:off x="3413111" y="5422536"/>
            <a:ext cx="2893310" cy="427268"/>
          </a:xfrm>
          <a:prstGeom prst="rect">
            <a:avLst/>
          </a:prstGeom>
          <a:noFill/>
          <a:ln>
            <a:noFill/>
          </a:ln>
        </p:spPr>
        <p:txBody>
          <a:bodyPr spcFirstLastPara="1" wrap="square" lIns="33850" tIns="33850" rIns="33850" bIns="33850" anchor="t" anchorCtr="0">
            <a:noAutofit/>
          </a:bodyPr>
          <a:lstStyle/>
          <a:p>
            <a:pPr>
              <a:lnSpc>
                <a:spcPct val="120000"/>
              </a:lnSpc>
              <a:buClr>
                <a:srgbClr val="595959"/>
              </a:buClr>
              <a:buSzPts val="2000"/>
              <a:buFont typeface="Arial"/>
              <a:buNone/>
            </a:pPr>
            <a:r>
              <a:rPr lang="en-US" altLang="zh-TW" sz="2000" kern="0" dirty="0">
                <a:solidFill>
                  <a:srgbClr val="595959"/>
                </a:solidFill>
                <a:latin typeface="Arial"/>
                <a:ea typeface="Arial"/>
                <a:cs typeface="Arial"/>
                <a:sym typeface="Arial"/>
              </a:rPr>
              <a:t>https://solution-taicca.tw/</a:t>
            </a:r>
            <a:endParaRPr sz="2000" kern="0" dirty="0">
              <a:solidFill>
                <a:srgbClr val="595959"/>
              </a:solidFill>
              <a:latin typeface="Arial"/>
              <a:ea typeface="Arial"/>
              <a:cs typeface="Arial"/>
              <a:sym typeface="Arial"/>
            </a:endParaRPr>
          </a:p>
        </p:txBody>
      </p:sp>
      <p:cxnSp>
        <p:nvCxnSpPr>
          <p:cNvPr id="15" name="直線接點 14">
            <a:extLst>
              <a:ext uri="{FF2B5EF4-FFF2-40B4-BE49-F238E27FC236}">
                <a16:creationId xmlns:a16="http://schemas.microsoft.com/office/drawing/2014/main" id="{914B5A1C-9C56-4799-BDBD-4D558E833E7F}"/>
              </a:ext>
            </a:extLst>
          </p:cNvPr>
          <p:cNvCxnSpPr>
            <a:cxnSpLocks/>
          </p:cNvCxnSpPr>
          <p:nvPr/>
        </p:nvCxnSpPr>
        <p:spPr>
          <a:xfrm>
            <a:off x="2955812" y="1988457"/>
            <a:ext cx="0" cy="4151086"/>
          </a:xfrm>
          <a:prstGeom prst="line">
            <a:avLst/>
          </a:prstGeom>
          <a:ln w="9525">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634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C1876D24-ABEE-4CF4-B125-7DB9127ABD43}"/>
              </a:ext>
            </a:extLst>
          </p:cNvPr>
          <p:cNvSpPr>
            <a:spLocks noGrp="1"/>
          </p:cNvSpPr>
          <p:nvPr>
            <p:ph type="sldNum" sz="quarter" idx="12"/>
          </p:nvPr>
        </p:nvSpPr>
        <p:spPr>
          <a:xfrm>
            <a:off x="8407851" y="6356352"/>
            <a:ext cx="817112" cy="365125"/>
          </a:xfrm>
        </p:spPr>
        <p:txBody>
          <a:bodyPr/>
          <a:lstStyle/>
          <a:p>
            <a:fld id="{892572A1-F7CB-644C-A08C-EFAC67228EB0}" type="slidenum">
              <a:rPr kumimoji="1" lang="zh-TW" altLang="en-US" smtClean="0"/>
              <a:t>30</a:t>
            </a:fld>
            <a:endParaRPr kumimoji="1" lang="zh-TW" altLang="en-US"/>
          </a:p>
        </p:txBody>
      </p:sp>
      <p:sp>
        <p:nvSpPr>
          <p:cNvPr id="20" name="文字方塊 19">
            <a:extLst>
              <a:ext uri="{FF2B5EF4-FFF2-40B4-BE49-F238E27FC236}">
                <a16:creationId xmlns:a16="http://schemas.microsoft.com/office/drawing/2014/main" id="{3D0EC7FC-E08B-4013-8E5F-C937896F989D}"/>
              </a:ext>
            </a:extLst>
          </p:cNvPr>
          <p:cNvSpPr txBox="1"/>
          <p:nvPr/>
        </p:nvSpPr>
        <p:spPr>
          <a:xfrm>
            <a:off x="1372189" y="1659285"/>
            <a:ext cx="7035662"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DengXian Light" panose="02010600030101010101" pitchFamily="2" charset="-122"/>
                <a:ea typeface="DengXian Light" panose="02010600030101010101" pitchFamily="2" charset="-122"/>
                <a:cs typeface="+mn-cs"/>
              </a:rPr>
              <a:t>免責聲明</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DengXian Light" panose="02010600030101010101" pitchFamily="2" charset="-122"/>
                <a:ea typeface="DengXian Light" panose="02010600030101010101" pitchFamily="2" charset="-122"/>
                <a:cs typeface="+mn-cs"/>
              </a:rPr>
              <a:t>本文件所載的所有資料、商標、標誌、圖像、連結及其他資料等（以下簡稱「資料」），只供參考之用，文化內容策進院（以下簡稱「本院」）將會隨時更改資料，並由本院決定而不作另行通知。雖然本院已盡力確保本文件的資料準確性，但本院不會明示或隱含保證該等資料均為準確無誤。本院不會對任何錯誤或遺漏承擔責任。本院不會對使用或任何人士使用本文件而引致任何損害承擔任何賠償。</a:t>
            </a:r>
            <a:endParaRPr kumimoji="0" lang="en-US" altLang="zh-TW" sz="1600" b="0" i="0" u="none" strike="noStrike" kern="1200" cap="none" spc="0" normalizeH="0" baseline="0" noProof="0" dirty="0">
              <a:ln>
                <a:noFill/>
              </a:ln>
              <a:solidFill>
                <a:prstClr val="black"/>
              </a:solidFill>
              <a:effectLst/>
              <a:uLnTx/>
              <a:uFillTx/>
              <a:latin typeface="DengXian Light" panose="02010600030101010101" pitchFamily="2" charset="-122"/>
              <a:ea typeface="DengXian Light"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dirty="0">
              <a:ln>
                <a:noFill/>
              </a:ln>
              <a:solidFill>
                <a:prstClr val="black"/>
              </a:solidFill>
              <a:effectLst/>
              <a:uLnTx/>
              <a:uFillTx/>
              <a:latin typeface="DengXian Light" panose="02010600030101010101" pitchFamily="2" charset="-122"/>
              <a:ea typeface="DengXian Light"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DengXian Light" panose="02010600030101010101" pitchFamily="2" charset="-122"/>
                <a:ea typeface="DengXian Light" panose="02010600030101010101" pitchFamily="2" charset="-122"/>
                <a:cs typeface="+mn-cs"/>
              </a:rPr>
              <a:t>著作權</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DengXian Light" panose="02010600030101010101" pitchFamily="2" charset="-122"/>
                <a:ea typeface="DengXian Light" panose="02010600030101010101" pitchFamily="2" charset="-122"/>
                <a:cs typeface="+mn-cs"/>
              </a:rPr>
              <a:t>任何未經授權使用的資料均屬侵權行為。在未經本院明確同意下，本文件資料之全部或部份均不可被使用、複印、銷售、傳送、修改、發表、儲存或以其他方式利用作任何用途。</a:t>
            </a:r>
            <a:endParaRPr kumimoji="0" lang="en-US" altLang="zh-TW" sz="1600" b="0" i="0" u="none" strike="noStrike" kern="1200" cap="none" spc="0" normalizeH="0" baseline="0" noProof="0" dirty="0">
              <a:ln>
                <a:noFill/>
              </a:ln>
              <a:solidFill>
                <a:prstClr val="black"/>
              </a:solidFill>
              <a:effectLst/>
              <a:uLnTx/>
              <a:uFillTx/>
              <a:latin typeface="DengXian Light" panose="02010600030101010101" pitchFamily="2" charset="-122"/>
              <a:ea typeface="DengXian Light"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TW" sz="1600" b="0" i="0" u="none" strike="noStrike" kern="1200" cap="none" spc="0" normalizeH="0" baseline="0" noProof="0" dirty="0">
              <a:ln>
                <a:noFill/>
              </a:ln>
              <a:effectLst/>
              <a:uLnTx/>
              <a:uFillTx/>
              <a:latin typeface="DengXian Light" panose="02010600030101010101" pitchFamily="2" charset="-122"/>
              <a:ea typeface="DengXian Light"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effectLst/>
                <a:uLnTx/>
                <a:uFillTx/>
                <a:latin typeface="DengXian Light" panose="02010600030101010101" pitchFamily="2" charset="-122"/>
                <a:ea typeface="DengXian Light" panose="02010600030101010101" pitchFamily="2" charset="-122"/>
                <a:cs typeface="+mn-cs"/>
              </a:rPr>
              <a:t>文化內容策進院。</a:t>
            </a:r>
            <a:r>
              <a:rPr kumimoji="0" lang="en-US" altLang="zh-TW" sz="1600" b="0" i="0" u="none" strike="noStrike" kern="1200" cap="none" spc="0" normalizeH="0" baseline="0" noProof="0" dirty="0">
                <a:ln>
                  <a:noFill/>
                </a:ln>
                <a:effectLst/>
                <a:uLnTx/>
                <a:uFillTx/>
                <a:latin typeface="DengXian Light" panose="02010600030101010101" pitchFamily="2" charset="-122"/>
                <a:ea typeface="DengXian Light" panose="02010600030101010101" pitchFamily="2" charset="-122"/>
                <a:cs typeface="+mn-cs"/>
              </a:rPr>
              <a:t>2022</a:t>
            </a:r>
            <a:r>
              <a:rPr kumimoji="0" lang="zh-TW" altLang="en-US" sz="1600" b="0" i="0" u="none" strike="noStrike" kern="1200" cap="none" spc="0" normalizeH="0" baseline="0" noProof="0" dirty="0">
                <a:ln>
                  <a:noFill/>
                </a:ln>
                <a:effectLst/>
                <a:uLnTx/>
                <a:uFillTx/>
                <a:latin typeface="DengXian Light" panose="02010600030101010101" pitchFamily="2" charset="-122"/>
                <a:ea typeface="DengXian Light" panose="02010600030101010101" pitchFamily="2" charset="-122"/>
                <a:cs typeface="+mn-cs"/>
              </a:rPr>
              <a:t>年</a:t>
            </a:r>
            <a:r>
              <a:rPr kumimoji="0" lang="en-US" altLang="zh-TW" sz="1600" b="0" i="0" u="none" strike="noStrike" kern="1200" cap="none" spc="0" normalizeH="0" baseline="0" noProof="0" dirty="0">
                <a:ln>
                  <a:noFill/>
                </a:ln>
                <a:effectLst/>
                <a:uLnTx/>
                <a:uFillTx/>
                <a:latin typeface="DengXian Light" panose="02010600030101010101" pitchFamily="2" charset="-122"/>
                <a:ea typeface="DengXian Light" panose="02010600030101010101" pitchFamily="2" charset="-122"/>
                <a:cs typeface="+mn-cs"/>
              </a:rPr>
              <a:t> (</a:t>
            </a:r>
            <a:r>
              <a:rPr kumimoji="0" lang="zh-TW" altLang="en-US" sz="1600" b="0" i="0" u="none" strike="noStrike" kern="1200" cap="none" spc="0" normalizeH="0" baseline="0" noProof="0" dirty="0">
                <a:ln>
                  <a:noFill/>
                </a:ln>
                <a:effectLst/>
                <a:uLnTx/>
                <a:uFillTx/>
                <a:latin typeface="DengXian Light" panose="02010600030101010101" pitchFamily="2" charset="-122"/>
                <a:ea typeface="DengXian Light" panose="02010600030101010101" pitchFamily="2" charset="-122"/>
                <a:cs typeface="+mn-cs"/>
              </a:rPr>
              <a:t>民國</a:t>
            </a:r>
            <a:r>
              <a:rPr kumimoji="0" lang="en-US" altLang="zh-TW" sz="1600" b="0" i="0" u="none" strike="noStrike" kern="1200" cap="none" spc="0" normalizeH="0" baseline="0" noProof="0" dirty="0">
                <a:ln>
                  <a:noFill/>
                </a:ln>
                <a:effectLst/>
                <a:uLnTx/>
                <a:uFillTx/>
                <a:latin typeface="DengXian Light" panose="02010600030101010101" pitchFamily="2" charset="-122"/>
                <a:ea typeface="DengXian Light" panose="02010600030101010101" pitchFamily="2" charset="-122"/>
                <a:cs typeface="+mn-cs"/>
              </a:rPr>
              <a:t>111</a:t>
            </a:r>
            <a:r>
              <a:rPr kumimoji="0" lang="zh-TW" altLang="en-US" sz="1600" b="0" i="0" u="none" strike="noStrike" kern="1200" cap="none" spc="0" normalizeH="0" baseline="0" noProof="0" dirty="0">
                <a:ln>
                  <a:noFill/>
                </a:ln>
                <a:effectLst/>
                <a:uLnTx/>
                <a:uFillTx/>
                <a:latin typeface="DengXian Light" panose="02010600030101010101" pitchFamily="2" charset="-122"/>
                <a:ea typeface="DengXian Light" panose="02010600030101010101" pitchFamily="2" charset="-122"/>
                <a:cs typeface="+mn-cs"/>
              </a:rPr>
              <a:t>年</a:t>
            </a:r>
            <a:r>
              <a:rPr kumimoji="0" lang="en-US" altLang="zh-TW" sz="1600" b="0" i="0" u="none" strike="noStrike" kern="1200" cap="none" spc="0" normalizeH="0" baseline="0" noProof="0" dirty="0">
                <a:ln>
                  <a:noFill/>
                </a:ln>
                <a:effectLst/>
                <a:uLnTx/>
                <a:uFillTx/>
                <a:latin typeface="DengXian Light" panose="02010600030101010101" pitchFamily="2" charset="-122"/>
                <a:ea typeface="DengXian Light" panose="02010600030101010101" pitchFamily="2" charset="-122"/>
                <a:cs typeface="+mn-cs"/>
              </a:rPr>
              <a:t>)</a:t>
            </a:r>
            <a:endParaRPr kumimoji="0" lang="zh-TW" altLang="en-US" sz="1600" b="0" i="0" u="none" strike="noStrike" kern="1200" cap="none" spc="0" normalizeH="0" baseline="0" noProof="0" dirty="0">
              <a:ln>
                <a:noFill/>
              </a:ln>
              <a:effectLst/>
              <a:uLnTx/>
              <a:uFillTx/>
              <a:latin typeface="DengXian Light" panose="02010600030101010101" pitchFamily="2" charset="-122"/>
              <a:ea typeface="DengXian Light" panose="02010600030101010101" pitchFamily="2" charset="-122"/>
              <a:cs typeface="+mn-cs"/>
            </a:endParaRPr>
          </a:p>
        </p:txBody>
      </p:sp>
      <p:sp>
        <p:nvSpPr>
          <p:cNvPr id="2" name="TextBox 8">
            <a:extLst>
              <a:ext uri="{FF2B5EF4-FFF2-40B4-BE49-F238E27FC236}">
                <a16:creationId xmlns:a16="http://schemas.microsoft.com/office/drawing/2014/main" id="{5B4347B9-ECBE-4D39-9290-58F5B4CC072D}"/>
              </a:ext>
            </a:extLst>
          </p:cNvPr>
          <p:cNvSpPr txBox="1"/>
          <p:nvPr/>
        </p:nvSpPr>
        <p:spPr>
          <a:xfrm>
            <a:off x="126878" y="967619"/>
            <a:ext cx="886674" cy="3170099"/>
          </a:xfrm>
          <a:prstGeom prst="rect">
            <a:avLst/>
          </a:prstGeom>
          <a:noFill/>
        </p:spPr>
        <p:txBody>
          <a:bodyPr wrap="square" rtlCol="0">
            <a:spAutoFit/>
          </a:bodyPr>
          <a:lstStyle/>
          <a:p>
            <a:pPr algn="ctr"/>
            <a:r>
              <a:rPr lang="zh-TW" altLang="en-US" sz="5000" b="1" dirty="0">
                <a:solidFill>
                  <a:schemeClr val="bg1">
                    <a:lumMod val="65000"/>
                  </a:schemeClr>
                </a:solidFill>
              </a:rPr>
              <a:t>重要聲明</a:t>
            </a:r>
          </a:p>
        </p:txBody>
      </p:sp>
      <p:sp>
        <p:nvSpPr>
          <p:cNvPr id="4" name="矩形: 圓角 3">
            <a:extLst>
              <a:ext uri="{FF2B5EF4-FFF2-40B4-BE49-F238E27FC236}">
                <a16:creationId xmlns:a16="http://schemas.microsoft.com/office/drawing/2014/main" id="{6FFA9932-59A4-4181-84CB-235EEE2DB827}"/>
              </a:ext>
            </a:extLst>
          </p:cNvPr>
          <p:cNvSpPr/>
          <p:nvPr/>
        </p:nvSpPr>
        <p:spPr>
          <a:xfrm>
            <a:off x="-716096" y="892212"/>
            <a:ext cx="9606096" cy="4998169"/>
          </a:xfrm>
          <a:prstGeom prst="roundRect">
            <a:avLst>
              <a:gd name="adj" fmla="val 7135"/>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51496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95C11A5-A7A3-4F2A-BC5C-94B336F43BE0}"/>
              </a:ext>
            </a:extLst>
          </p:cNvPr>
          <p:cNvSpPr>
            <a:spLocks noGrp="1"/>
          </p:cNvSpPr>
          <p:nvPr>
            <p:ph type="sldNum" sz="quarter" idx="12"/>
          </p:nvPr>
        </p:nvSpPr>
        <p:spPr/>
        <p:txBody>
          <a:bodyPr/>
          <a:lstStyle/>
          <a:p>
            <a:fld id="{892572A1-F7CB-644C-A08C-EFAC67228EB0}" type="slidenum">
              <a:rPr kumimoji="1" lang="zh-TW" altLang="en-US" smtClean="0"/>
              <a:t>31</a:t>
            </a:fld>
            <a:endParaRPr kumimoji="1" lang="zh-TW" altLang="en-US"/>
          </a:p>
        </p:txBody>
      </p:sp>
      <p:sp>
        <p:nvSpPr>
          <p:cNvPr id="17" name="矩形 16">
            <a:extLst>
              <a:ext uri="{FF2B5EF4-FFF2-40B4-BE49-F238E27FC236}">
                <a16:creationId xmlns:a16="http://schemas.microsoft.com/office/drawing/2014/main" id="{3CC1B279-7E60-4D39-8D08-6887FE67EBA3}"/>
              </a:ext>
            </a:extLst>
          </p:cNvPr>
          <p:cNvSpPr/>
          <p:nvPr/>
        </p:nvSpPr>
        <p:spPr>
          <a:xfrm>
            <a:off x="3748337" y="3867207"/>
            <a:ext cx="6157664" cy="365125"/>
          </a:xfrm>
          <a:prstGeom prst="rect">
            <a:avLst/>
          </a:prstGeom>
          <a:solidFill>
            <a:srgbClr val="FFCCCC">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E7DFEE83-1C24-43E8-ADE3-527CC40034AB}"/>
              </a:ext>
            </a:extLst>
          </p:cNvPr>
          <p:cNvSpPr/>
          <p:nvPr/>
        </p:nvSpPr>
        <p:spPr>
          <a:xfrm>
            <a:off x="3748337" y="3379724"/>
            <a:ext cx="6157664" cy="695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6000" b="1" dirty="0">
                <a:solidFill>
                  <a:schemeClr val="tx1">
                    <a:lumMod val="75000"/>
                    <a:lumOff val="25000"/>
                  </a:schemeClr>
                </a:solidFill>
                <a:latin typeface="+mj-ea"/>
                <a:ea typeface="+mj-ea"/>
              </a:rPr>
              <a:t>參考資料</a:t>
            </a:r>
          </a:p>
        </p:txBody>
      </p:sp>
      <p:grpSp>
        <p:nvGrpSpPr>
          <p:cNvPr id="11" name="Group 3">
            <a:extLst>
              <a:ext uri="{FF2B5EF4-FFF2-40B4-BE49-F238E27FC236}">
                <a16:creationId xmlns:a16="http://schemas.microsoft.com/office/drawing/2014/main" id="{96BA980D-F3D5-4D51-854E-DEFBC373B586}"/>
              </a:ext>
            </a:extLst>
          </p:cNvPr>
          <p:cNvGrpSpPr/>
          <p:nvPr/>
        </p:nvGrpSpPr>
        <p:grpSpPr>
          <a:xfrm>
            <a:off x="-1633946" y="0"/>
            <a:ext cx="5303448" cy="6858000"/>
            <a:chOff x="-1633946" y="0"/>
            <a:chExt cx="5303448" cy="6858000"/>
          </a:xfrm>
        </p:grpSpPr>
        <p:sp>
          <p:nvSpPr>
            <p:cNvPr id="13" name="矩形 12">
              <a:extLst>
                <a:ext uri="{FF2B5EF4-FFF2-40B4-BE49-F238E27FC236}">
                  <a16:creationId xmlns:a16="http://schemas.microsoft.com/office/drawing/2014/main" id="{86837132-49E9-41EF-B4B9-B5EBBDF42CF1}"/>
                </a:ext>
              </a:extLst>
            </p:cNvPr>
            <p:cNvSpPr/>
            <p:nvPr/>
          </p:nvSpPr>
          <p:spPr>
            <a:xfrm>
              <a:off x="0" y="0"/>
              <a:ext cx="3251200" cy="685800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直角三角形 11">
              <a:extLst>
                <a:ext uri="{FF2B5EF4-FFF2-40B4-BE49-F238E27FC236}">
                  <a16:creationId xmlns:a16="http://schemas.microsoft.com/office/drawing/2014/main" id="{61CFFDDA-967E-45D5-914C-EF93C6E8280F}"/>
                </a:ext>
              </a:extLst>
            </p:cNvPr>
            <p:cNvSpPr/>
            <p:nvPr/>
          </p:nvSpPr>
          <p:spPr>
            <a:xfrm rot="13500000">
              <a:off x="-1461104" y="1691355"/>
              <a:ext cx="3902781" cy="4248465"/>
            </a:xfrm>
            <a:custGeom>
              <a:avLst/>
              <a:gdLst>
                <a:gd name="connsiteX0" fmla="*/ 0 w 5029200"/>
                <a:gd name="connsiteY0" fmla="*/ 5029200 h 5029200"/>
                <a:gd name="connsiteX1" fmla="*/ 957660 w 5029200"/>
                <a:gd name="connsiteY1" fmla="*/ 0 h 5029200"/>
                <a:gd name="connsiteX2" fmla="*/ 5029200 w 5029200"/>
                <a:gd name="connsiteY2" fmla="*/ 0 h 5029200"/>
                <a:gd name="connsiteX3" fmla="*/ 4071540 w 5029200"/>
                <a:gd name="connsiteY3" fmla="*/ 5029200 h 5029200"/>
                <a:gd name="connsiteX4" fmla="*/ 0 w 5029200"/>
                <a:gd name="connsiteY4" fmla="*/ 5029200 h 5029200"/>
                <a:gd name="connsiteX0" fmla="*/ 0 w 5029200"/>
                <a:gd name="connsiteY0" fmla="*/ 5029200 h 5029200"/>
                <a:gd name="connsiteX1" fmla="*/ 799958 w 5029200"/>
                <a:gd name="connsiteY1" fmla="*/ 851592 h 5029200"/>
                <a:gd name="connsiteX2" fmla="*/ 5029200 w 5029200"/>
                <a:gd name="connsiteY2" fmla="*/ 0 h 5029200"/>
                <a:gd name="connsiteX3" fmla="*/ 4071540 w 5029200"/>
                <a:gd name="connsiteY3" fmla="*/ 5029200 h 5029200"/>
                <a:gd name="connsiteX4" fmla="*/ 0 w 5029200"/>
                <a:gd name="connsiteY4" fmla="*/ 5029200 h 5029200"/>
                <a:gd name="connsiteX0" fmla="*/ 0 w 4161838"/>
                <a:gd name="connsiteY0" fmla="*/ 4177608 h 4177608"/>
                <a:gd name="connsiteX1" fmla="*/ 799958 w 4161838"/>
                <a:gd name="connsiteY1" fmla="*/ 0 h 4177608"/>
                <a:gd name="connsiteX2" fmla="*/ 4161838 w 4161838"/>
                <a:gd name="connsiteY2" fmla="*/ 3343282 h 4177608"/>
                <a:gd name="connsiteX3" fmla="*/ 4071540 w 4161838"/>
                <a:gd name="connsiteY3" fmla="*/ 4177608 h 4177608"/>
                <a:gd name="connsiteX4" fmla="*/ 0 w 4161838"/>
                <a:gd name="connsiteY4" fmla="*/ 4177608 h 4177608"/>
                <a:gd name="connsiteX0" fmla="*/ 0 w 4169724"/>
                <a:gd name="connsiteY0" fmla="*/ 4177608 h 4177608"/>
                <a:gd name="connsiteX1" fmla="*/ 799958 w 4169724"/>
                <a:gd name="connsiteY1" fmla="*/ 0 h 4177608"/>
                <a:gd name="connsiteX2" fmla="*/ 4169724 w 4169724"/>
                <a:gd name="connsiteY2" fmla="*/ 3335396 h 4177608"/>
                <a:gd name="connsiteX3" fmla="*/ 4071540 w 4169724"/>
                <a:gd name="connsiteY3" fmla="*/ 4177608 h 4177608"/>
                <a:gd name="connsiteX4" fmla="*/ 0 w 4169724"/>
                <a:gd name="connsiteY4" fmla="*/ 4177608 h 4177608"/>
                <a:gd name="connsiteX0" fmla="*/ 0 w 4169724"/>
                <a:gd name="connsiteY0" fmla="*/ 4224919 h 4224919"/>
                <a:gd name="connsiteX1" fmla="*/ 784188 w 4169724"/>
                <a:gd name="connsiteY1" fmla="*/ 0 h 4224919"/>
                <a:gd name="connsiteX2" fmla="*/ 4169724 w 4169724"/>
                <a:gd name="connsiteY2" fmla="*/ 3382707 h 4224919"/>
                <a:gd name="connsiteX3" fmla="*/ 4071540 w 4169724"/>
                <a:gd name="connsiteY3" fmla="*/ 4224919 h 4224919"/>
                <a:gd name="connsiteX4" fmla="*/ 0 w 4169724"/>
                <a:gd name="connsiteY4" fmla="*/ 4224919 h 4224919"/>
                <a:gd name="connsiteX0" fmla="*/ 0 w 4169724"/>
                <a:gd name="connsiteY0" fmla="*/ 4224919 h 4224919"/>
                <a:gd name="connsiteX1" fmla="*/ 784188 w 4169724"/>
                <a:gd name="connsiteY1" fmla="*/ 0 h 4224919"/>
                <a:gd name="connsiteX2" fmla="*/ 4169724 w 4169724"/>
                <a:gd name="connsiteY2" fmla="*/ 3382707 h 4224919"/>
                <a:gd name="connsiteX3" fmla="*/ 4071540 w 4169724"/>
                <a:gd name="connsiteY3" fmla="*/ 4224919 h 4224919"/>
                <a:gd name="connsiteX4" fmla="*/ 0 w 4169724"/>
                <a:gd name="connsiteY4" fmla="*/ 4224919 h 4224919"/>
                <a:gd name="connsiteX0" fmla="*/ 0 w 4169724"/>
                <a:gd name="connsiteY0" fmla="*/ 4217034 h 4217034"/>
                <a:gd name="connsiteX1" fmla="*/ 776303 w 4169724"/>
                <a:gd name="connsiteY1" fmla="*/ 0 h 4217034"/>
                <a:gd name="connsiteX2" fmla="*/ 4169724 w 4169724"/>
                <a:gd name="connsiteY2" fmla="*/ 3374822 h 4217034"/>
                <a:gd name="connsiteX3" fmla="*/ 4071540 w 4169724"/>
                <a:gd name="connsiteY3" fmla="*/ 4217034 h 4217034"/>
                <a:gd name="connsiteX4" fmla="*/ 0 w 4169724"/>
                <a:gd name="connsiteY4" fmla="*/ 4217034 h 4217034"/>
                <a:gd name="connsiteX0" fmla="*/ 0 w 4169724"/>
                <a:gd name="connsiteY0" fmla="*/ 4248465 h 4248465"/>
                <a:gd name="connsiteX1" fmla="*/ 780793 w 4169724"/>
                <a:gd name="connsiteY1" fmla="*/ 0 h 4248465"/>
                <a:gd name="connsiteX2" fmla="*/ 4169724 w 4169724"/>
                <a:gd name="connsiteY2" fmla="*/ 3406253 h 4248465"/>
                <a:gd name="connsiteX3" fmla="*/ 4071540 w 4169724"/>
                <a:gd name="connsiteY3" fmla="*/ 4248465 h 4248465"/>
                <a:gd name="connsiteX4" fmla="*/ 0 w 4169724"/>
                <a:gd name="connsiteY4" fmla="*/ 4248465 h 4248465"/>
                <a:gd name="connsiteX0" fmla="*/ 0 w 4162989"/>
                <a:gd name="connsiteY0" fmla="*/ 4248465 h 4248465"/>
                <a:gd name="connsiteX1" fmla="*/ 780793 w 4162989"/>
                <a:gd name="connsiteY1" fmla="*/ 0 h 4248465"/>
                <a:gd name="connsiteX2" fmla="*/ 4162989 w 4162989"/>
                <a:gd name="connsiteY2" fmla="*/ 3381559 h 4248465"/>
                <a:gd name="connsiteX3" fmla="*/ 4071540 w 4162989"/>
                <a:gd name="connsiteY3" fmla="*/ 4248465 h 4248465"/>
                <a:gd name="connsiteX4" fmla="*/ 0 w 4162989"/>
                <a:gd name="connsiteY4" fmla="*/ 4248465 h 4248465"/>
                <a:gd name="connsiteX0" fmla="*/ 0 w 3800275"/>
                <a:gd name="connsiteY0" fmla="*/ 4011912 h 4248465"/>
                <a:gd name="connsiteX1" fmla="*/ 418079 w 3800275"/>
                <a:gd name="connsiteY1" fmla="*/ 0 h 4248465"/>
                <a:gd name="connsiteX2" fmla="*/ 3800275 w 3800275"/>
                <a:gd name="connsiteY2" fmla="*/ 3381559 h 4248465"/>
                <a:gd name="connsiteX3" fmla="*/ 3708826 w 3800275"/>
                <a:gd name="connsiteY3" fmla="*/ 4248465 h 4248465"/>
                <a:gd name="connsiteX4" fmla="*/ 0 w 3800275"/>
                <a:gd name="connsiteY4" fmla="*/ 4011912 h 4248465"/>
                <a:gd name="connsiteX0" fmla="*/ 0 w 3934322"/>
                <a:gd name="connsiteY0" fmla="*/ 4004027 h 4248465"/>
                <a:gd name="connsiteX1" fmla="*/ 552126 w 3934322"/>
                <a:gd name="connsiteY1" fmla="*/ 0 h 4248465"/>
                <a:gd name="connsiteX2" fmla="*/ 3934322 w 3934322"/>
                <a:gd name="connsiteY2" fmla="*/ 3381559 h 4248465"/>
                <a:gd name="connsiteX3" fmla="*/ 3842873 w 3934322"/>
                <a:gd name="connsiteY3" fmla="*/ 4248465 h 4248465"/>
                <a:gd name="connsiteX4" fmla="*/ 0 w 3934322"/>
                <a:gd name="connsiteY4" fmla="*/ 4004027 h 4248465"/>
                <a:gd name="connsiteX0" fmla="*/ 0 w 4060483"/>
                <a:gd name="connsiteY0" fmla="*/ 3846324 h 4248465"/>
                <a:gd name="connsiteX1" fmla="*/ 678287 w 4060483"/>
                <a:gd name="connsiteY1" fmla="*/ 0 h 4248465"/>
                <a:gd name="connsiteX2" fmla="*/ 4060483 w 4060483"/>
                <a:gd name="connsiteY2" fmla="*/ 3381559 h 4248465"/>
                <a:gd name="connsiteX3" fmla="*/ 3969034 w 4060483"/>
                <a:gd name="connsiteY3" fmla="*/ 4248465 h 4248465"/>
                <a:gd name="connsiteX4" fmla="*/ 0 w 4060483"/>
                <a:gd name="connsiteY4" fmla="*/ 3846324 h 4248465"/>
                <a:gd name="connsiteX0" fmla="*/ 0 w 3816045"/>
                <a:gd name="connsiteY0" fmla="*/ 4059222 h 4248465"/>
                <a:gd name="connsiteX1" fmla="*/ 433849 w 3816045"/>
                <a:gd name="connsiteY1" fmla="*/ 0 h 4248465"/>
                <a:gd name="connsiteX2" fmla="*/ 3816045 w 3816045"/>
                <a:gd name="connsiteY2" fmla="*/ 3381559 h 4248465"/>
                <a:gd name="connsiteX3" fmla="*/ 3724596 w 3816045"/>
                <a:gd name="connsiteY3" fmla="*/ 4248465 h 4248465"/>
                <a:gd name="connsiteX4" fmla="*/ 0 w 3816045"/>
                <a:gd name="connsiteY4" fmla="*/ 4059222 h 4248465"/>
                <a:gd name="connsiteX0" fmla="*/ 0 w 3879125"/>
                <a:gd name="connsiteY0" fmla="*/ 3933060 h 4248465"/>
                <a:gd name="connsiteX1" fmla="*/ 496929 w 3879125"/>
                <a:gd name="connsiteY1" fmla="*/ 0 h 4248465"/>
                <a:gd name="connsiteX2" fmla="*/ 3879125 w 3879125"/>
                <a:gd name="connsiteY2" fmla="*/ 3381559 h 4248465"/>
                <a:gd name="connsiteX3" fmla="*/ 3787676 w 3879125"/>
                <a:gd name="connsiteY3" fmla="*/ 4248465 h 4248465"/>
                <a:gd name="connsiteX4" fmla="*/ 0 w 3879125"/>
                <a:gd name="connsiteY4" fmla="*/ 3933060 h 4248465"/>
                <a:gd name="connsiteX0" fmla="*/ 0 w 3902781"/>
                <a:gd name="connsiteY0" fmla="*/ 4004026 h 4248465"/>
                <a:gd name="connsiteX1" fmla="*/ 520585 w 3902781"/>
                <a:gd name="connsiteY1" fmla="*/ 0 h 4248465"/>
                <a:gd name="connsiteX2" fmla="*/ 3902781 w 3902781"/>
                <a:gd name="connsiteY2" fmla="*/ 3381559 h 4248465"/>
                <a:gd name="connsiteX3" fmla="*/ 3811332 w 3902781"/>
                <a:gd name="connsiteY3" fmla="*/ 4248465 h 4248465"/>
                <a:gd name="connsiteX4" fmla="*/ 0 w 3902781"/>
                <a:gd name="connsiteY4" fmla="*/ 4004026 h 424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781" h="4248465">
                  <a:moveTo>
                    <a:pt x="0" y="4004026"/>
                  </a:moveTo>
                  <a:lnTo>
                    <a:pt x="520585" y="0"/>
                  </a:lnTo>
                  <a:lnTo>
                    <a:pt x="3902781" y="3381559"/>
                  </a:lnTo>
                  <a:lnTo>
                    <a:pt x="3811332" y="4248465"/>
                  </a:lnTo>
                  <a:lnTo>
                    <a:pt x="0" y="4004026"/>
                  </a:lnTo>
                  <a:close/>
                </a:path>
              </a:pathLst>
            </a:custGeom>
            <a:solidFill>
              <a:srgbClr val="4A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直角三角形 15">
              <a:extLst>
                <a:ext uri="{FF2B5EF4-FFF2-40B4-BE49-F238E27FC236}">
                  <a16:creationId xmlns:a16="http://schemas.microsoft.com/office/drawing/2014/main" id="{F128786E-514F-4A39-AF37-70ECBF3CAADD}"/>
                </a:ext>
              </a:extLst>
            </p:cNvPr>
            <p:cNvSpPr/>
            <p:nvPr/>
          </p:nvSpPr>
          <p:spPr>
            <a:xfrm rot="8100000" flipH="1">
              <a:off x="2877502" y="3481364"/>
              <a:ext cx="792000" cy="792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 name="圖形 3" descr="Postit 便利貼 3">
            <a:extLst>
              <a:ext uri="{FF2B5EF4-FFF2-40B4-BE49-F238E27FC236}">
                <a16:creationId xmlns:a16="http://schemas.microsoft.com/office/drawing/2014/main" id="{8D2B2A7C-DA99-4858-95CF-5CCFF14415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3926" y="2792800"/>
            <a:ext cx="1644593" cy="1644593"/>
          </a:xfrm>
          <a:prstGeom prst="rect">
            <a:avLst/>
          </a:prstGeom>
        </p:spPr>
      </p:pic>
    </p:spTree>
    <p:extLst>
      <p:ext uri="{BB962C8B-B14F-4D97-AF65-F5344CB8AC3E}">
        <p14:creationId xmlns:p14="http://schemas.microsoft.com/office/powerpoint/2010/main" val="1154036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11">
            <a:extLst>
              <a:ext uri="{FF2B5EF4-FFF2-40B4-BE49-F238E27FC236}">
                <a16:creationId xmlns:a16="http://schemas.microsoft.com/office/drawing/2014/main" id="{AA29889E-EBD3-435C-9D04-DB2C513EB472}"/>
              </a:ext>
            </a:extLst>
          </p:cNvPr>
          <p:cNvSpPr>
            <a:spLocks noGrp="1"/>
          </p:cNvSpPr>
          <p:nvPr>
            <p:ph type="sldNum" sz="quarter" idx="12"/>
          </p:nvPr>
        </p:nvSpPr>
        <p:spPr>
          <a:xfrm>
            <a:off x="6996113" y="6501492"/>
            <a:ext cx="2228850" cy="365125"/>
          </a:xfrm>
        </p:spPr>
        <p:txBody>
          <a:bodyPr/>
          <a:lstStyle/>
          <a:p>
            <a:fld id="{892572A1-F7CB-644C-A08C-EFAC67228EB0}" type="slidenum">
              <a:rPr kumimoji="1" lang="zh-TW" altLang="en-US" smtClean="0"/>
              <a:t>32</a:t>
            </a:fld>
            <a:endParaRPr kumimoji="1" lang="zh-TW" altLang="en-US"/>
          </a:p>
        </p:txBody>
      </p:sp>
      <p:sp>
        <p:nvSpPr>
          <p:cNvPr id="9" name="矩形 8">
            <a:extLst>
              <a:ext uri="{FF2B5EF4-FFF2-40B4-BE49-F238E27FC236}">
                <a16:creationId xmlns:a16="http://schemas.microsoft.com/office/drawing/2014/main" id="{742E191D-997F-45C4-BBEF-E54B559BA0CC}"/>
              </a:ext>
            </a:extLst>
          </p:cNvPr>
          <p:cNvSpPr/>
          <p:nvPr/>
        </p:nvSpPr>
        <p:spPr>
          <a:xfrm>
            <a:off x="366630" y="760809"/>
            <a:ext cx="9328770" cy="5698800"/>
          </a:xfrm>
          <a:prstGeom prst="rect">
            <a:avLst/>
          </a:prstGeom>
          <a:solidFill>
            <a:srgbClr val="9A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0" name="表格 9">
            <a:extLst>
              <a:ext uri="{FF2B5EF4-FFF2-40B4-BE49-F238E27FC236}">
                <a16:creationId xmlns:a16="http://schemas.microsoft.com/office/drawing/2014/main" id="{450C5D8D-E690-47B3-8D78-E450BA2F9AFE}"/>
              </a:ext>
            </a:extLst>
          </p:cNvPr>
          <p:cNvGraphicFramePr>
            <a:graphicFrameLocks noGrp="1"/>
          </p:cNvGraphicFramePr>
          <p:nvPr/>
        </p:nvGraphicFramePr>
        <p:xfrm>
          <a:off x="324902" y="693148"/>
          <a:ext cx="9314252" cy="5699832"/>
        </p:xfrm>
        <a:graphic>
          <a:graphicData uri="http://schemas.openxmlformats.org/drawingml/2006/table">
            <a:tbl>
              <a:tblPr>
                <a:tableStyleId>{5940675A-B579-460E-94D1-54222C63F5DA}</a:tableStyleId>
              </a:tblPr>
              <a:tblGrid>
                <a:gridCol w="1810110">
                  <a:extLst>
                    <a:ext uri="{9D8B030D-6E8A-4147-A177-3AD203B41FA5}">
                      <a16:colId xmlns:a16="http://schemas.microsoft.com/office/drawing/2014/main" val="344592345"/>
                    </a:ext>
                  </a:extLst>
                </a:gridCol>
                <a:gridCol w="2210548">
                  <a:extLst>
                    <a:ext uri="{9D8B030D-6E8A-4147-A177-3AD203B41FA5}">
                      <a16:colId xmlns:a16="http://schemas.microsoft.com/office/drawing/2014/main" val="1562784918"/>
                    </a:ext>
                  </a:extLst>
                </a:gridCol>
                <a:gridCol w="2248468">
                  <a:extLst>
                    <a:ext uri="{9D8B030D-6E8A-4147-A177-3AD203B41FA5}">
                      <a16:colId xmlns:a16="http://schemas.microsoft.com/office/drawing/2014/main" val="1666103687"/>
                    </a:ext>
                  </a:extLst>
                </a:gridCol>
                <a:gridCol w="3045126">
                  <a:extLst>
                    <a:ext uri="{9D8B030D-6E8A-4147-A177-3AD203B41FA5}">
                      <a16:colId xmlns:a16="http://schemas.microsoft.com/office/drawing/2014/main" val="2403724145"/>
                    </a:ext>
                  </a:extLst>
                </a:gridCol>
              </a:tblGrid>
              <a:tr h="30941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創業青年</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95000"/>
                              <a:lumOff val="5000"/>
                            </a:schemeClr>
                          </a:solidFill>
                          <a:effectLst/>
                          <a:latin typeface="+mn-ea"/>
                          <a:ea typeface="+mn-ea"/>
                        </a:rPr>
                        <a:t>文創青年</a:t>
                      </a:r>
                      <a:endParaRPr kumimoji="0" lang="zh-TW" altLang="en-US" sz="1600" b="1" i="0" u="none" strike="noStrike" cap="none" normalizeH="0" baseline="0" dirty="0">
                        <a:ln>
                          <a:noFill/>
                        </a:ln>
                        <a:solidFill>
                          <a:schemeClr val="tx1">
                            <a:lumMod val="95000"/>
                            <a:lumOff val="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創業青農</a:t>
                      </a:r>
                      <a:r>
                        <a:rPr kumimoji="0" lang="en-US" altLang="zh-TW" sz="1600" b="1" u="none" strike="noStrike" cap="none" normalizeH="0" baseline="0" dirty="0">
                          <a:ln>
                            <a:noFill/>
                          </a:ln>
                          <a:solidFill>
                            <a:schemeClr val="tx1">
                              <a:lumMod val="75000"/>
                              <a:lumOff val="25000"/>
                            </a:schemeClr>
                          </a:solidFill>
                          <a:effectLst/>
                          <a:latin typeface="+mn-ea"/>
                          <a:ea typeface="+mn-ea"/>
                        </a:rPr>
                        <a:t>(</a:t>
                      </a:r>
                      <a:r>
                        <a:rPr kumimoji="0" lang="zh-TW" altLang="en-US" sz="1600" b="1" u="none" strike="noStrike" cap="none" normalizeH="0" baseline="0" dirty="0">
                          <a:ln>
                            <a:noFill/>
                          </a:ln>
                          <a:solidFill>
                            <a:schemeClr val="tx1">
                              <a:lumMod val="75000"/>
                              <a:lumOff val="25000"/>
                            </a:schemeClr>
                          </a:solidFill>
                          <a:effectLst/>
                          <a:latin typeface="+mn-ea"/>
                          <a:ea typeface="+mn-ea"/>
                        </a:rPr>
                        <a:t>漁</a:t>
                      </a:r>
                      <a:r>
                        <a:rPr kumimoji="0" lang="en-US" altLang="zh-TW" sz="1600" b="1" u="none" strike="noStrike" cap="none" normalizeH="0" baseline="0" dirty="0">
                          <a:ln>
                            <a:noFill/>
                          </a:ln>
                          <a:solidFill>
                            <a:schemeClr val="tx1">
                              <a:lumMod val="75000"/>
                              <a:lumOff val="25000"/>
                            </a:schemeClr>
                          </a:solidFill>
                          <a:effectLst/>
                          <a:latin typeface="+mn-ea"/>
                          <a:ea typeface="+mn-ea"/>
                        </a:rPr>
                        <a:t>)</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44213227"/>
                  </a:ext>
                </a:extLst>
              </a:tr>
              <a:tr h="30941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主管機關</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0" u="none" strike="noStrike" cap="none" normalizeH="0" baseline="0" dirty="0">
                          <a:ln>
                            <a:noFill/>
                          </a:ln>
                          <a:solidFill>
                            <a:schemeClr val="tx1">
                              <a:lumMod val="75000"/>
                              <a:lumOff val="25000"/>
                            </a:schemeClr>
                          </a:solidFill>
                          <a:effectLst/>
                          <a:latin typeface="+mn-ea"/>
                          <a:ea typeface="+mn-ea"/>
                        </a:rPr>
                        <a:t>經濟部</a:t>
                      </a:r>
                      <a:endParaRPr kumimoji="0" lang="zh-TW" altLang="en-US"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1" u="none" strike="noStrike" cap="none" normalizeH="0" baseline="0" dirty="0">
                          <a:ln>
                            <a:noFill/>
                          </a:ln>
                          <a:solidFill>
                            <a:schemeClr val="tx1">
                              <a:lumMod val="95000"/>
                              <a:lumOff val="5000"/>
                            </a:schemeClr>
                          </a:solidFill>
                          <a:effectLst/>
                          <a:latin typeface="+mn-ea"/>
                          <a:ea typeface="+mn-ea"/>
                        </a:rPr>
                        <a:t>文化部</a:t>
                      </a:r>
                      <a:endParaRPr kumimoji="0" lang="zh-TW" altLang="en-US" sz="1500" b="1" i="0" u="none" strike="noStrike" cap="none" normalizeH="0" baseline="0" dirty="0">
                        <a:ln>
                          <a:noFill/>
                        </a:ln>
                        <a:solidFill>
                          <a:schemeClr val="tx1">
                            <a:lumMod val="95000"/>
                            <a:lumOff val="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0" u="none" strike="noStrike" cap="none" normalizeH="0" baseline="0" dirty="0">
                          <a:ln>
                            <a:noFill/>
                          </a:ln>
                          <a:solidFill>
                            <a:schemeClr val="tx1">
                              <a:lumMod val="75000"/>
                              <a:lumOff val="25000"/>
                            </a:schemeClr>
                          </a:solidFill>
                          <a:effectLst/>
                          <a:latin typeface="+mn-ea"/>
                          <a:ea typeface="+mn-ea"/>
                        </a:rPr>
                        <a:t>農委會</a:t>
                      </a:r>
                      <a:endParaRPr kumimoji="0" lang="zh-TW" altLang="en-US"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48337"/>
                  </a:ext>
                </a:extLst>
              </a:tr>
              <a:tr h="30941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貸款</a:t>
                      </a:r>
                      <a:r>
                        <a:rPr kumimoji="0" lang="en-US" altLang="zh-TW" sz="1600" b="1" u="none" strike="noStrike" cap="none" normalizeH="0" baseline="0" dirty="0">
                          <a:ln>
                            <a:noFill/>
                          </a:ln>
                          <a:solidFill>
                            <a:schemeClr val="tx1">
                              <a:lumMod val="75000"/>
                              <a:lumOff val="25000"/>
                            </a:schemeClr>
                          </a:solidFill>
                          <a:effectLst/>
                          <a:latin typeface="+mn-ea"/>
                          <a:ea typeface="+mn-ea"/>
                        </a:rPr>
                        <a:t>600</a:t>
                      </a:r>
                      <a:r>
                        <a:rPr kumimoji="0" lang="zh-TW" altLang="en-US" sz="1600" b="1" u="none" strike="noStrike" cap="none" normalizeH="0" baseline="0" dirty="0">
                          <a:ln>
                            <a:noFill/>
                          </a:ln>
                          <a:solidFill>
                            <a:schemeClr val="tx1">
                              <a:lumMod val="75000"/>
                              <a:lumOff val="25000"/>
                            </a:schemeClr>
                          </a:solidFill>
                          <a:effectLst/>
                          <a:latin typeface="+mn-ea"/>
                          <a:ea typeface="+mn-ea"/>
                        </a:rPr>
                        <a:t>億分配</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u="none" strike="noStrike" cap="none" normalizeH="0" baseline="0" dirty="0">
                          <a:ln>
                            <a:noFill/>
                          </a:ln>
                          <a:solidFill>
                            <a:schemeClr val="tx1">
                              <a:lumMod val="75000"/>
                              <a:lumOff val="25000"/>
                            </a:schemeClr>
                          </a:solidFill>
                          <a:effectLst/>
                          <a:latin typeface="+mn-ea"/>
                          <a:ea typeface="+mn-ea"/>
                        </a:rPr>
                        <a:t>350</a:t>
                      </a:r>
                      <a:r>
                        <a:rPr kumimoji="0" lang="zh-TW" altLang="en-US" sz="1500" b="0" u="none" strike="noStrike" cap="none" normalizeH="0" baseline="0" dirty="0">
                          <a:ln>
                            <a:noFill/>
                          </a:ln>
                          <a:solidFill>
                            <a:schemeClr val="tx1">
                              <a:lumMod val="75000"/>
                              <a:lumOff val="25000"/>
                            </a:schemeClr>
                          </a:solidFill>
                          <a:effectLst/>
                          <a:latin typeface="+mn-ea"/>
                          <a:ea typeface="+mn-ea"/>
                        </a:rPr>
                        <a:t>億元</a:t>
                      </a:r>
                      <a:endParaRPr kumimoji="0" lang="zh-TW" altLang="en-US"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1" u="none" strike="noStrike" cap="none" normalizeH="0" baseline="0" dirty="0">
                          <a:ln>
                            <a:noFill/>
                          </a:ln>
                          <a:solidFill>
                            <a:schemeClr val="tx1">
                              <a:lumMod val="95000"/>
                              <a:lumOff val="5000"/>
                            </a:schemeClr>
                          </a:solidFill>
                          <a:effectLst/>
                          <a:latin typeface="+mn-ea"/>
                          <a:ea typeface="+mn-ea"/>
                        </a:rPr>
                        <a:t>100</a:t>
                      </a:r>
                      <a:r>
                        <a:rPr kumimoji="0" lang="zh-TW" altLang="en-US" sz="1500" b="1" u="none" strike="noStrike" cap="none" normalizeH="0" baseline="0" dirty="0">
                          <a:ln>
                            <a:noFill/>
                          </a:ln>
                          <a:solidFill>
                            <a:schemeClr val="tx1">
                              <a:lumMod val="95000"/>
                              <a:lumOff val="5000"/>
                            </a:schemeClr>
                          </a:solidFill>
                          <a:effectLst/>
                          <a:latin typeface="+mn-ea"/>
                          <a:ea typeface="+mn-ea"/>
                        </a:rPr>
                        <a:t>億元</a:t>
                      </a:r>
                      <a:endParaRPr kumimoji="0" lang="zh-TW" altLang="en-US" sz="1500" b="1" i="0" u="none" strike="noStrike" cap="none" normalizeH="0" baseline="0" dirty="0">
                        <a:ln>
                          <a:noFill/>
                        </a:ln>
                        <a:solidFill>
                          <a:schemeClr val="tx1">
                            <a:lumMod val="95000"/>
                            <a:lumOff val="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u="none" strike="noStrike" cap="none" normalizeH="0" baseline="0">
                          <a:ln>
                            <a:noFill/>
                          </a:ln>
                          <a:solidFill>
                            <a:schemeClr val="tx1">
                              <a:lumMod val="75000"/>
                              <a:lumOff val="25000"/>
                            </a:schemeClr>
                          </a:solidFill>
                          <a:effectLst/>
                          <a:latin typeface="+mn-ea"/>
                          <a:ea typeface="+mn-ea"/>
                        </a:rPr>
                        <a:t>150</a:t>
                      </a:r>
                      <a:r>
                        <a:rPr kumimoji="0" lang="zh-TW" altLang="en-US" sz="1500" b="0" u="none" strike="noStrike" cap="none" normalizeH="0" baseline="0">
                          <a:ln>
                            <a:noFill/>
                          </a:ln>
                          <a:solidFill>
                            <a:schemeClr val="tx1">
                              <a:lumMod val="75000"/>
                              <a:lumOff val="25000"/>
                            </a:schemeClr>
                          </a:solidFill>
                          <a:effectLst/>
                          <a:latin typeface="+mn-ea"/>
                          <a:ea typeface="+mn-ea"/>
                        </a:rPr>
                        <a:t>億元</a:t>
                      </a:r>
                      <a:endParaRPr kumimoji="0" lang="zh-TW" altLang="en-US"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15764388"/>
                  </a:ext>
                </a:extLst>
              </a:tr>
              <a:tr h="30941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產業別</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0" u="none" strike="noStrike" cap="none" normalizeH="0" baseline="0" dirty="0">
                          <a:ln>
                            <a:noFill/>
                          </a:ln>
                          <a:solidFill>
                            <a:schemeClr val="tx1">
                              <a:lumMod val="75000"/>
                              <a:lumOff val="25000"/>
                            </a:schemeClr>
                          </a:solidFill>
                          <a:effectLst/>
                          <a:latin typeface="+mn-ea"/>
                          <a:ea typeface="+mn-ea"/>
                        </a:rPr>
                        <a:t>不限產業</a:t>
                      </a:r>
                      <a:endParaRPr kumimoji="0" lang="zh-TW" altLang="en-US"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1" u="none" strike="noStrike" cap="none" normalizeH="0" baseline="0" dirty="0">
                          <a:ln>
                            <a:noFill/>
                          </a:ln>
                          <a:solidFill>
                            <a:schemeClr val="tx1">
                              <a:lumMod val="95000"/>
                              <a:lumOff val="5000"/>
                            </a:schemeClr>
                          </a:solidFill>
                          <a:effectLst/>
                          <a:latin typeface="+mn-ea"/>
                          <a:ea typeface="+mn-ea"/>
                        </a:rPr>
                        <a:t>文化創業產業</a:t>
                      </a:r>
                      <a:endParaRPr kumimoji="0" lang="zh-TW" altLang="en-US" sz="1500" b="1" i="0" u="none" strike="noStrike" cap="none" normalizeH="0" baseline="0" dirty="0">
                        <a:ln>
                          <a:noFill/>
                        </a:ln>
                        <a:solidFill>
                          <a:schemeClr val="tx1">
                            <a:lumMod val="95000"/>
                            <a:lumOff val="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0" u="none" strike="noStrike" cap="none" normalizeH="0" baseline="0">
                          <a:ln>
                            <a:noFill/>
                          </a:ln>
                          <a:solidFill>
                            <a:schemeClr val="tx1">
                              <a:lumMod val="75000"/>
                              <a:lumOff val="25000"/>
                            </a:schemeClr>
                          </a:solidFill>
                          <a:effectLst/>
                          <a:latin typeface="+mn-ea"/>
                          <a:ea typeface="+mn-ea"/>
                        </a:rPr>
                        <a:t>農、漁、牧產業</a:t>
                      </a:r>
                      <a:endParaRPr kumimoji="0" lang="zh-TW" altLang="en-US"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04247649"/>
                  </a:ext>
                </a:extLst>
              </a:tr>
              <a:tr h="30941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創業者年齡</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u="none" strike="noStrike" cap="none" normalizeH="0" baseline="0" dirty="0">
                          <a:ln>
                            <a:noFill/>
                          </a:ln>
                          <a:solidFill>
                            <a:schemeClr val="tx1">
                              <a:lumMod val="95000"/>
                              <a:lumOff val="5000"/>
                            </a:schemeClr>
                          </a:solidFill>
                          <a:effectLst/>
                          <a:latin typeface="+mn-ea"/>
                          <a:ea typeface="+mn-ea"/>
                        </a:rPr>
                        <a:t>20~45</a:t>
                      </a:r>
                      <a:r>
                        <a:rPr kumimoji="0" lang="zh-TW" altLang="en-US" sz="1500" b="0" u="none" strike="noStrike" cap="none" normalizeH="0" baseline="0" dirty="0">
                          <a:ln>
                            <a:noFill/>
                          </a:ln>
                          <a:solidFill>
                            <a:schemeClr val="tx1">
                              <a:lumMod val="95000"/>
                              <a:lumOff val="5000"/>
                            </a:schemeClr>
                          </a:solidFill>
                          <a:effectLst/>
                          <a:latin typeface="+mn-ea"/>
                          <a:ea typeface="+mn-ea"/>
                        </a:rPr>
                        <a:t>歲</a:t>
                      </a:r>
                      <a:endParaRPr kumimoji="0" lang="zh-TW" altLang="en-US" sz="1500" b="0" i="0" u="none" strike="noStrike" cap="none" normalizeH="0" baseline="0" dirty="0">
                        <a:ln>
                          <a:noFill/>
                        </a:ln>
                        <a:solidFill>
                          <a:schemeClr val="tx1">
                            <a:lumMod val="95000"/>
                            <a:lumOff val="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rgbClr val="000000"/>
                          </a:solidFill>
                          <a:effectLst/>
                          <a:latin typeface="+mj-lt"/>
                          <a:ea typeface="微軟正黑體" panose="020B0604030504040204" pitchFamily="34" charset="-120"/>
                        </a:rPr>
                        <a:t>(</a:t>
                      </a:r>
                      <a:r>
                        <a:rPr kumimoji="0" lang="zh-TW" altLang="en-US" sz="1800" b="1" i="0" u="none" strike="noStrike" cap="none" normalizeH="0" baseline="0" dirty="0">
                          <a:ln>
                            <a:noFill/>
                          </a:ln>
                          <a:solidFill>
                            <a:srgbClr val="000000"/>
                          </a:solidFill>
                          <a:effectLst/>
                          <a:latin typeface="+mj-lt"/>
                          <a:ea typeface="微軟正黑體" panose="020B0604030504040204" pitchFamily="34" charset="-120"/>
                        </a:rPr>
                        <a:t>同左</a:t>
                      </a:r>
                      <a:r>
                        <a:rPr kumimoji="0" lang="en-US" altLang="zh-TW" sz="1800" b="1" i="0" u="none" strike="noStrike" cap="none" normalizeH="0" baseline="0" dirty="0">
                          <a:ln>
                            <a:noFill/>
                          </a:ln>
                          <a:solidFill>
                            <a:srgbClr val="000000"/>
                          </a:solidFill>
                          <a:effectLst/>
                          <a:latin typeface="+mj-lt"/>
                          <a:ea typeface="微軟正黑體" panose="020B0604030504040204" pitchFamily="34" charset="-120"/>
                        </a:rPr>
                        <a:t>)</a:t>
                      </a:r>
                      <a:endParaRPr kumimoji="0" lang="zh-TW" altLang="en-US" sz="1800" b="1" i="0" u="none" strike="noStrike" cap="none" normalizeH="0" baseline="0" dirty="0">
                        <a:ln>
                          <a:noFill/>
                        </a:ln>
                        <a:solidFill>
                          <a:srgbClr val="000000"/>
                        </a:solidFill>
                        <a:effectLst/>
                        <a:latin typeface="+mj-lt"/>
                        <a:ea typeface="微軟正黑體" panose="020B0604030504040204" pitchFamily="34" charset="-120"/>
                      </a:endParaRPr>
                    </a:p>
                  </a:txBody>
                  <a:tcPr marL="91429" marR="9142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u="none" strike="noStrike" cap="none" normalizeH="0" baseline="0">
                          <a:ln>
                            <a:noFill/>
                          </a:ln>
                          <a:solidFill>
                            <a:schemeClr val="tx1">
                              <a:lumMod val="75000"/>
                              <a:lumOff val="25000"/>
                            </a:schemeClr>
                          </a:solidFill>
                          <a:effectLst/>
                          <a:latin typeface="+mn-ea"/>
                          <a:ea typeface="+mn-ea"/>
                        </a:rPr>
                        <a:t>18~45</a:t>
                      </a:r>
                      <a:r>
                        <a:rPr kumimoji="0" lang="zh-TW" altLang="en-US" sz="1500" b="0" u="none" strike="noStrike" cap="none" normalizeH="0" baseline="0">
                          <a:ln>
                            <a:noFill/>
                          </a:ln>
                          <a:solidFill>
                            <a:schemeClr val="tx1">
                              <a:lumMod val="75000"/>
                              <a:lumOff val="25000"/>
                            </a:schemeClr>
                          </a:solidFill>
                          <a:effectLst/>
                          <a:latin typeface="+mn-ea"/>
                          <a:ea typeface="+mn-ea"/>
                        </a:rPr>
                        <a:t>歲</a:t>
                      </a:r>
                      <a:endParaRPr kumimoji="0" lang="zh-TW" altLang="en-US"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6802507"/>
                  </a:ext>
                </a:extLst>
              </a:tr>
              <a:tr h="30941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事業成立期限</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u="none" strike="noStrike" cap="none" normalizeH="0" baseline="0" dirty="0">
                          <a:ln>
                            <a:noFill/>
                          </a:ln>
                          <a:solidFill>
                            <a:schemeClr val="tx1">
                              <a:lumMod val="95000"/>
                              <a:lumOff val="5000"/>
                            </a:schemeClr>
                          </a:solidFill>
                          <a:effectLst/>
                          <a:latin typeface="+mn-ea"/>
                          <a:ea typeface="+mn-ea"/>
                        </a:rPr>
                        <a:t>&lt;5</a:t>
                      </a:r>
                      <a:r>
                        <a:rPr kumimoji="0" lang="zh-TW" altLang="en-US" sz="1500" b="0" u="none" strike="noStrike" cap="none" normalizeH="0" baseline="0" dirty="0">
                          <a:ln>
                            <a:noFill/>
                          </a:ln>
                          <a:solidFill>
                            <a:schemeClr val="tx1">
                              <a:lumMod val="95000"/>
                              <a:lumOff val="5000"/>
                            </a:schemeClr>
                          </a:solidFill>
                          <a:effectLst/>
                          <a:latin typeface="+mn-ea"/>
                          <a:ea typeface="+mn-ea"/>
                        </a:rPr>
                        <a:t>年</a:t>
                      </a:r>
                      <a:endParaRPr kumimoji="0" lang="zh-TW" altLang="en-US" sz="1500" b="0" i="0" u="none" strike="noStrike" cap="none" normalizeH="0" baseline="0" dirty="0">
                        <a:ln>
                          <a:noFill/>
                        </a:ln>
                        <a:solidFill>
                          <a:schemeClr val="tx1">
                            <a:lumMod val="95000"/>
                            <a:lumOff val="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rgbClr val="000000"/>
                          </a:solidFill>
                          <a:effectLst/>
                          <a:latin typeface="+mj-lt"/>
                          <a:ea typeface="微軟正黑體" panose="020B0604030504040204" pitchFamily="34" charset="-120"/>
                        </a:rPr>
                        <a:t>(</a:t>
                      </a:r>
                      <a:r>
                        <a:rPr kumimoji="0" lang="zh-TW" altLang="en-US" sz="1800" b="1" i="0" u="none" strike="noStrike" cap="none" normalizeH="0" baseline="0" dirty="0">
                          <a:ln>
                            <a:noFill/>
                          </a:ln>
                          <a:solidFill>
                            <a:srgbClr val="000000"/>
                          </a:solidFill>
                          <a:effectLst/>
                          <a:latin typeface="+mj-lt"/>
                          <a:ea typeface="微軟正黑體" panose="020B0604030504040204" pitchFamily="34" charset="-120"/>
                        </a:rPr>
                        <a:t>同左</a:t>
                      </a:r>
                      <a:r>
                        <a:rPr kumimoji="0" lang="en-US" altLang="zh-TW" sz="1800" b="1" i="0" u="none" strike="noStrike" cap="none" normalizeH="0" baseline="0" dirty="0">
                          <a:ln>
                            <a:noFill/>
                          </a:ln>
                          <a:solidFill>
                            <a:srgbClr val="000000"/>
                          </a:solidFill>
                          <a:effectLst/>
                          <a:latin typeface="+mj-lt"/>
                          <a:ea typeface="微軟正黑體" panose="020B0604030504040204" pitchFamily="34" charset="-120"/>
                        </a:rPr>
                        <a:t>)</a:t>
                      </a:r>
                      <a:endParaRPr kumimoji="0" lang="zh-TW" altLang="en-US" sz="1800" b="1" i="0" u="none" strike="noStrike" cap="none" normalizeH="0" baseline="0" dirty="0">
                        <a:ln>
                          <a:noFill/>
                        </a:ln>
                        <a:solidFill>
                          <a:srgbClr val="000000"/>
                        </a:solidFill>
                        <a:effectLst/>
                        <a:latin typeface="+mj-lt"/>
                        <a:ea typeface="微軟正黑體" panose="020B0604030504040204" pitchFamily="34" charset="-120"/>
                      </a:endParaRPr>
                    </a:p>
                  </a:txBody>
                  <a:tcPr marL="91429" marR="9142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0" u="none" strike="noStrike" cap="none" normalizeH="0" baseline="0" dirty="0">
                          <a:ln>
                            <a:noFill/>
                          </a:ln>
                          <a:solidFill>
                            <a:schemeClr val="tx1">
                              <a:lumMod val="75000"/>
                              <a:lumOff val="25000"/>
                            </a:schemeClr>
                          </a:solidFill>
                          <a:effectLst/>
                          <a:latin typeface="+mn-ea"/>
                          <a:ea typeface="+mn-ea"/>
                        </a:rPr>
                        <a:t>無</a:t>
                      </a:r>
                      <a:endParaRPr kumimoji="0" lang="zh-TW" altLang="en-US"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86516673"/>
                  </a:ext>
                </a:extLst>
              </a:tr>
              <a:tr h="1139207">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最高貸款額度</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gridSpan="2">
                  <a:txBody>
                    <a:bodyPr/>
                    <a:lstStyle>
                      <a:lvl1pPr marL="285750" indent="-28575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zh-TW" altLang="en-US" sz="1500" b="0" u="none" strike="noStrike" cap="none" normalizeH="0" baseline="0" dirty="0">
                          <a:ln>
                            <a:noFill/>
                          </a:ln>
                          <a:solidFill>
                            <a:schemeClr val="tx1">
                              <a:lumMod val="95000"/>
                              <a:lumOff val="5000"/>
                            </a:schemeClr>
                          </a:solidFill>
                          <a:effectLst/>
                          <a:latin typeface="+mn-ea"/>
                          <a:ea typeface="+mn-ea"/>
                        </a:rPr>
                        <a:t>準備金及開辦費</a:t>
                      </a:r>
                      <a:r>
                        <a:rPr kumimoji="0" lang="en-US" altLang="zh-TW" sz="1500" b="0" u="none" strike="noStrike" cap="none" normalizeH="0" baseline="0" dirty="0">
                          <a:ln>
                            <a:noFill/>
                          </a:ln>
                          <a:solidFill>
                            <a:schemeClr val="tx1">
                              <a:lumMod val="95000"/>
                              <a:lumOff val="5000"/>
                            </a:schemeClr>
                          </a:solidFill>
                          <a:effectLst/>
                          <a:latin typeface="+mn-ea"/>
                          <a:ea typeface="+mn-ea"/>
                        </a:rPr>
                        <a:t>:200</a:t>
                      </a:r>
                      <a:r>
                        <a:rPr kumimoji="0" lang="zh-TW" altLang="en-US" sz="1500" b="0" u="none" strike="noStrike" cap="none" normalizeH="0" baseline="0" dirty="0">
                          <a:ln>
                            <a:noFill/>
                          </a:ln>
                          <a:solidFill>
                            <a:schemeClr val="tx1">
                              <a:lumMod val="95000"/>
                              <a:lumOff val="5000"/>
                            </a:schemeClr>
                          </a:solidFill>
                          <a:effectLst/>
                          <a:latin typeface="+mn-ea"/>
                          <a:ea typeface="+mn-ea"/>
                        </a:rPr>
                        <a:t>萬元</a:t>
                      </a:r>
                      <a:endParaRPr kumimoji="0" lang="en-US" altLang="zh-TW" sz="1500" b="0" u="none" strike="noStrike" cap="none" normalizeH="0" baseline="0" dirty="0">
                        <a:ln>
                          <a:noFill/>
                        </a:ln>
                        <a:solidFill>
                          <a:schemeClr val="tx1">
                            <a:lumMod val="95000"/>
                            <a:lumOff val="5000"/>
                          </a:schemeClr>
                        </a:solidFill>
                        <a:effectLst/>
                        <a:latin typeface="+mn-ea"/>
                        <a:ea typeface="+mn-ea"/>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zh-TW" altLang="en-US" sz="1500" b="0" u="none" strike="noStrike" cap="none" normalizeH="0" baseline="0" dirty="0">
                          <a:ln>
                            <a:noFill/>
                          </a:ln>
                          <a:solidFill>
                            <a:schemeClr val="tx1">
                              <a:lumMod val="95000"/>
                              <a:lumOff val="5000"/>
                            </a:schemeClr>
                          </a:solidFill>
                          <a:effectLst/>
                          <a:latin typeface="+mn-ea"/>
                          <a:ea typeface="+mn-ea"/>
                        </a:rPr>
                        <a:t>週轉性支出</a:t>
                      </a:r>
                      <a:r>
                        <a:rPr kumimoji="0" lang="en-US" altLang="zh-TW" sz="1500" b="0" u="none" strike="noStrike" cap="none" normalizeH="0" baseline="0" dirty="0">
                          <a:ln>
                            <a:noFill/>
                          </a:ln>
                          <a:solidFill>
                            <a:schemeClr val="tx1">
                              <a:lumMod val="95000"/>
                              <a:lumOff val="5000"/>
                            </a:schemeClr>
                          </a:solidFill>
                          <a:effectLst/>
                          <a:latin typeface="+mn-ea"/>
                          <a:ea typeface="+mn-ea"/>
                        </a:rPr>
                        <a:t>:400</a:t>
                      </a:r>
                      <a:r>
                        <a:rPr kumimoji="0" lang="zh-TW" altLang="en-US" sz="1500" b="0" u="none" strike="noStrike" cap="none" normalizeH="0" baseline="0" dirty="0">
                          <a:ln>
                            <a:noFill/>
                          </a:ln>
                          <a:solidFill>
                            <a:schemeClr val="tx1">
                              <a:lumMod val="95000"/>
                              <a:lumOff val="5000"/>
                            </a:schemeClr>
                          </a:solidFill>
                          <a:effectLst/>
                          <a:latin typeface="+mn-ea"/>
                          <a:ea typeface="+mn-ea"/>
                        </a:rPr>
                        <a:t>萬元</a:t>
                      </a:r>
                      <a:endParaRPr kumimoji="0" lang="en-US" altLang="zh-TW" sz="1500" b="0" u="none" strike="noStrike" cap="none" normalizeH="0" baseline="0" dirty="0">
                        <a:ln>
                          <a:noFill/>
                        </a:ln>
                        <a:solidFill>
                          <a:schemeClr val="tx1">
                            <a:lumMod val="95000"/>
                            <a:lumOff val="5000"/>
                          </a:schemeClr>
                        </a:solidFill>
                        <a:effectLst/>
                        <a:latin typeface="+mn-ea"/>
                        <a:ea typeface="+mn-ea"/>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zh-TW" altLang="en-US" sz="1500" b="0" u="none" strike="noStrike" cap="none" normalizeH="0" baseline="0" dirty="0">
                          <a:ln>
                            <a:noFill/>
                          </a:ln>
                          <a:solidFill>
                            <a:schemeClr val="tx1">
                              <a:lumMod val="95000"/>
                              <a:lumOff val="5000"/>
                            </a:schemeClr>
                          </a:solidFill>
                          <a:effectLst/>
                          <a:latin typeface="+mn-ea"/>
                          <a:ea typeface="+mn-ea"/>
                        </a:rPr>
                        <a:t>資本性支出</a:t>
                      </a:r>
                      <a:r>
                        <a:rPr kumimoji="0" lang="en-US" altLang="zh-TW" sz="1500" b="0" u="none" strike="noStrike" cap="none" normalizeH="0" baseline="0" dirty="0">
                          <a:ln>
                            <a:noFill/>
                          </a:ln>
                          <a:solidFill>
                            <a:schemeClr val="tx1">
                              <a:lumMod val="95000"/>
                              <a:lumOff val="5000"/>
                            </a:schemeClr>
                          </a:solidFill>
                          <a:effectLst/>
                          <a:latin typeface="+mn-ea"/>
                          <a:ea typeface="+mn-ea"/>
                        </a:rPr>
                        <a:t>:1,200</a:t>
                      </a:r>
                      <a:r>
                        <a:rPr kumimoji="0" lang="zh-TW" altLang="en-US" sz="1500" b="0" u="none" strike="noStrike" cap="none" normalizeH="0" baseline="0" dirty="0">
                          <a:ln>
                            <a:noFill/>
                          </a:ln>
                          <a:solidFill>
                            <a:schemeClr val="tx1">
                              <a:lumMod val="95000"/>
                              <a:lumOff val="5000"/>
                            </a:schemeClr>
                          </a:solidFill>
                          <a:effectLst/>
                          <a:latin typeface="+mn-ea"/>
                          <a:ea typeface="+mn-ea"/>
                        </a:rPr>
                        <a:t>萬元</a:t>
                      </a:r>
                      <a:endParaRPr kumimoji="0" lang="zh-TW" altLang="en-US" sz="1500" b="0" i="0" u="none" strike="noStrike" cap="none" normalizeH="0" baseline="0" dirty="0">
                        <a:ln>
                          <a:noFill/>
                        </a:ln>
                        <a:solidFill>
                          <a:schemeClr val="tx1">
                            <a:lumMod val="95000"/>
                            <a:lumOff val="5000"/>
                          </a:schemeClr>
                        </a:solidFill>
                        <a:effectLst/>
                        <a:latin typeface="+mn-ea"/>
                        <a:ea typeface="+mn-ea"/>
                      </a:endParaRPr>
                    </a:p>
                  </a:txBody>
                  <a:tcPr marL="900000" marR="91429" marT="45723" marB="45723" anchor="ctr"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zh-TW" altLang="en-US"/>
                    </a:p>
                  </a:txBody>
                  <a:tcPr/>
                </a:tc>
                <a:tc>
                  <a:txBody>
                    <a:bodyPr/>
                    <a:lstStyle>
                      <a:lvl1pPr marL="285750" indent="-28575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zh-TW" altLang="en-US" sz="1500" b="0" u="none" strike="noStrike" cap="none" normalizeH="0" baseline="0" dirty="0">
                          <a:ln>
                            <a:noFill/>
                          </a:ln>
                          <a:solidFill>
                            <a:schemeClr val="tx1">
                              <a:lumMod val="75000"/>
                              <a:lumOff val="25000"/>
                            </a:schemeClr>
                          </a:solidFill>
                          <a:effectLst/>
                          <a:latin typeface="+mn-ea"/>
                          <a:ea typeface="+mn-ea"/>
                        </a:rPr>
                        <a:t>一般青農</a:t>
                      </a:r>
                      <a:r>
                        <a:rPr kumimoji="0" lang="en-US" altLang="zh-TW" sz="1500" b="0" u="none" strike="noStrike" cap="none" normalizeH="0" baseline="0" dirty="0">
                          <a:ln>
                            <a:noFill/>
                          </a:ln>
                          <a:solidFill>
                            <a:schemeClr val="tx1">
                              <a:lumMod val="75000"/>
                              <a:lumOff val="25000"/>
                            </a:schemeClr>
                          </a:solidFill>
                          <a:effectLst/>
                          <a:latin typeface="+mn-ea"/>
                          <a:ea typeface="+mn-ea"/>
                        </a:rPr>
                        <a:t>:500</a:t>
                      </a:r>
                      <a:r>
                        <a:rPr kumimoji="0" lang="zh-TW" altLang="en-US" sz="1500" b="0" u="none" strike="noStrike" cap="none" normalizeH="0" baseline="0" dirty="0">
                          <a:ln>
                            <a:noFill/>
                          </a:ln>
                          <a:solidFill>
                            <a:schemeClr val="tx1">
                              <a:lumMod val="75000"/>
                              <a:lumOff val="25000"/>
                            </a:schemeClr>
                          </a:solidFill>
                          <a:effectLst/>
                          <a:latin typeface="+mn-ea"/>
                          <a:ea typeface="+mn-ea"/>
                        </a:rPr>
                        <a:t>萬元 </a:t>
                      </a:r>
                      <a:br>
                        <a:rPr kumimoji="0" lang="en-US" altLang="zh-TW" sz="1500" b="0" u="none" strike="noStrike" cap="none" normalizeH="0" baseline="0" dirty="0">
                          <a:ln>
                            <a:noFill/>
                          </a:ln>
                          <a:solidFill>
                            <a:schemeClr val="tx1">
                              <a:lumMod val="75000"/>
                              <a:lumOff val="25000"/>
                            </a:schemeClr>
                          </a:solidFill>
                          <a:effectLst/>
                          <a:latin typeface="+mn-ea"/>
                          <a:ea typeface="+mn-ea"/>
                        </a:rPr>
                      </a:br>
                      <a:r>
                        <a:rPr kumimoji="0" lang="en-US" altLang="zh-TW" sz="1300" b="0" u="none" strike="noStrike" cap="none" normalizeH="0" baseline="0" dirty="0">
                          <a:ln>
                            <a:noFill/>
                          </a:ln>
                          <a:solidFill>
                            <a:schemeClr val="tx1">
                              <a:lumMod val="75000"/>
                              <a:lumOff val="25000"/>
                            </a:schemeClr>
                          </a:solidFill>
                          <a:effectLst/>
                          <a:latin typeface="+mn-ea"/>
                          <a:ea typeface="+mn-ea"/>
                        </a:rPr>
                        <a:t>(</a:t>
                      </a:r>
                      <a:r>
                        <a:rPr kumimoji="0" lang="zh-TW" altLang="en-US" sz="1300" b="0" u="none" strike="noStrike" cap="none" normalizeH="0" baseline="0" dirty="0">
                          <a:ln>
                            <a:noFill/>
                          </a:ln>
                          <a:solidFill>
                            <a:schemeClr val="tx1">
                              <a:lumMod val="75000"/>
                              <a:lumOff val="25000"/>
                            </a:schemeClr>
                          </a:solidFill>
                          <a:effectLst/>
                          <a:latin typeface="+mn-ea"/>
                          <a:ea typeface="+mn-ea"/>
                        </a:rPr>
                        <a:t>含週轉金</a:t>
                      </a:r>
                      <a:r>
                        <a:rPr kumimoji="0" lang="en-US" altLang="zh-TW" sz="1300" b="0" u="none" strike="noStrike" cap="none" normalizeH="0" baseline="0" dirty="0">
                          <a:ln>
                            <a:noFill/>
                          </a:ln>
                          <a:solidFill>
                            <a:schemeClr val="tx1">
                              <a:lumMod val="75000"/>
                              <a:lumOff val="25000"/>
                            </a:schemeClr>
                          </a:solidFill>
                          <a:effectLst/>
                          <a:latin typeface="+mn-ea"/>
                          <a:ea typeface="+mn-ea"/>
                        </a:rPr>
                        <a:t>100</a:t>
                      </a:r>
                      <a:r>
                        <a:rPr kumimoji="0" lang="zh-TW" altLang="en-US" sz="1300" b="0" u="none" strike="noStrike" cap="none" normalizeH="0" baseline="0" dirty="0">
                          <a:ln>
                            <a:noFill/>
                          </a:ln>
                          <a:solidFill>
                            <a:schemeClr val="tx1">
                              <a:lumMod val="75000"/>
                              <a:lumOff val="25000"/>
                            </a:schemeClr>
                          </a:solidFill>
                          <a:effectLst/>
                          <a:latin typeface="+mn-ea"/>
                          <a:ea typeface="+mn-ea"/>
                        </a:rPr>
                        <a:t>萬元</a:t>
                      </a:r>
                      <a:r>
                        <a:rPr kumimoji="0" lang="en-US" altLang="zh-TW" sz="1300" b="0" u="none" strike="noStrike" cap="none" normalizeH="0" baseline="0" dirty="0">
                          <a:ln>
                            <a:noFill/>
                          </a:ln>
                          <a:solidFill>
                            <a:schemeClr val="tx1">
                              <a:lumMod val="75000"/>
                              <a:lumOff val="25000"/>
                            </a:schemeClr>
                          </a:solidFill>
                          <a:effectLst/>
                          <a:latin typeface="+mn-ea"/>
                          <a:ea typeface="+mn-ea"/>
                        </a:rPr>
                        <a:t>)</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zh-TW" altLang="en-US" sz="1500" b="0" u="none" strike="noStrike" cap="none" normalizeH="0" baseline="0" dirty="0">
                          <a:ln>
                            <a:noFill/>
                          </a:ln>
                          <a:solidFill>
                            <a:schemeClr val="tx1">
                              <a:lumMod val="75000"/>
                              <a:lumOff val="25000"/>
                            </a:schemeClr>
                          </a:solidFill>
                          <a:effectLst/>
                          <a:latin typeface="+mn-ea"/>
                          <a:ea typeface="+mn-ea"/>
                        </a:rPr>
                        <a:t>百大青農</a:t>
                      </a:r>
                      <a:r>
                        <a:rPr kumimoji="0" lang="en-US" altLang="zh-TW" sz="1500" b="0" u="none" strike="noStrike" cap="none" normalizeH="0" baseline="0" dirty="0">
                          <a:ln>
                            <a:noFill/>
                          </a:ln>
                          <a:solidFill>
                            <a:schemeClr val="tx1">
                              <a:lumMod val="75000"/>
                              <a:lumOff val="25000"/>
                            </a:schemeClr>
                          </a:solidFill>
                          <a:effectLst/>
                          <a:latin typeface="+mn-ea"/>
                          <a:ea typeface="+mn-ea"/>
                        </a:rPr>
                        <a:t>:1,000</a:t>
                      </a:r>
                      <a:r>
                        <a:rPr kumimoji="0" lang="zh-TW" altLang="en-US" sz="1500" b="0" u="none" strike="noStrike" cap="none" normalizeH="0" baseline="0" dirty="0">
                          <a:ln>
                            <a:noFill/>
                          </a:ln>
                          <a:solidFill>
                            <a:schemeClr val="tx1">
                              <a:lumMod val="75000"/>
                              <a:lumOff val="25000"/>
                            </a:schemeClr>
                          </a:solidFill>
                          <a:effectLst/>
                          <a:latin typeface="+mn-ea"/>
                          <a:ea typeface="+mn-ea"/>
                        </a:rPr>
                        <a:t>萬元 </a:t>
                      </a:r>
                      <a:br>
                        <a:rPr kumimoji="0" lang="en-US" altLang="zh-TW" sz="1500" b="0" u="none" strike="noStrike" cap="none" normalizeH="0" baseline="0" dirty="0">
                          <a:ln>
                            <a:noFill/>
                          </a:ln>
                          <a:solidFill>
                            <a:schemeClr val="tx1">
                              <a:lumMod val="75000"/>
                              <a:lumOff val="25000"/>
                            </a:schemeClr>
                          </a:solidFill>
                          <a:effectLst/>
                          <a:latin typeface="+mn-ea"/>
                          <a:ea typeface="+mn-ea"/>
                        </a:rPr>
                      </a:br>
                      <a:r>
                        <a:rPr kumimoji="0" lang="en-US" altLang="zh-TW" sz="1300" b="0" u="none" strike="noStrike" cap="none" normalizeH="0" baseline="0" dirty="0">
                          <a:ln>
                            <a:noFill/>
                          </a:ln>
                          <a:solidFill>
                            <a:schemeClr val="tx1">
                              <a:lumMod val="75000"/>
                              <a:lumOff val="25000"/>
                            </a:schemeClr>
                          </a:solidFill>
                          <a:effectLst/>
                          <a:latin typeface="+mn-ea"/>
                          <a:ea typeface="+mn-ea"/>
                        </a:rPr>
                        <a:t>(</a:t>
                      </a:r>
                      <a:r>
                        <a:rPr kumimoji="0" lang="zh-TW" altLang="en-US" sz="1300" b="0" u="none" strike="noStrike" cap="none" normalizeH="0" baseline="0" dirty="0">
                          <a:ln>
                            <a:noFill/>
                          </a:ln>
                          <a:solidFill>
                            <a:schemeClr val="tx1">
                              <a:lumMod val="75000"/>
                              <a:lumOff val="25000"/>
                            </a:schemeClr>
                          </a:solidFill>
                          <a:effectLst/>
                          <a:latin typeface="+mn-ea"/>
                          <a:ea typeface="+mn-ea"/>
                        </a:rPr>
                        <a:t>含週轉金</a:t>
                      </a:r>
                      <a:r>
                        <a:rPr kumimoji="0" lang="en-US" altLang="zh-TW" sz="1300" b="0" u="none" strike="noStrike" cap="none" normalizeH="0" baseline="0" dirty="0">
                          <a:ln>
                            <a:noFill/>
                          </a:ln>
                          <a:solidFill>
                            <a:schemeClr val="tx1">
                              <a:lumMod val="75000"/>
                              <a:lumOff val="25000"/>
                            </a:schemeClr>
                          </a:solidFill>
                          <a:effectLst/>
                          <a:latin typeface="+mn-ea"/>
                          <a:ea typeface="+mn-ea"/>
                        </a:rPr>
                        <a:t>200</a:t>
                      </a:r>
                      <a:r>
                        <a:rPr kumimoji="0" lang="zh-TW" altLang="en-US" sz="1300" b="0" u="none" strike="noStrike" cap="none" normalizeH="0" baseline="0" dirty="0">
                          <a:ln>
                            <a:noFill/>
                          </a:ln>
                          <a:solidFill>
                            <a:schemeClr val="tx1">
                              <a:lumMod val="75000"/>
                              <a:lumOff val="25000"/>
                            </a:schemeClr>
                          </a:solidFill>
                          <a:effectLst/>
                          <a:latin typeface="+mn-ea"/>
                          <a:ea typeface="+mn-ea"/>
                        </a:rPr>
                        <a:t>萬元，養殖類週轉金最高</a:t>
                      </a:r>
                      <a:r>
                        <a:rPr kumimoji="0" lang="en-US" altLang="zh-TW" sz="1300" b="0" u="none" strike="noStrike" cap="none" normalizeH="0" baseline="0" dirty="0">
                          <a:ln>
                            <a:noFill/>
                          </a:ln>
                          <a:solidFill>
                            <a:schemeClr val="tx1">
                              <a:lumMod val="75000"/>
                              <a:lumOff val="25000"/>
                            </a:schemeClr>
                          </a:solidFill>
                          <a:effectLst/>
                          <a:latin typeface="+mn-ea"/>
                          <a:ea typeface="+mn-ea"/>
                        </a:rPr>
                        <a:t>500</a:t>
                      </a:r>
                      <a:r>
                        <a:rPr kumimoji="0" lang="zh-TW" altLang="en-US" sz="1300" b="0" u="none" strike="noStrike" cap="none" normalizeH="0" baseline="0" dirty="0">
                          <a:ln>
                            <a:noFill/>
                          </a:ln>
                          <a:solidFill>
                            <a:schemeClr val="tx1">
                              <a:lumMod val="75000"/>
                              <a:lumOff val="25000"/>
                            </a:schemeClr>
                          </a:solidFill>
                          <a:effectLst/>
                          <a:latin typeface="+mn-ea"/>
                          <a:ea typeface="+mn-ea"/>
                        </a:rPr>
                        <a:t>萬元</a:t>
                      </a:r>
                      <a:r>
                        <a:rPr kumimoji="0" lang="en-US" altLang="zh-TW" sz="1300" b="0" u="none" strike="noStrike" cap="none" normalizeH="0" baseline="0" dirty="0">
                          <a:ln>
                            <a:noFill/>
                          </a:ln>
                          <a:solidFill>
                            <a:schemeClr val="tx1">
                              <a:lumMod val="75000"/>
                              <a:lumOff val="25000"/>
                            </a:schemeClr>
                          </a:solidFill>
                          <a:effectLst/>
                          <a:latin typeface="+mn-ea"/>
                          <a:ea typeface="+mn-ea"/>
                        </a:rPr>
                        <a:t>)</a:t>
                      </a:r>
                      <a:endParaRPr kumimoji="0" lang="zh-TW" altLang="en-US" sz="13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06060480"/>
                  </a:ext>
                </a:extLst>
              </a:tr>
              <a:tr h="30941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信用保證機構</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0" u="none" strike="noStrike" cap="none" normalizeH="0" baseline="0" dirty="0">
                          <a:ln>
                            <a:noFill/>
                          </a:ln>
                          <a:solidFill>
                            <a:schemeClr val="tx1">
                              <a:lumMod val="95000"/>
                              <a:lumOff val="5000"/>
                            </a:schemeClr>
                          </a:solidFill>
                          <a:effectLst/>
                          <a:latin typeface="+mn-ea"/>
                          <a:ea typeface="+mn-ea"/>
                        </a:rPr>
                        <a:t>中小信保</a:t>
                      </a:r>
                      <a:endParaRPr kumimoji="0" lang="zh-TW" altLang="en-US" sz="1500" b="0" i="0" u="none" strike="noStrike" cap="none" normalizeH="0" baseline="0" dirty="0">
                        <a:ln>
                          <a:noFill/>
                        </a:ln>
                        <a:solidFill>
                          <a:schemeClr val="tx1">
                            <a:lumMod val="95000"/>
                            <a:lumOff val="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0" u="none" strike="noStrike" cap="none" normalizeH="0" baseline="0" dirty="0">
                          <a:ln>
                            <a:noFill/>
                          </a:ln>
                          <a:solidFill>
                            <a:schemeClr val="tx1">
                              <a:lumMod val="75000"/>
                              <a:lumOff val="25000"/>
                            </a:schemeClr>
                          </a:solidFill>
                          <a:effectLst/>
                          <a:latin typeface="+mn-ea"/>
                          <a:ea typeface="+mn-ea"/>
                        </a:rPr>
                        <a:t>農信保</a:t>
                      </a:r>
                      <a:endParaRPr kumimoji="0" lang="zh-TW" altLang="en-US"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03890927"/>
                  </a:ext>
                </a:extLst>
              </a:tr>
              <a:tr h="506317">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保證成數</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gridSpan="2">
                  <a:txBody>
                    <a:bodyPr/>
                    <a:lstStyle>
                      <a:lvl1pPr marL="176213" indent="-176213">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176213" marR="0" lvl="0" indent="-176213"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500" b="0" u="none" strike="noStrike" cap="none" normalizeH="0" baseline="0" dirty="0">
                          <a:ln>
                            <a:noFill/>
                          </a:ln>
                          <a:solidFill>
                            <a:schemeClr val="tx1">
                              <a:lumMod val="95000"/>
                              <a:lumOff val="5000"/>
                            </a:schemeClr>
                          </a:solidFill>
                          <a:effectLst/>
                          <a:latin typeface="+mn-ea"/>
                          <a:ea typeface="+mn-ea"/>
                        </a:rPr>
                        <a:t>100</a:t>
                      </a:r>
                      <a:r>
                        <a:rPr kumimoji="0" lang="zh-TW" altLang="en-US" sz="1500" b="0" u="none" strike="noStrike" cap="none" normalizeH="0" baseline="0" dirty="0">
                          <a:ln>
                            <a:noFill/>
                          </a:ln>
                          <a:solidFill>
                            <a:schemeClr val="tx1">
                              <a:lumMod val="95000"/>
                              <a:lumOff val="5000"/>
                            </a:schemeClr>
                          </a:solidFill>
                          <a:effectLst/>
                          <a:latin typeface="+mn-ea"/>
                          <a:ea typeface="+mn-ea"/>
                        </a:rPr>
                        <a:t>萬元以內：</a:t>
                      </a:r>
                      <a:r>
                        <a:rPr kumimoji="0" lang="en-US" altLang="zh-TW" sz="1500" b="0" u="none" strike="noStrike" cap="none" normalizeH="0" baseline="0" dirty="0">
                          <a:ln>
                            <a:noFill/>
                          </a:ln>
                          <a:solidFill>
                            <a:schemeClr val="tx1">
                              <a:lumMod val="95000"/>
                              <a:lumOff val="5000"/>
                            </a:schemeClr>
                          </a:solidFill>
                          <a:effectLst/>
                          <a:latin typeface="+mn-ea"/>
                          <a:ea typeface="+mn-ea"/>
                        </a:rPr>
                        <a:t>9.5</a:t>
                      </a:r>
                      <a:r>
                        <a:rPr kumimoji="0" lang="zh-TW" altLang="en-US" sz="1500" b="0" u="none" strike="noStrike" cap="none" normalizeH="0" baseline="0" dirty="0">
                          <a:ln>
                            <a:noFill/>
                          </a:ln>
                          <a:solidFill>
                            <a:schemeClr val="tx1">
                              <a:lumMod val="95000"/>
                              <a:lumOff val="5000"/>
                            </a:schemeClr>
                          </a:solidFill>
                          <a:effectLst/>
                          <a:latin typeface="+mn-ea"/>
                          <a:ea typeface="+mn-ea"/>
                        </a:rPr>
                        <a:t>成</a:t>
                      </a:r>
                      <a:endParaRPr kumimoji="0" lang="en-US" altLang="zh-TW" sz="1500" b="0" u="none" strike="noStrike" cap="none" normalizeH="0" baseline="0" dirty="0">
                        <a:ln>
                          <a:noFill/>
                        </a:ln>
                        <a:solidFill>
                          <a:schemeClr val="tx1">
                            <a:lumMod val="95000"/>
                            <a:lumOff val="5000"/>
                          </a:schemeClr>
                        </a:solidFill>
                        <a:effectLst/>
                        <a:latin typeface="+mn-ea"/>
                        <a:ea typeface="+mn-ea"/>
                      </a:endParaRPr>
                    </a:p>
                    <a:p>
                      <a:pPr marL="176213" marR="0" lvl="0" indent="-176213"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zh-TW" altLang="en-US" sz="1500" b="0" u="none" strike="noStrike" cap="none" normalizeH="0" baseline="0" dirty="0">
                          <a:ln>
                            <a:noFill/>
                          </a:ln>
                          <a:solidFill>
                            <a:schemeClr val="tx1">
                              <a:lumMod val="95000"/>
                              <a:lumOff val="5000"/>
                            </a:schemeClr>
                          </a:solidFill>
                          <a:effectLst/>
                          <a:latin typeface="+mn-ea"/>
                          <a:ea typeface="+mn-ea"/>
                        </a:rPr>
                        <a:t>超過部分：</a:t>
                      </a:r>
                      <a:r>
                        <a:rPr kumimoji="0" lang="en-US" altLang="zh-TW" sz="1500" b="0" u="none" strike="noStrike" cap="none" normalizeH="0" baseline="0" dirty="0">
                          <a:ln>
                            <a:noFill/>
                          </a:ln>
                          <a:solidFill>
                            <a:schemeClr val="tx1">
                              <a:lumMod val="95000"/>
                              <a:lumOff val="5000"/>
                            </a:schemeClr>
                          </a:solidFill>
                          <a:effectLst/>
                          <a:latin typeface="+mn-ea"/>
                          <a:ea typeface="+mn-ea"/>
                        </a:rPr>
                        <a:t>8~9</a:t>
                      </a:r>
                      <a:r>
                        <a:rPr kumimoji="0" lang="zh-TW" altLang="en-US" sz="1500" b="0" u="none" strike="noStrike" cap="none" normalizeH="0" baseline="0" dirty="0">
                          <a:ln>
                            <a:noFill/>
                          </a:ln>
                          <a:solidFill>
                            <a:schemeClr val="tx1">
                              <a:lumMod val="95000"/>
                              <a:lumOff val="5000"/>
                            </a:schemeClr>
                          </a:solidFill>
                          <a:effectLst/>
                          <a:latin typeface="+mn-ea"/>
                          <a:ea typeface="+mn-ea"/>
                        </a:rPr>
                        <a:t>成</a:t>
                      </a:r>
                      <a:endParaRPr kumimoji="0" lang="zh-TW" altLang="en-US" sz="1500" b="0" i="0" u="none" strike="noStrike" cap="none" normalizeH="0" baseline="0" dirty="0">
                        <a:ln>
                          <a:noFill/>
                        </a:ln>
                        <a:solidFill>
                          <a:schemeClr val="tx1">
                            <a:lumMod val="95000"/>
                            <a:lumOff val="5000"/>
                          </a:schemeClr>
                        </a:solidFill>
                        <a:effectLst/>
                        <a:latin typeface="+mn-ea"/>
                        <a:ea typeface="+mn-ea"/>
                      </a:endParaRPr>
                    </a:p>
                  </a:txBody>
                  <a:tcPr marL="900000"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0" u="none" strike="noStrike" cap="none" normalizeH="0" baseline="0" dirty="0">
                          <a:ln>
                            <a:noFill/>
                          </a:ln>
                          <a:solidFill>
                            <a:schemeClr val="tx1">
                              <a:lumMod val="75000"/>
                              <a:lumOff val="25000"/>
                            </a:schemeClr>
                          </a:solidFill>
                          <a:effectLst/>
                          <a:latin typeface="+mn-ea"/>
                          <a:ea typeface="+mn-ea"/>
                        </a:rPr>
                        <a:t>最高</a:t>
                      </a:r>
                      <a:r>
                        <a:rPr kumimoji="0" lang="en-US" altLang="zh-TW" sz="1500" b="0" u="none" strike="noStrike" cap="none" normalizeH="0" baseline="0" dirty="0">
                          <a:ln>
                            <a:noFill/>
                          </a:ln>
                          <a:solidFill>
                            <a:schemeClr val="tx1">
                              <a:lumMod val="75000"/>
                              <a:lumOff val="25000"/>
                            </a:schemeClr>
                          </a:solidFill>
                          <a:effectLst/>
                          <a:latin typeface="+mn-ea"/>
                          <a:ea typeface="+mn-ea"/>
                        </a:rPr>
                        <a:t>9.5</a:t>
                      </a:r>
                      <a:r>
                        <a:rPr kumimoji="0" lang="zh-TW" altLang="en-US" sz="1500" b="0" u="none" strike="noStrike" cap="none" normalizeH="0" baseline="0" dirty="0">
                          <a:ln>
                            <a:noFill/>
                          </a:ln>
                          <a:solidFill>
                            <a:schemeClr val="tx1">
                              <a:lumMod val="75000"/>
                              <a:lumOff val="25000"/>
                            </a:schemeClr>
                          </a:solidFill>
                          <a:effectLst/>
                          <a:latin typeface="+mn-ea"/>
                          <a:ea typeface="+mn-ea"/>
                        </a:rPr>
                        <a:t>成</a:t>
                      </a:r>
                      <a:endParaRPr kumimoji="0" lang="zh-TW" altLang="en-US"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anchor="ctr"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80748271"/>
                  </a:ext>
                </a:extLst>
              </a:tr>
              <a:tr h="30941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利息</a:t>
                      </a:r>
                      <a:r>
                        <a:rPr kumimoji="0" lang="en-US" altLang="zh-TW" sz="1600" b="1" u="none" strike="noStrike" cap="none" normalizeH="0" baseline="0" dirty="0">
                          <a:ln>
                            <a:noFill/>
                          </a:ln>
                          <a:solidFill>
                            <a:schemeClr val="tx1">
                              <a:lumMod val="75000"/>
                              <a:lumOff val="25000"/>
                            </a:schemeClr>
                          </a:solidFill>
                          <a:effectLst/>
                          <a:latin typeface="+mn-ea"/>
                          <a:ea typeface="+mn-ea"/>
                        </a:rPr>
                        <a:t>(</a:t>
                      </a:r>
                      <a:r>
                        <a:rPr kumimoji="0" lang="zh-TW" altLang="en-US" sz="1600" b="1" u="none" strike="noStrike" cap="none" normalizeH="0" baseline="0" dirty="0">
                          <a:ln>
                            <a:noFill/>
                          </a:ln>
                          <a:solidFill>
                            <a:schemeClr val="tx1">
                              <a:lumMod val="75000"/>
                              <a:lumOff val="25000"/>
                            </a:schemeClr>
                          </a:solidFill>
                          <a:effectLst/>
                          <a:latin typeface="+mn-ea"/>
                          <a:ea typeface="+mn-ea"/>
                        </a:rPr>
                        <a:t>目前</a:t>
                      </a:r>
                      <a:r>
                        <a:rPr kumimoji="0" lang="en-US" altLang="zh-TW" sz="1600" b="1" u="none" strike="noStrike" cap="none" normalizeH="0" baseline="0" dirty="0">
                          <a:ln>
                            <a:noFill/>
                          </a:ln>
                          <a:solidFill>
                            <a:schemeClr val="tx1">
                              <a:lumMod val="75000"/>
                              <a:lumOff val="25000"/>
                            </a:schemeClr>
                          </a:solidFill>
                          <a:effectLst/>
                          <a:latin typeface="+mn-ea"/>
                          <a:ea typeface="+mn-ea"/>
                        </a:rPr>
                        <a:t>)</a:t>
                      </a:r>
                      <a:r>
                        <a:rPr kumimoji="0" lang="zh-TW" altLang="en-US" sz="1600" b="1" u="none" strike="noStrike" cap="none" normalizeH="0" baseline="0" dirty="0">
                          <a:ln>
                            <a:noFill/>
                          </a:ln>
                          <a:solidFill>
                            <a:schemeClr val="tx1">
                              <a:lumMod val="75000"/>
                              <a:lumOff val="25000"/>
                            </a:schemeClr>
                          </a:solidFill>
                          <a:effectLst/>
                          <a:latin typeface="+mn-ea"/>
                          <a:ea typeface="+mn-ea"/>
                        </a:rPr>
                        <a:t>上限</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u="none" strike="noStrike" cap="none" normalizeH="0" baseline="0" dirty="0">
                          <a:ln>
                            <a:noFill/>
                          </a:ln>
                          <a:solidFill>
                            <a:schemeClr val="tx1">
                              <a:lumMod val="95000"/>
                              <a:lumOff val="5000"/>
                            </a:schemeClr>
                          </a:solidFill>
                          <a:effectLst/>
                          <a:latin typeface="+mn-ea"/>
                          <a:ea typeface="+mn-ea"/>
                        </a:rPr>
                        <a:t>1.42%</a:t>
                      </a:r>
                      <a:endParaRPr kumimoji="0" lang="zh-TW" altLang="en-US" sz="1500" b="0" i="0" u="none" strike="noStrike" cap="none" normalizeH="0" baseline="0" dirty="0">
                        <a:ln>
                          <a:noFill/>
                        </a:ln>
                        <a:solidFill>
                          <a:schemeClr val="tx1">
                            <a:lumMod val="95000"/>
                            <a:lumOff val="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u="none" strike="noStrike" cap="none" normalizeH="0" baseline="0" dirty="0">
                          <a:ln>
                            <a:noFill/>
                          </a:ln>
                          <a:solidFill>
                            <a:schemeClr val="tx1">
                              <a:lumMod val="75000"/>
                              <a:lumOff val="25000"/>
                            </a:schemeClr>
                          </a:solidFill>
                          <a:effectLst/>
                          <a:latin typeface="+mn-ea"/>
                          <a:ea typeface="+mn-ea"/>
                        </a:rPr>
                        <a:t>0.54%</a:t>
                      </a:r>
                      <a:endParaRPr kumimoji="0" lang="zh-TW" altLang="en-US"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76201299"/>
                  </a:ext>
                </a:extLst>
              </a:tr>
              <a:tr h="71728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利息補貼</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u="none" strike="noStrike" cap="none" normalizeH="0" baseline="0" dirty="0">
                          <a:ln>
                            <a:noFill/>
                          </a:ln>
                          <a:solidFill>
                            <a:schemeClr val="tx1">
                              <a:lumMod val="75000"/>
                              <a:lumOff val="25000"/>
                            </a:schemeClr>
                          </a:solidFill>
                          <a:effectLst/>
                          <a:latin typeface="+mn-ea"/>
                          <a:ea typeface="+mn-ea"/>
                        </a:rPr>
                        <a:t>100</a:t>
                      </a:r>
                      <a:r>
                        <a:rPr kumimoji="0" lang="zh-TW" altLang="en-US" sz="1500" b="0" u="none" strike="noStrike" cap="none" normalizeH="0" baseline="0" dirty="0">
                          <a:ln>
                            <a:noFill/>
                          </a:ln>
                          <a:solidFill>
                            <a:schemeClr val="tx1">
                              <a:lumMod val="75000"/>
                              <a:lumOff val="25000"/>
                            </a:schemeClr>
                          </a:solidFill>
                          <a:effectLst/>
                          <a:latin typeface="+mn-ea"/>
                          <a:ea typeface="+mn-ea"/>
                        </a:rPr>
                        <a:t>萬元以內</a:t>
                      </a:r>
                      <a:endParaRPr kumimoji="0" lang="en-US" altLang="zh-TW" sz="1500" b="0" u="none" strike="noStrike" cap="none" normalizeH="0" baseline="0" dirty="0">
                        <a:ln>
                          <a:noFill/>
                        </a:ln>
                        <a:solidFill>
                          <a:schemeClr val="tx1">
                            <a:lumMod val="75000"/>
                            <a:lumOff val="25000"/>
                          </a:schemeClr>
                        </a:solidFill>
                        <a:effectLst/>
                        <a:latin typeface="+mn-ea"/>
                        <a:ea typeface="+mn-ea"/>
                      </a:endParaRP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en-US" altLang="zh-TW" sz="1500" b="0" u="none" strike="noStrike" cap="none" normalizeH="0" baseline="0" dirty="0">
                          <a:ln>
                            <a:noFill/>
                          </a:ln>
                          <a:solidFill>
                            <a:schemeClr val="tx1">
                              <a:lumMod val="75000"/>
                              <a:lumOff val="25000"/>
                            </a:schemeClr>
                          </a:solidFill>
                          <a:effectLst/>
                          <a:latin typeface="+mn-ea"/>
                          <a:ea typeface="+mn-ea"/>
                        </a:rPr>
                        <a:t>5</a:t>
                      </a:r>
                      <a:r>
                        <a:rPr kumimoji="0" lang="zh-TW" altLang="en-US" sz="1500" b="0" u="none" strike="noStrike" cap="none" normalizeH="0" baseline="0" dirty="0">
                          <a:ln>
                            <a:noFill/>
                          </a:ln>
                          <a:solidFill>
                            <a:schemeClr val="tx1">
                              <a:lumMod val="75000"/>
                              <a:lumOff val="25000"/>
                            </a:schemeClr>
                          </a:solidFill>
                          <a:effectLst/>
                          <a:latin typeface="+mn-ea"/>
                          <a:ea typeface="+mn-ea"/>
                        </a:rPr>
                        <a:t>年免利息</a:t>
                      </a:r>
                      <a:br>
                        <a:rPr kumimoji="0" lang="en-US" altLang="zh-TW" sz="1500" b="0" u="none" strike="noStrike" cap="none" normalizeH="0" baseline="0" dirty="0">
                          <a:ln>
                            <a:noFill/>
                          </a:ln>
                          <a:solidFill>
                            <a:schemeClr val="tx1">
                              <a:lumMod val="75000"/>
                              <a:lumOff val="25000"/>
                            </a:schemeClr>
                          </a:solidFill>
                          <a:effectLst/>
                          <a:latin typeface="+mn-ea"/>
                          <a:ea typeface="+mn-ea"/>
                        </a:rPr>
                      </a:br>
                      <a:r>
                        <a:rPr kumimoji="0" lang="zh-TW" altLang="en-US" sz="1100" b="0" u="none" strike="noStrike" cap="none" normalizeH="0" baseline="0" dirty="0">
                          <a:ln>
                            <a:noFill/>
                          </a:ln>
                          <a:solidFill>
                            <a:schemeClr val="tx1">
                              <a:lumMod val="75000"/>
                              <a:lumOff val="25000"/>
                            </a:schemeClr>
                          </a:solidFill>
                          <a:effectLst/>
                          <a:latin typeface="+mn-ea"/>
                          <a:ea typeface="+mn-ea"/>
                        </a:rPr>
                        <a:t>（限</a:t>
                      </a:r>
                      <a:r>
                        <a:rPr kumimoji="0" lang="en-US" altLang="zh-TW" sz="1100" b="0" u="none" strike="noStrike" cap="none" normalizeH="0" baseline="0" dirty="0">
                          <a:ln>
                            <a:noFill/>
                          </a:ln>
                          <a:solidFill>
                            <a:schemeClr val="tx1">
                              <a:lumMod val="75000"/>
                              <a:lumOff val="25000"/>
                            </a:schemeClr>
                          </a:solidFill>
                          <a:effectLst/>
                          <a:latin typeface="+mn-ea"/>
                          <a:ea typeface="+mn-ea"/>
                        </a:rPr>
                        <a:t>109/8/1~110/12/31</a:t>
                      </a:r>
                      <a:r>
                        <a:rPr kumimoji="0" lang="zh-TW" altLang="en-US" sz="1100" b="0" u="none" strike="noStrike" cap="none" normalizeH="0" baseline="0" dirty="0">
                          <a:ln>
                            <a:noFill/>
                          </a:ln>
                          <a:solidFill>
                            <a:schemeClr val="tx1">
                              <a:lumMod val="75000"/>
                              <a:lumOff val="25000"/>
                            </a:schemeClr>
                          </a:solidFill>
                          <a:effectLst/>
                          <a:latin typeface="+mn-ea"/>
                          <a:ea typeface="+mn-ea"/>
                        </a:rPr>
                        <a:t>之申請案）</a:t>
                      </a:r>
                      <a:endParaRPr kumimoji="0" lang="zh-TW" altLang="en-US" sz="11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1" u="none" strike="noStrike" kern="1200" cap="none" spc="0" normalizeH="0" baseline="0" noProof="0" dirty="0">
                          <a:ln>
                            <a:noFill/>
                          </a:ln>
                          <a:solidFill>
                            <a:srgbClr val="FF3300"/>
                          </a:solidFill>
                          <a:effectLst/>
                          <a:uLnTx/>
                          <a:uFillTx/>
                          <a:latin typeface="+mn-ea"/>
                          <a:ea typeface="+mn-ea"/>
                        </a:rPr>
                        <a:t>1,800</a:t>
                      </a:r>
                      <a:r>
                        <a:rPr kumimoji="0" lang="zh-TW" altLang="en-US" sz="1500" b="1" u="none" strike="noStrike" kern="1200" cap="none" spc="0" normalizeH="0" baseline="0" noProof="0" dirty="0">
                          <a:ln>
                            <a:noFill/>
                          </a:ln>
                          <a:solidFill>
                            <a:srgbClr val="FF3300"/>
                          </a:solidFill>
                          <a:effectLst/>
                          <a:uLnTx/>
                          <a:uFillTx/>
                          <a:latin typeface="+mn-ea"/>
                          <a:ea typeface="+mn-ea"/>
                        </a:rPr>
                        <a:t>萬</a:t>
                      </a:r>
                      <a:br>
                        <a:rPr kumimoji="0" lang="en-US" altLang="zh-TW" sz="1500" b="1" u="none" strike="noStrike" kern="1200" cap="none" spc="0" normalizeH="0" baseline="0" noProof="0" dirty="0">
                          <a:ln>
                            <a:noFill/>
                          </a:ln>
                          <a:solidFill>
                            <a:srgbClr val="FF3300"/>
                          </a:solidFill>
                          <a:effectLst/>
                          <a:uLnTx/>
                          <a:uFillTx/>
                          <a:latin typeface="+mn-ea"/>
                          <a:ea typeface="+mn-ea"/>
                        </a:rPr>
                      </a:br>
                      <a:r>
                        <a:rPr kumimoji="0" lang="zh-TW" altLang="en-US" sz="1500" b="1" u="none" strike="noStrike" kern="1200" cap="none" spc="0" normalizeH="0" baseline="0" noProof="0" dirty="0">
                          <a:ln>
                            <a:noFill/>
                          </a:ln>
                          <a:solidFill>
                            <a:srgbClr val="FF3300"/>
                          </a:solidFill>
                          <a:effectLst/>
                          <a:uLnTx/>
                          <a:uFillTx/>
                          <a:latin typeface="+mn-ea"/>
                          <a:ea typeface="+mn-ea"/>
                        </a:rPr>
                        <a:t>貸款利息全額</a:t>
                      </a:r>
                      <a:endParaRPr kumimoji="0" lang="en-US" altLang="zh-TW" sz="1500" b="1" u="none" strike="noStrike" kern="1200" cap="none" spc="0" normalizeH="0" baseline="0" noProof="0" dirty="0">
                        <a:ln>
                          <a:noFill/>
                        </a:ln>
                        <a:solidFill>
                          <a:srgbClr val="FF3300"/>
                        </a:solidFill>
                        <a:effectLst/>
                        <a:uLnTx/>
                        <a:uFillTx/>
                        <a:latin typeface="+mn-ea"/>
                        <a:ea typeface="+mn-ea"/>
                      </a:endParaRP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TW" sz="1500" b="1" u="none" strike="noStrike" kern="1200" cap="none" spc="0" normalizeH="0" baseline="0" noProof="0" dirty="0">
                          <a:ln>
                            <a:noFill/>
                          </a:ln>
                          <a:solidFill>
                            <a:srgbClr val="FF3300"/>
                          </a:solidFill>
                          <a:effectLst/>
                          <a:uLnTx/>
                          <a:uFillTx/>
                          <a:latin typeface="+mn-ea"/>
                          <a:ea typeface="+mn-ea"/>
                        </a:rPr>
                        <a:t>5</a:t>
                      </a:r>
                      <a:r>
                        <a:rPr kumimoji="0" lang="zh-TW" altLang="en-US" sz="1500" b="1" u="none" strike="noStrike" kern="1200" cap="none" spc="0" normalizeH="0" baseline="0" noProof="0" dirty="0">
                          <a:ln>
                            <a:noFill/>
                          </a:ln>
                          <a:solidFill>
                            <a:srgbClr val="FF3300"/>
                          </a:solidFill>
                          <a:effectLst/>
                          <a:uLnTx/>
                          <a:uFillTx/>
                          <a:latin typeface="+mn-ea"/>
                          <a:ea typeface="+mn-ea"/>
                        </a:rPr>
                        <a:t>年免利息（註）</a:t>
                      </a:r>
                      <a:endParaRPr lang="zh-TW" altLang="en-US" sz="1500" b="1" dirty="0"/>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lvl1pPr marL="285750" indent="-28575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zh-TW" altLang="en-US" sz="1500" b="0" u="none" strike="noStrike" cap="none" normalizeH="0" baseline="0" dirty="0">
                          <a:ln>
                            <a:noFill/>
                          </a:ln>
                          <a:solidFill>
                            <a:schemeClr val="tx1">
                              <a:lumMod val="75000"/>
                              <a:lumOff val="25000"/>
                            </a:schemeClr>
                          </a:solidFill>
                          <a:effectLst/>
                          <a:latin typeface="+mn-ea"/>
                          <a:ea typeface="+mn-ea"/>
                        </a:rPr>
                        <a:t>一般青農</a:t>
                      </a:r>
                      <a:r>
                        <a:rPr kumimoji="0" lang="en-US" altLang="zh-TW" sz="1500" b="0" u="none" strike="noStrike" cap="none" normalizeH="0" baseline="0" dirty="0">
                          <a:ln>
                            <a:noFill/>
                          </a:ln>
                          <a:solidFill>
                            <a:schemeClr val="tx1">
                              <a:lumMod val="75000"/>
                              <a:lumOff val="25000"/>
                            </a:schemeClr>
                          </a:solidFill>
                          <a:effectLst/>
                          <a:latin typeface="+mn-ea"/>
                          <a:ea typeface="+mn-ea"/>
                        </a:rPr>
                        <a:t>:200</a:t>
                      </a:r>
                      <a:r>
                        <a:rPr kumimoji="0" lang="zh-TW" altLang="en-US" sz="1500" b="0" u="none" strike="noStrike" cap="none" normalizeH="0" baseline="0" dirty="0">
                          <a:ln>
                            <a:noFill/>
                          </a:ln>
                          <a:solidFill>
                            <a:schemeClr val="tx1">
                              <a:lumMod val="75000"/>
                              <a:lumOff val="25000"/>
                            </a:schemeClr>
                          </a:solidFill>
                          <a:effectLst/>
                          <a:latin typeface="+mn-ea"/>
                          <a:ea typeface="+mn-ea"/>
                        </a:rPr>
                        <a:t>萬元以內，</a:t>
                      </a:r>
                      <a:endParaRPr kumimoji="0" lang="en-US" altLang="zh-TW" sz="1500" b="0" u="none" strike="noStrike" cap="none" normalizeH="0" baseline="0" dirty="0">
                        <a:ln>
                          <a:noFill/>
                        </a:ln>
                        <a:solidFill>
                          <a:schemeClr val="tx1">
                            <a:lumMod val="75000"/>
                            <a:lumOff val="25000"/>
                          </a:schemeClr>
                        </a:solidFill>
                        <a:effectLst/>
                        <a:latin typeface="+mn-ea"/>
                        <a:ea typeface="+mn-ea"/>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zh-TW" altLang="en-US" sz="1500" b="0" u="none" strike="noStrike" cap="none" normalizeH="0" baseline="0" dirty="0">
                          <a:ln>
                            <a:noFill/>
                          </a:ln>
                          <a:solidFill>
                            <a:schemeClr val="tx1">
                              <a:lumMod val="75000"/>
                              <a:lumOff val="25000"/>
                            </a:schemeClr>
                          </a:solidFill>
                          <a:effectLst/>
                          <a:latin typeface="+mn-ea"/>
                          <a:ea typeface="+mn-ea"/>
                        </a:rPr>
                        <a:t>百大青農</a:t>
                      </a:r>
                      <a:r>
                        <a:rPr kumimoji="0" lang="en-US" altLang="zh-TW" sz="1500" b="0" u="none" strike="noStrike" cap="none" normalizeH="0" baseline="0" dirty="0">
                          <a:ln>
                            <a:noFill/>
                          </a:ln>
                          <a:solidFill>
                            <a:schemeClr val="tx1">
                              <a:lumMod val="75000"/>
                              <a:lumOff val="25000"/>
                            </a:schemeClr>
                          </a:solidFill>
                          <a:effectLst/>
                          <a:latin typeface="+mn-ea"/>
                          <a:ea typeface="+mn-ea"/>
                        </a:rPr>
                        <a:t>:500</a:t>
                      </a:r>
                      <a:r>
                        <a:rPr kumimoji="0" lang="zh-TW" altLang="en-US" sz="1500" b="0" u="none" strike="noStrike" cap="none" normalizeH="0" baseline="0" dirty="0">
                          <a:ln>
                            <a:noFill/>
                          </a:ln>
                          <a:solidFill>
                            <a:schemeClr val="tx1">
                              <a:lumMod val="75000"/>
                              <a:lumOff val="25000"/>
                            </a:schemeClr>
                          </a:solidFill>
                          <a:effectLst/>
                          <a:latin typeface="+mn-ea"/>
                          <a:ea typeface="+mn-ea"/>
                        </a:rPr>
                        <a:t>萬元以內</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en-US" altLang="zh-TW" sz="1500" b="0" u="none" strike="noStrike" cap="none" normalizeH="0" baseline="0" dirty="0">
                          <a:ln>
                            <a:noFill/>
                          </a:ln>
                          <a:solidFill>
                            <a:schemeClr val="tx1">
                              <a:lumMod val="75000"/>
                              <a:lumOff val="25000"/>
                            </a:schemeClr>
                          </a:solidFill>
                          <a:effectLst/>
                          <a:latin typeface="+mn-ea"/>
                          <a:ea typeface="+mn-ea"/>
                        </a:rPr>
                        <a:t>5</a:t>
                      </a:r>
                      <a:r>
                        <a:rPr kumimoji="0" lang="zh-TW" altLang="en-US" sz="1500" b="0" u="none" strike="noStrike" cap="none" normalizeH="0" baseline="0" dirty="0">
                          <a:ln>
                            <a:noFill/>
                          </a:ln>
                          <a:solidFill>
                            <a:schemeClr val="tx1">
                              <a:lumMod val="75000"/>
                              <a:lumOff val="25000"/>
                            </a:schemeClr>
                          </a:solidFill>
                          <a:effectLst/>
                          <a:latin typeface="+mn-ea"/>
                          <a:ea typeface="+mn-ea"/>
                        </a:rPr>
                        <a:t>年免利息</a:t>
                      </a:r>
                      <a:endParaRPr kumimoji="0" lang="en-US" altLang="zh-TW"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22898332"/>
                  </a:ext>
                </a:extLst>
              </a:tr>
              <a:tr h="506317">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solidFill>
                            <a:schemeClr val="tx1">
                              <a:lumMod val="75000"/>
                              <a:lumOff val="25000"/>
                            </a:schemeClr>
                          </a:solidFill>
                          <a:effectLst/>
                          <a:latin typeface="+mn-ea"/>
                          <a:ea typeface="+mn-ea"/>
                        </a:rPr>
                        <a:t>辧理單位</a:t>
                      </a:r>
                      <a:endParaRPr kumimoji="0" lang="zh-TW" altLang="en-US" sz="1600" b="1"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u="none" strike="noStrike" cap="none" normalizeH="0" baseline="0" dirty="0">
                          <a:ln>
                            <a:noFill/>
                          </a:ln>
                          <a:solidFill>
                            <a:schemeClr val="tx1">
                              <a:lumMod val="75000"/>
                              <a:lumOff val="25000"/>
                            </a:schemeClr>
                          </a:solidFill>
                          <a:effectLst/>
                          <a:latin typeface="+mn-ea"/>
                          <a:ea typeface="+mn-ea"/>
                        </a:rPr>
                        <a:t>17</a:t>
                      </a:r>
                      <a:r>
                        <a:rPr kumimoji="0" lang="zh-TW" altLang="en-US" sz="1500" b="0" u="none" strike="noStrike" cap="none" normalizeH="0" baseline="0" dirty="0">
                          <a:ln>
                            <a:noFill/>
                          </a:ln>
                          <a:solidFill>
                            <a:schemeClr val="tx1">
                              <a:lumMod val="75000"/>
                              <a:lumOff val="25000"/>
                            </a:schemeClr>
                          </a:solidFill>
                          <a:effectLst/>
                          <a:latin typeface="+mn-ea"/>
                          <a:ea typeface="+mn-ea"/>
                        </a:rPr>
                        <a:t>家銀行 </a:t>
                      </a:r>
                      <a:r>
                        <a:rPr kumimoji="0" lang="en-US" altLang="zh-TW" sz="1500" b="0" u="none" strike="noStrike" cap="none" normalizeH="0" baseline="0" dirty="0">
                          <a:ln>
                            <a:noFill/>
                          </a:ln>
                          <a:solidFill>
                            <a:schemeClr val="tx1">
                              <a:lumMod val="75000"/>
                              <a:lumOff val="25000"/>
                            </a:schemeClr>
                          </a:solidFill>
                          <a:effectLst/>
                          <a:latin typeface="+mn-ea"/>
                          <a:ea typeface="+mn-ea"/>
                        </a:rPr>
                        <a:t>+ 3</a:t>
                      </a:r>
                      <a:r>
                        <a:rPr kumimoji="0" lang="zh-TW" altLang="en-US" sz="1500" b="0" u="none" strike="noStrike" cap="none" normalizeH="0" baseline="0" dirty="0">
                          <a:ln>
                            <a:noFill/>
                          </a:ln>
                          <a:solidFill>
                            <a:schemeClr val="tx1">
                              <a:lumMod val="75000"/>
                              <a:lumOff val="25000"/>
                            </a:schemeClr>
                          </a:solidFill>
                          <a:effectLst/>
                          <a:latin typeface="+mn-ea"/>
                          <a:ea typeface="+mn-ea"/>
                        </a:rPr>
                        <a:t>合作社</a:t>
                      </a:r>
                      <a:endParaRPr kumimoji="0" lang="zh-TW" altLang="en-US"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a:r>
                        <a:rPr kumimoji="0" lang="zh-TW" altLang="en-US" sz="1500" b="1" u="none" strike="noStrike" cap="none" normalizeH="0" baseline="0" dirty="0">
                          <a:ln>
                            <a:noFill/>
                          </a:ln>
                          <a:solidFill>
                            <a:schemeClr val="tx1">
                              <a:lumMod val="95000"/>
                              <a:lumOff val="5000"/>
                            </a:schemeClr>
                          </a:solidFill>
                          <a:effectLst/>
                          <a:latin typeface="+mn-ea"/>
                          <a:ea typeface="+mn-ea"/>
                        </a:rPr>
                        <a:t>文策院、</a:t>
                      </a:r>
                      <a:br>
                        <a:rPr kumimoji="0" lang="en-US" altLang="zh-TW" sz="1500" b="1" u="none" strike="noStrike" cap="none" normalizeH="0" baseline="0" dirty="0">
                          <a:ln>
                            <a:noFill/>
                          </a:ln>
                          <a:solidFill>
                            <a:schemeClr val="tx1">
                              <a:lumMod val="95000"/>
                              <a:lumOff val="5000"/>
                            </a:schemeClr>
                          </a:solidFill>
                          <a:effectLst/>
                          <a:latin typeface="+mn-ea"/>
                          <a:ea typeface="+mn-ea"/>
                        </a:rPr>
                      </a:br>
                      <a:r>
                        <a:rPr kumimoji="0" lang="en-US" altLang="zh-TW" sz="1500" b="1" u="none" strike="noStrike" cap="none" normalizeH="0" baseline="0" dirty="0">
                          <a:ln>
                            <a:noFill/>
                          </a:ln>
                          <a:solidFill>
                            <a:schemeClr val="tx1">
                              <a:lumMod val="95000"/>
                              <a:lumOff val="5000"/>
                            </a:schemeClr>
                          </a:solidFill>
                          <a:effectLst/>
                          <a:latin typeface="+mn-ea"/>
                          <a:ea typeface="+mn-ea"/>
                        </a:rPr>
                        <a:t>15</a:t>
                      </a:r>
                      <a:r>
                        <a:rPr kumimoji="0" lang="zh-TW" altLang="en-US" sz="1500" b="1" u="none" strike="noStrike" cap="none" normalizeH="0" baseline="0" dirty="0">
                          <a:ln>
                            <a:noFill/>
                          </a:ln>
                          <a:solidFill>
                            <a:schemeClr val="tx1">
                              <a:lumMod val="95000"/>
                              <a:lumOff val="5000"/>
                            </a:schemeClr>
                          </a:solidFill>
                          <a:effectLst/>
                          <a:latin typeface="+mn-ea"/>
                          <a:ea typeface="+mn-ea"/>
                        </a:rPr>
                        <a:t>家銀行 </a:t>
                      </a:r>
                      <a:r>
                        <a:rPr kumimoji="0" lang="en-US" altLang="zh-TW" sz="1500" b="1" u="none" strike="noStrike" cap="none" normalizeH="0" baseline="0" dirty="0">
                          <a:ln>
                            <a:noFill/>
                          </a:ln>
                          <a:solidFill>
                            <a:schemeClr val="tx1">
                              <a:lumMod val="95000"/>
                              <a:lumOff val="5000"/>
                            </a:schemeClr>
                          </a:solidFill>
                          <a:effectLst/>
                          <a:latin typeface="+mn-ea"/>
                          <a:ea typeface="+mn-ea"/>
                        </a:rPr>
                        <a:t>+</a:t>
                      </a:r>
                      <a:r>
                        <a:rPr kumimoji="0" lang="zh-TW" altLang="en-US" sz="1500" b="1" u="none" strike="noStrike" cap="none" normalizeH="0" baseline="0" dirty="0">
                          <a:ln>
                            <a:noFill/>
                          </a:ln>
                          <a:solidFill>
                            <a:schemeClr val="tx1">
                              <a:lumMod val="95000"/>
                              <a:lumOff val="5000"/>
                            </a:schemeClr>
                          </a:solidFill>
                          <a:effectLst/>
                          <a:latin typeface="+mn-ea"/>
                          <a:ea typeface="+mn-ea"/>
                        </a:rPr>
                        <a:t> </a:t>
                      </a:r>
                      <a:r>
                        <a:rPr kumimoji="0" lang="en-US" altLang="zh-TW" sz="1500" b="1" u="none" strike="noStrike" cap="none" normalizeH="0" baseline="0" dirty="0">
                          <a:ln>
                            <a:noFill/>
                          </a:ln>
                          <a:solidFill>
                            <a:schemeClr val="tx1">
                              <a:lumMod val="95000"/>
                              <a:lumOff val="5000"/>
                            </a:schemeClr>
                          </a:solidFill>
                          <a:effectLst/>
                          <a:latin typeface="+mn-ea"/>
                          <a:ea typeface="+mn-ea"/>
                        </a:rPr>
                        <a:t>2</a:t>
                      </a:r>
                      <a:r>
                        <a:rPr kumimoji="0" lang="zh-TW" altLang="en-US" sz="1500" b="1" u="none" strike="noStrike" cap="none" normalizeH="0" baseline="0" dirty="0">
                          <a:ln>
                            <a:noFill/>
                          </a:ln>
                          <a:solidFill>
                            <a:schemeClr val="tx1">
                              <a:lumMod val="95000"/>
                              <a:lumOff val="5000"/>
                            </a:schemeClr>
                          </a:solidFill>
                          <a:effectLst/>
                          <a:latin typeface="+mn-ea"/>
                          <a:ea typeface="+mn-ea"/>
                        </a:rPr>
                        <a:t>合作社</a:t>
                      </a:r>
                      <a:endParaRPr lang="zh-TW" altLang="en-US" sz="1500" b="1" dirty="0"/>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TW" altLang="en-US" sz="1500" b="0" u="none" strike="noStrike" cap="none" normalizeH="0" baseline="0" dirty="0">
                          <a:ln>
                            <a:noFill/>
                          </a:ln>
                          <a:solidFill>
                            <a:schemeClr val="tx1">
                              <a:lumMod val="75000"/>
                              <a:lumOff val="25000"/>
                            </a:schemeClr>
                          </a:solidFill>
                          <a:effectLst/>
                          <a:latin typeface="+mn-ea"/>
                          <a:ea typeface="+mn-ea"/>
                        </a:rPr>
                        <a:t>農業金庫及各農漁會</a:t>
                      </a:r>
                      <a:endParaRPr kumimoji="0" lang="en-US" altLang="zh-TW" sz="1500" b="0" i="0" u="none" strike="noStrike" cap="none" normalizeH="0" baseline="0" dirty="0">
                        <a:ln>
                          <a:noFill/>
                        </a:ln>
                        <a:solidFill>
                          <a:schemeClr val="tx1">
                            <a:lumMod val="75000"/>
                            <a:lumOff val="25000"/>
                          </a:schemeClr>
                        </a:solidFill>
                        <a:effectLst/>
                        <a:latin typeface="+mn-ea"/>
                        <a:ea typeface="+mn-ea"/>
                      </a:endParaRPr>
                    </a:p>
                  </a:txBody>
                  <a:tcPr marL="91429" marR="91429" marT="45723" marB="45723" horzOverflow="overflow">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15784621"/>
                  </a:ext>
                </a:extLst>
              </a:tr>
            </a:tbl>
          </a:graphicData>
        </a:graphic>
      </p:graphicFrame>
      <p:sp>
        <p:nvSpPr>
          <p:cNvPr id="11" name="文字方塊 10">
            <a:extLst>
              <a:ext uri="{FF2B5EF4-FFF2-40B4-BE49-F238E27FC236}">
                <a16:creationId xmlns:a16="http://schemas.microsoft.com/office/drawing/2014/main" id="{64311AFD-9B62-4EA6-8BD0-043CCB4A7D91}"/>
              </a:ext>
            </a:extLst>
          </p:cNvPr>
          <p:cNvSpPr txBox="1"/>
          <p:nvPr/>
        </p:nvSpPr>
        <p:spPr>
          <a:xfrm>
            <a:off x="324902" y="202211"/>
            <a:ext cx="9370497" cy="3693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a:spAutoFit/>
          </a:bodyPr>
          <a:lstStyle/>
          <a:p>
            <a:pPr algn="ctr">
              <a:defRPr/>
            </a:pPr>
            <a:r>
              <a:rPr lang="en-US" altLang="zh-TW" b="1" dirty="0">
                <a:solidFill>
                  <a:schemeClr val="bg1"/>
                </a:solidFill>
                <a:latin typeface="+mj-lt"/>
              </a:rPr>
              <a:t>600</a:t>
            </a:r>
            <a:r>
              <a:rPr lang="zh-TW" altLang="en-US" b="1" dirty="0">
                <a:solidFill>
                  <a:schemeClr val="bg1"/>
                </a:solidFill>
                <a:latin typeface="+mj-lt"/>
              </a:rPr>
              <a:t>億青創貸款綜合比較</a:t>
            </a:r>
          </a:p>
        </p:txBody>
      </p:sp>
      <p:grpSp>
        <p:nvGrpSpPr>
          <p:cNvPr id="14" name="群組 13">
            <a:extLst>
              <a:ext uri="{FF2B5EF4-FFF2-40B4-BE49-F238E27FC236}">
                <a16:creationId xmlns:a16="http://schemas.microsoft.com/office/drawing/2014/main" id="{C4E6492A-21BF-48E0-97A3-80656C5CA348}"/>
              </a:ext>
            </a:extLst>
          </p:cNvPr>
          <p:cNvGrpSpPr/>
          <p:nvPr/>
        </p:nvGrpSpPr>
        <p:grpSpPr>
          <a:xfrm>
            <a:off x="2146886" y="704737"/>
            <a:ext cx="4446000" cy="5698800"/>
            <a:chOff x="2140688" y="640204"/>
            <a:chExt cx="4446000" cy="5698800"/>
          </a:xfrm>
        </p:grpSpPr>
        <p:sp>
          <p:nvSpPr>
            <p:cNvPr id="15" name="矩形 14">
              <a:extLst>
                <a:ext uri="{FF2B5EF4-FFF2-40B4-BE49-F238E27FC236}">
                  <a16:creationId xmlns:a16="http://schemas.microsoft.com/office/drawing/2014/main" id="{AE6B620C-E24C-4177-A3BC-ECEEF05DF579}"/>
                </a:ext>
              </a:extLst>
            </p:cNvPr>
            <p:cNvSpPr/>
            <p:nvPr/>
          </p:nvSpPr>
          <p:spPr>
            <a:xfrm>
              <a:off x="2140688" y="1976952"/>
              <a:ext cx="2214000" cy="3027600"/>
            </a:xfrm>
            <a:prstGeom prst="rect">
              <a:avLst/>
            </a:prstGeom>
            <a:solidFill>
              <a:srgbClr val="FFCCC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04571421-E7B3-4757-A009-B6BB0523FB0C}"/>
                </a:ext>
              </a:extLst>
            </p:cNvPr>
            <p:cNvSpPr/>
            <p:nvPr/>
          </p:nvSpPr>
          <p:spPr>
            <a:xfrm>
              <a:off x="4354688" y="640204"/>
              <a:ext cx="2232000" cy="5698800"/>
            </a:xfrm>
            <a:prstGeom prst="rect">
              <a:avLst/>
            </a:prstGeom>
            <a:solidFill>
              <a:srgbClr val="FFCCC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 name="文字方塊 1">
            <a:extLst>
              <a:ext uri="{FF2B5EF4-FFF2-40B4-BE49-F238E27FC236}">
                <a16:creationId xmlns:a16="http://schemas.microsoft.com/office/drawing/2014/main" id="{869458CE-2550-4502-A61B-9800CD2DFFCA}"/>
              </a:ext>
            </a:extLst>
          </p:cNvPr>
          <p:cNvSpPr txBox="1"/>
          <p:nvPr/>
        </p:nvSpPr>
        <p:spPr>
          <a:xfrm>
            <a:off x="215507" y="6517289"/>
            <a:ext cx="9129929" cy="246221"/>
          </a:xfrm>
          <a:prstGeom prst="rect">
            <a:avLst/>
          </a:prstGeom>
          <a:noFill/>
        </p:spPr>
        <p:txBody>
          <a:bodyPr wrap="square" rtlCol="0">
            <a:spAutoFit/>
          </a:bodyPr>
          <a:lstStyle/>
          <a:p>
            <a:r>
              <a:rPr lang="zh-TW" altLang="en-US" sz="1000" dirty="0">
                <a:solidFill>
                  <a:srgbClr val="FF0000"/>
                </a:solidFill>
              </a:rPr>
              <a:t>（註）</a:t>
            </a:r>
            <a:r>
              <a:rPr lang="en-US" altLang="zh-TW" sz="1000" dirty="0">
                <a:solidFill>
                  <a:srgbClr val="FF0000"/>
                </a:solidFill>
              </a:rPr>
              <a:t>111/1/1</a:t>
            </a:r>
            <a:r>
              <a:rPr lang="zh-TW" altLang="en-US" sz="1000" dirty="0">
                <a:solidFill>
                  <a:srgbClr val="FF0000"/>
                </a:solidFill>
              </a:rPr>
              <a:t>起之申請案，得依「支持文化創意產業貸款利息補貼作業要點」於核貸後取得該筆貸款全額補貼，不需另行申請。</a:t>
            </a:r>
          </a:p>
        </p:txBody>
      </p:sp>
    </p:spTree>
    <p:extLst>
      <p:ext uri="{BB962C8B-B14F-4D97-AF65-F5344CB8AC3E}">
        <p14:creationId xmlns:p14="http://schemas.microsoft.com/office/powerpoint/2010/main" val="3331443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高雄銀行學雜費入口網">
            <a:extLst>
              <a:ext uri="{FF2B5EF4-FFF2-40B4-BE49-F238E27FC236}">
                <a16:creationId xmlns:a16="http://schemas.microsoft.com/office/drawing/2014/main" id="{33124EE6-DF1B-4842-82DD-CCFA9509E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487" y="3555319"/>
            <a:ext cx="1694125" cy="3850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第一商業銀行- 维基百科，自由的百科全书">
            <a:extLst>
              <a:ext uri="{FF2B5EF4-FFF2-40B4-BE49-F238E27FC236}">
                <a16:creationId xmlns:a16="http://schemas.microsoft.com/office/drawing/2014/main" id="{FD9C74CD-9C8B-44B6-863F-28ADDF553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487" y="2033623"/>
            <a:ext cx="1371968" cy="4651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臺灣中小企業銀行- 新冠肺炎紓困專區">
            <a:extLst>
              <a:ext uri="{FF2B5EF4-FFF2-40B4-BE49-F238E27FC236}">
                <a16:creationId xmlns:a16="http://schemas.microsoft.com/office/drawing/2014/main" id="{3B596968-07C0-4CB6-BE14-4EE4554BB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596" y="3516279"/>
            <a:ext cx="1705679" cy="4032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兆豐銀行">
            <a:extLst>
              <a:ext uri="{FF2B5EF4-FFF2-40B4-BE49-F238E27FC236}">
                <a16:creationId xmlns:a16="http://schemas.microsoft.com/office/drawing/2014/main" id="{1E999264-8C49-40E1-98AF-BFDE6044C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4343" y="3364134"/>
            <a:ext cx="1278994" cy="7673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臺灣銀行- Wikiwand">
            <a:extLst>
              <a:ext uri="{FF2B5EF4-FFF2-40B4-BE49-F238E27FC236}">
                <a16:creationId xmlns:a16="http://schemas.microsoft.com/office/drawing/2014/main" id="{3C3CE2F9-85FD-4D33-904F-C5409D0455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487" y="1301802"/>
            <a:ext cx="1606063" cy="4079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彰化銀行">
            <a:extLst>
              <a:ext uri="{FF2B5EF4-FFF2-40B4-BE49-F238E27FC236}">
                <a16:creationId xmlns:a16="http://schemas.microsoft.com/office/drawing/2014/main" id="{27A5760C-2739-4699-A75E-1A56E47FB4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00" t="27800" r="5150" b="31216"/>
          <a:stretch/>
        </p:blipFill>
        <p:spPr bwMode="auto">
          <a:xfrm>
            <a:off x="6089506" y="2000494"/>
            <a:ext cx="2238188" cy="51912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金融股》疫情衝擊難料台中銀放款慎選標的拚成長- 財經- 時報資訊">
            <a:extLst>
              <a:ext uri="{FF2B5EF4-FFF2-40B4-BE49-F238E27FC236}">
                <a16:creationId xmlns:a16="http://schemas.microsoft.com/office/drawing/2014/main" id="{01A480FA-C683-48CE-B6D1-620DA668AEA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779" b="24386"/>
          <a:stretch/>
        </p:blipFill>
        <p:spPr bwMode="auto">
          <a:xfrm>
            <a:off x="7241876" y="3483769"/>
            <a:ext cx="1616310" cy="536997"/>
          </a:xfrm>
          <a:prstGeom prst="rect">
            <a:avLst/>
          </a:prstGeom>
          <a:noFill/>
          <a:extLst>
            <a:ext uri="{909E8E84-426E-40DD-AFC4-6F175D3DCCD1}">
              <a14:hiddenFill xmlns:a14="http://schemas.microsoft.com/office/drawing/2010/main">
                <a:solidFill>
                  <a:srgbClr val="FFFFFF"/>
                </a:solidFill>
              </a14:hiddenFill>
            </a:ext>
          </a:extLst>
        </p:spPr>
      </p:pic>
      <p:sp>
        <p:nvSpPr>
          <p:cNvPr id="26" name="文字方塊 25">
            <a:extLst>
              <a:ext uri="{FF2B5EF4-FFF2-40B4-BE49-F238E27FC236}">
                <a16:creationId xmlns:a16="http://schemas.microsoft.com/office/drawing/2014/main" id="{57901C52-1520-4D25-A373-CB7609EE0CAB}"/>
              </a:ext>
            </a:extLst>
          </p:cNvPr>
          <p:cNvSpPr txBox="1"/>
          <p:nvPr/>
        </p:nvSpPr>
        <p:spPr>
          <a:xfrm>
            <a:off x="6196208" y="5306545"/>
            <a:ext cx="2409634" cy="307777"/>
          </a:xfrm>
          <a:prstGeom prst="rect">
            <a:avLst/>
          </a:prstGeom>
          <a:noFill/>
        </p:spPr>
        <p:txBody>
          <a:bodyPr wrap="none" rtlCol="0">
            <a:spAutoFit/>
          </a:bodyPr>
          <a:lstStyle/>
          <a:p>
            <a:r>
              <a:rPr lang="en-US" altLang="zh-TW" sz="1400" dirty="0">
                <a:solidFill>
                  <a:schemeClr val="tx1">
                    <a:lumMod val="50000"/>
                    <a:lumOff val="50000"/>
                  </a:schemeClr>
                </a:solidFill>
              </a:rPr>
              <a:t>……</a:t>
            </a:r>
            <a:r>
              <a:rPr lang="zh-TW" altLang="en-US" sz="1400" dirty="0">
                <a:solidFill>
                  <a:schemeClr val="tx1">
                    <a:lumMod val="50000"/>
                    <a:lumOff val="50000"/>
                  </a:schemeClr>
                </a:solidFill>
              </a:rPr>
              <a:t>（更多金融機構洽談中）</a:t>
            </a:r>
          </a:p>
        </p:txBody>
      </p:sp>
      <p:pic>
        <p:nvPicPr>
          <p:cNvPr id="27" name="Picture 2" descr="Image result for 華南銀行">
            <a:extLst>
              <a:ext uri="{FF2B5EF4-FFF2-40B4-BE49-F238E27FC236}">
                <a16:creationId xmlns:a16="http://schemas.microsoft.com/office/drawing/2014/main" id="{8BB6A154-BA2F-4333-858F-D43CB9ED17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9794" y="2044902"/>
            <a:ext cx="1702238" cy="4425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上海商銀logo">
            <a:extLst>
              <a:ext uri="{FF2B5EF4-FFF2-40B4-BE49-F238E27FC236}">
                <a16:creationId xmlns:a16="http://schemas.microsoft.com/office/drawing/2014/main" id="{AD3B7910-B113-46EB-A5B3-234568D4AA0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5627" b="35286"/>
          <a:stretch/>
        </p:blipFill>
        <p:spPr bwMode="auto">
          <a:xfrm>
            <a:off x="1601854" y="2764588"/>
            <a:ext cx="2688956" cy="5216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華泰商業銀行">
            <a:extLst>
              <a:ext uri="{FF2B5EF4-FFF2-40B4-BE49-F238E27FC236}">
                <a16:creationId xmlns:a16="http://schemas.microsoft.com/office/drawing/2014/main" id="{5701667D-9458-4E86-92E8-5AF90B15A9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1488" y="4353696"/>
            <a:ext cx="1708746" cy="4727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陽信商業銀行">
            <a:extLst>
              <a:ext uri="{FF2B5EF4-FFF2-40B4-BE49-F238E27FC236}">
                <a16:creationId xmlns:a16="http://schemas.microsoft.com/office/drawing/2014/main" id="{BDA6EB1D-28EE-4CEB-AD07-D5A816C79F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9794" y="4366495"/>
            <a:ext cx="1708746" cy="43743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群組 30">
            <a:extLst>
              <a:ext uri="{FF2B5EF4-FFF2-40B4-BE49-F238E27FC236}">
                <a16:creationId xmlns:a16="http://schemas.microsoft.com/office/drawing/2014/main" id="{52BF8495-F329-466F-AD18-92FD681C3EA8}"/>
              </a:ext>
            </a:extLst>
          </p:cNvPr>
          <p:cNvGrpSpPr/>
          <p:nvPr/>
        </p:nvGrpSpPr>
        <p:grpSpPr>
          <a:xfrm>
            <a:off x="5820955" y="4334622"/>
            <a:ext cx="2870112" cy="502444"/>
            <a:chOff x="5820955" y="4393794"/>
            <a:chExt cx="2870112" cy="502444"/>
          </a:xfrm>
        </p:grpSpPr>
        <p:pic>
          <p:nvPicPr>
            <p:cNvPr id="32" name="Picture 2">
              <a:extLst>
                <a:ext uri="{FF2B5EF4-FFF2-40B4-BE49-F238E27FC236}">
                  <a16:creationId xmlns:a16="http://schemas.microsoft.com/office/drawing/2014/main" id="{43C300BD-0510-4357-A929-D7B0DD15E14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9957" b="80243" l="52107" r="91266">
                          <a14:foregroundMark x1="55462" y1="27143" x2="55462" y2="27143"/>
                          <a14:foregroundMark x1="57983" y1="28571" x2="77311" y2="18571"/>
                          <a14:foregroundMark x1="68908" y1="22857" x2="77311" y2="21429"/>
                          <a14:foregroundMark x1="76471" y1="21429" x2="60504" y2="21429"/>
                          <a14:foregroundMark x1="78151" y1="25714" x2="73950" y2="50000"/>
                        </a14:backgroundRemoval>
                      </a14:imgEffect>
                      <a14:imgEffect>
                        <a14:sharpenSoften amount="25000"/>
                      </a14:imgEffect>
                      <a14:imgEffect>
                        <a14:brightnessContrast bright="14000"/>
                      </a14:imgEffect>
                    </a14:imgLayer>
                  </a14:imgProps>
                </a:ext>
                <a:ext uri="{28A0092B-C50C-407E-A947-70E740481C1C}">
                  <a14:useLocalDpi xmlns:a14="http://schemas.microsoft.com/office/drawing/2010/main" val="0"/>
                </a:ext>
              </a:extLst>
            </a:blip>
            <a:srcRect l="47212" t="12422" r="3839" b="12221"/>
            <a:stretch/>
          </p:blipFill>
          <p:spPr bwMode="auto">
            <a:xfrm>
              <a:off x="5820955" y="4393794"/>
              <a:ext cx="554831" cy="502444"/>
            </a:xfrm>
            <a:prstGeom prst="rect">
              <a:avLst/>
            </a:prstGeom>
            <a:noFill/>
            <a:extLst>
              <a:ext uri="{909E8E84-426E-40DD-AFC4-6F175D3DCCD1}">
                <a14:hiddenFill xmlns:a14="http://schemas.microsoft.com/office/drawing/2010/main">
                  <a:solidFill>
                    <a:srgbClr val="FFFFFF"/>
                  </a:solidFill>
                </a14:hiddenFill>
              </a:ext>
            </a:extLst>
          </p:spPr>
        </p:pic>
        <p:sp>
          <p:nvSpPr>
            <p:cNvPr id="33" name="文字方塊 32">
              <a:extLst>
                <a:ext uri="{FF2B5EF4-FFF2-40B4-BE49-F238E27FC236}">
                  <a16:creationId xmlns:a16="http://schemas.microsoft.com/office/drawing/2014/main" id="{47B2B563-43BD-4E54-AA15-4CEA6EDEFF32}"/>
                </a:ext>
              </a:extLst>
            </p:cNvPr>
            <p:cNvSpPr txBox="1"/>
            <p:nvPr/>
          </p:nvSpPr>
          <p:spPr>
            <a:xfrm>
              <a:off x="6380053" y="4475109"/>
              <a:ext cx="2311014" cy="338554"/>
            </a:xfrm>
            <a:prstGeom prst="rect">
              <a:avLst/>
            </a:prstGeom>
            <a:noFill/>
          </p:spPr>
          <p:txBody>
            <a:bodyPr wrap="square">
              <a:spAutoFit/>
            </a:bodyPr>
            <a:lstStyle/>
            <a:p>
              <a:r>
                <a:rPr lang="zh-TW" altLang="en-US" sz="1600" b="0" i="0" u="none" strike="noStrike" baseline="0" dirty="0">
                  <a:solidFill>
                    <a:srgbClr val="000000"/>
                  </a:solidFill>
                  <a:latin typeface="標楷體" panose="03000509000000000000" pitchFamily="65" charset="-120"/>
                  <a:ea typeface="標楷體" panose="03000509000000000000" pitchFamily="65" charset="-120"/>
                </a:rPr>
                <a:t>嘉義市第三信用合作社</a:t>
              </a:r>
            </a:p>
          </p:txBody>
        </p:sp>
      </p:grpSp>
      <p:pic>
        <p:nvPicPr>
          <p:cNvPr id="34" name="圖片 33" descr="一張含有 文字 的圖片&#10;&#10;自動產生的描述">
            <a:extLst>
              <a:ext uri="{FF2B5EF4-FFF2-40B4-BE49-F238E27FC236}">
                <a16:creationId xmlns:a16="http://schemas.microsoft.com/office/drawing/2014/main" id="{7A053B60-5F0D-4285-9B91-9B48D7DA5DB5}"/>
              </a:ext>
            </a:extLst>
          </p:cNvPr>
          <p:cNvPicPr>
            <a:picLocks noChangeAspect="1"/>
          </p:cNvPicPr>
          <p:nvPr/>
        </p:nvPicPr>
        <p:blipFill>
          <a:blip r:embed="rId15"/>
          <a:stretch>
            <a:fillRect/>
          </a:stretch>
        </p:blipFill>
        <p:spPr>
          <a:xfrm>
            <a:off x="1661614" y="5197632"/>
            <a:ext cx="2048180" cy="466447"/>
          </a:xfrm>
          <a:prstGeom prst="rect">
            <a:avLst/>
          </a:prstGeom>
        </p:spPr>
      </p:pic>
      <p:pic>
        <p:nvPicPr>
          <p:cNvPr id="35" name="Picture 2" descr="Image result for 聯邦商業銀行">
            <a:extLst>
              <a:ext uri="{FF2B5EF4-FFF2-40B4-BE49-F238E27FC236}">
                <a16:creationId xmlns:a16="http://schemas.microsoft.com/office/drawing/2014/main" id="{3DA00AF6-2405-47BE-9FC0-1191F5A2F7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42505" y="5249934"/>
            <a:ext cx="1778450" cy="3592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mage result for 台北富邦銀行">
            <a:extLst>
              <a:ext uri="{FF2B5EF4-FFF2-40B4-BE49-F238E27FC236}">
                <a16:creationId xmlns:a16="http://schemas.microsoft.com/office/drawing/2014/main" id="{D2935B6D-0F93-4305-A009-BB430FBA984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2072" b="42925"/>
          <a:stretch/>
        </p:blipFill>
        <p:spPr bwMode="auto">
          <a:xfrm>
            <a:off x="4879112" y="2780489"/>
            <a:ext cx="2915948" cy="4374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土地銀行">
            <a:extLst>
              <a:ext uri="{FF2B5EF4-FFF2-40B4-BE49-F238E27FC236}">
                <a16:creationId xmlns:a16="http://schemas.microsoft.com/office/drawing/2014/main" id="{CF715798-29D7-41C8-A4AA-C3EB720602F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09794" y="1297746"/>
            <a:ext cx="1927468" cy="41199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合庫">
            <a:extLst>
              <a:ext uri="{FF2B5EF4-FFF2-40B4-BE49-F238E27FC236}">
                <a16:creationId xmlns:a16="http://schemas.microsoft.com/office/drawing/2014/main" id="{91CFC70E-1E71-4689-B751-6B2854110617}"/>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29864" b="29412"/>
          <a:stretch/>
        </p:blipFill>
        <p:spPr bwMode="auto">
          <a:xfrm>
            <a:off x="6089506" y="1287830"/>
            <a:ext cx="2247053" cy="446823"/>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C1876D24-ABEE-4CF4-B125-7DB9127ABD43}"/>
              </a:ext>
            </a:extLst>
          </p:cNvPr>
          <p:cNvSpPr>
            <a:spLocks noGrp="1"/>
          </p:cNvSpPr>
          <p:nvPr>
            <p:ph type="sldNum" sz="quarter" idx="12"/>
          </p:nvPr>
        </p:nvSpPr>
        <p:spPr>
          <a:xfrm>
            <a:off x="8407851" y="6356352"/>
            <a:ext cx="817112" cy="365125"/>
          </a:xfrm>
        </p:spPr>
        <p:txBody>
          <a:bodyPr/>
          <a:lstStyle/>
          <a:p>
            <a:fld id="{892572A1-F7CB-644C-A08C-EFAC67228EB0}" type="slidenum">
              <a:rPr kumimoji="1" lang="zh-TW" altLang="en-US" smtClean="0"/>
              <a:t>33</a:t>
            </a:fld>
            <a:endParaRPr kumimoji="1" lang="zh-TW" altLang="en-US"/>
          </a:p>
        </p:txBody>
      </p:sp>
      <p:sp>
        <p:nvSpPr>
          <p:cNvPr id="6" name="TextBox 8">
            <a:extLst>
              <a:ext uri="{FF2B5EF4-FFF2-40B4-BE49-F238E27FC236}">
                <a16:creationId xmlns:a16="http://schemas.microsoft.com/office/drawing/2014/main" id="{B0D961C9-6B70-4E0F-9330-4EF5BD1333B3}"/>
              </a:ext>
            </a:extLst>
          </p:cNvPr>
          <p:cNvSpPr txBox="1"/>
          <p:nvPr/>
        </p:nvSpPr>
        <p:spPr>
          <a:xfrm>
            <a:off x="126878" y="967619"/>
            <a:ext cx="886674" cy="3170099"/>
          </a:xfrm>
          <a:prstGeom prst="rect">
            <a:avLst/>
          </a:prstGeom>
          <a:noFill/>
        </p:spPr>
        <p:txBody>
          <a:bodyPr wrap="square" rtlCol="0">
            <a:spAutoFit/>
          </a:bodyPr>
          <a:lstStyle/>
          <a:p>
            <a:pPr algn="ctr"/>
            <a:r>
              <a:rPr lang="zh-TW" altLang="en-US" sz="5000" b="1" dirty="0">
                <a:solidFill>
                  <a:schemeClr val="bg1">
                    <a:lumMod val="65000"/>
                  </a:schemeClr>
                </a:solidFill>
              </a:rPr>
              <a:t>合作銀行</a:t>
            </a:r>
          </a:p>
        </p:txBody>
      </p:sp>
      <p:sp>
        <p:nvSpPr>
          <p:cNvPr id="8" name="矩形: 圓角 7">
            <a:extLst>
              <a:ext uri="{FF2B5EF4-FFF2-40B4-BE49-F238E27FC236}">
                <a16:creationId xmlns:a16="http://schemas.microsoft.com/office/drawing/2014/main" id="{DE3A3D50-2359-49B6-A6A6-5E65595B97BB}"/>
              </a:ext>
            </a:extLst>
          </p:cNvPr>
          <p:cNvSpPr/>
          <p:nvPr/>
        </p:nvSpPr>
        <p:spPr>
          <a:xfrm>
            <a:off x="-716096" y="892212"/>
            <a:ext cx="9606096" cy="4998169"/>
          </a:xfrm>
          <a:prstGeom prst="roundRect">
            <a:avLst>
              <a:gd name="adj" fmla="val 7135"/>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7EC35CDC-5B6E-4D6E-AA56-0822A8DAB68B}"/>
              </a:ext>
            </a:extLst>
          </p:cNvPr>
          <p:cNvSpPr/>
          <p:nvPr/>
        </p:nvSpPr>
        <p:spPr>
          <a:xfrm>
            <a:off x="1051652" y="1000184"/>
            <a:ext cx="7625202" cy="4806832"/>
          </a:xfrm>
          <a:prstGeom prst="rect">
            <a:avLst/>
          </a:prstGeom>
          <a:solidFill>
            <a:srgbClr val="FFFF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hlinkClick r:id="rId20" action="ppaction://hlinksldjump"/>
            <a:extLst>
              <a:ext uri="{FF2B5EF4-FFF2-40B4-BE49-F238E27FC236}">
                <a16:creationId xmlns:a16="http://schemas.microsoft.com/office/drawing/2014/main" id="{7AC1B771-85C8-4355-800C-7BC2CA527D6E}"/>
              </a:ext>
            </a:extLst>
          </p:cNvPr>
          <p:cNvSpPr/>
          <p:nvPr/>
        </p:nvSpPr>
        <p:spPr>
          <a:xfrm>
            <a:off x="8336146" y="148785"/>
            <a:ext cx="1377349" cy="484878"/>
          </a:xfrm>
          <a:prstGeom prst="roundRect">
            <a:avLst>
              <a:gd name="adj" fmla="val 50000"/>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dirty="0">
                <a:solidFill>
                  <a:schemeClr val="tx1">
                    <a:lumMod val="65000"/>
                    <a:lumOff val="35000"/>
                  </a:schemeClr>
                </a:solidFill>
              </a:rPr>
              <a:t>回首頁</a:t>
            </a:r>
          </a:p>
        </p:txBody>
      </p:sp>
    </p:spTree>
    <p:extLst>
      <p:ext uri="{BB962C8B-B14F-4D97-AF65-F5344CB8AC3E}">
        <p14:creationId xmlns:p14="http://schemas.microsoft.com/office/powerpoint/2010/main" val="4265270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9D7EA358-F8EE-4CA9-9E2C-E997E73E442F}"/>
              </a:ext>
            </a:extLst>
          </p:cNvPr>
          <p:cNvSpPr txBox="1"/>
          <p:nvPr/>
        </p:nvSpPr>
        <p:spPr>
          <a:xfrm>
            <a:off x="-96998" y="132577"/>
            <a:ext cx="352599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rPr>
              <a:t>稅務行業標準代碼</a:t>
            </a:r>
            <a:endParaRPr kumimoji="0" lang="en-US" altLang="zh-TW" sz="3000" b="0" i="0" u="none" strike="noStrike" kern="1200" cap="none" spc="0" normalizeH="0" baseline="0" noProof="0" dirty="0">
              <a:ln>
                <a:noFill/>
              </a:ln>
              <a:solidFill>
                <a:schemeClr val="tx1">
                  <a:lumMod val="50000"/>
                  <a:lumOff val="50000"/>
                </a:schemeClr>
              </a:solidFill>
              <a:effectLst/>
              <a:uLnTx/>
              <a:uFillTx/>
              <a:latin typeface="DengXian"/>
              <a:ea typeface="DengXian"/>
              <a:cs typeface="+mn-cs"/>
            </a:endParaRPr>
          </a:p>
        </p:txBody>
      </p:sp>
      <p:sp>
        <p:nvSpPr>
          <p:cNvPr id="2" name="投影片編號版面配置區 1">
            <a:extLst>
              <a:ext uri="{FF2B5EF4-FFF2-40B4-BE49-F238E27FC236}">
                <a16:creationId xmlns:a16="http://schemas.microsoft.com/office/drawing/2014/main" id="{264C5F6B-0169-5449-A53B-12BA59BF7489}"/>
              </a:ext>
            </a:extLst>
          </p:cNvPr>
          <p:cNvSpPr>
            <a:spLocks noGrp="1"/>
          </p:cNvSpPr>
          <p:nvPr>
            <p:ph type="sldNum" sz="quarter" idx="12"/>
          </p:nvPr>
        </p:nvSpPr>
        <p:spPr/>
        <p:txBody>
          <a:bodyPr/>
          <a:lstStyle/>
          <a:p>
            <a:fld id="{892572A1-F7CB-644C-A08C-EFAC67228EB0}" type="slidenum">
              <a:rPr kumimoji="1" lang="zh-TW" altLang="en-US" smtClean="0"/>
              <a:t>34</a:t>
            </a:fld>
            <a:endParaRPr kumimoji="1" lang="zh-TW" altLang="en-US"/>
          </a:p>
        </p:txBody>
      </p:sp>
      <p:pic>
        <p:nvPicPr>
          <p:cNvPr id="4" name="圖片 3" descr="一張含有 螢幕擷取畫面 的圖片&#10;&#10;自動產生的描述">
            <a:extLst>
              <a:ext uri="{FF2B5EF4-FFF2-40B4-BE49-F238E27FC236}">
                <a16:creationId xmlns:a16="http://schemas.microsoft.com/office/drawing/2014/main" id="{8AF2F5E7-B3ED-4BEB-8212-A0CB55B7155A}"/>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72354" y="69847"/>
            <a:ext cx="9738395" cy="6378577"/>
          </a:xfrm>
          <a:prstGeom prst="rect">
            <a:avLst/>
          </a:prstGeom>
        </p:spPr>
      </p:pic>
      <p:sp>
        <p:nvSpPr>
          <p:cNvPr id="6" name="矩形: 圓角 5">
            <a:extLst>
              <a:ext uri="{FF2B5EF4-FFF2-40B4-BE49-F238E27FC236}">
                <a16:creationId xmlns:a16="http://schemas.microsoft.com/office/drawing/2014/main" id="{9E1898CC-2BF1-47FB-B519-F622A8D6CDAD}"/>
              </a:ext>
            </a:extLst>
          </p:cNvPr>
          <p:cNvSpPr/>
          <p:nvPr/>
        </p:nvSpPr>
        <p:spPr>
          <a:xfrm>
            <a:off x="5676900" y="4295774"/>
            <a:ext cx="4019549" cy="476251"/>
          </a:xfrm>
          <a:prstGeom prst="roundRect">
            <a:avLst>
              <a:gd name="adj" fmla="val 11910"/>
            </a:avLst>
          </a:prstGeom>
          <a:noFill/>
          <a:ln w="38100">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7BC2F14F-BBC6-4E29-BECC-230F1C1C80AA}"/>
              </a:ext>
            </a:extLst>
          </p:cNvPr>
          <p:cNvSpPr txBox="1"/>
          <p:nvPr/>
        </p:nvSpPr>
        <p:spPr>
          <a:xfrm>
            <a:off x="190500" y="6438899"/>
            <a:ext cx="7366119" cy="400110"/>
          </a:xfrm>
          <a:prstGeom prst="rect">
            <a:avLst/>
          </a:prstGeom>
          <a:noFill/>
        </p:spPr>
        <p:txBody>
          <a:bodyPr wrap="none" rtlCol="0">
            <a:spAutoFit/>
          </a:bodyPr>
          <a:lstStyle/>
          <a:p>
            <a:r>
              <a:rPr lang="zh-TW" altLang="en-US" sz="1000" dirty="0">
                <a:solidFill>
                  <a:schemeClr val="tx1">
                    <a:lumMod val="65000"/>
                    <a:lumOff val="35000"/>
                  </a:schemeClr>
                </a:solidFill>
              </a:rPr>
              <a:t>資料來源</a:t>
            </a:r>
            <a:r>
              <a:rPr lang="en-US" altLang="zh-TW" sz="1000" dirty="0">
                <a:solidFill>
                  <a:schemeClr val="tx1">
                    <a:lumMod val="65000"/>
                    <a:lumOff val="35000"/>
                  </a:schemeClr>
                </a:solidFill>
              </a:rPr>
              <a:t>:</a:t>
            </a:r>
            <a:r>
              <a:rPr lang="zh-TW" altLang="en-US" sz="1000" dirty="0">
                <a:solidFill>
                  <a:schemeClr val="tx1">
                    <a:lumMod val="65000"/>
                    <a:lumOff val="35000"/>
                  </a:schemeClr>
                </a:solidFill>
              </a:rPr>
              <a:t> 財政部高雄國稅局</a:t>
            </a:r>
            <a:endParaRPr lang="en-US" altLang="zh-TW" sz="1000" dirty="0">
              <a:solidFill>
                <a:schemeClr val="tx1">
                  <a:lumMod val="65000"/>
                  <a:lumOff val="35000"/>
                </a:schemeClr>
              </a:solidFill>
            </a:endParaRPr>
          </a:p>
          <a:p>
            <a:r>
              <a:rPr lang="en-US" altLang="zh-TW" sz="1000" dirty="0">
                <a:solidFill>
                  <a:schemeClr val="tx1">
                    <a:lumMod val="65000"/>
                    <a:lumOff val="35000"/>
                  </a:schemeClr>
                </a:solidFill>
                <a:hlinkClick r:id="rId4"/>
              </a:rPr>
              <a:t>https://www.ntbk.gov.tw/singlehtml/cbcf8592a7dc49b6a1a205317469b8b3?cntId=f579f38fb00342f2b9b350c197f73ebe#gsc.tab=0</a:t>
            </a:r>
            <a:endParaRPr lang="zh-TW" altLang="en-US" sz="1000" dirty="0">
              <a:solidFill>
                <a:schemeClr val="tx1">
                  <a:lumMod val="65000"/>
                  <a:lumOff val="35000"/>
                </a:schemeClr>
              </a:solidFill>
            </a:endParaRPr>
          </a:p>
        </p:txBody>
      </p:sp>
      <p:sp>
        <p:nvSpPr>
          <p:cNvPr id="7" name="矩形: 圓角 6">
            <a:hlinkClick r:id="rId5" action="ppaction://hlinksldjump"/>
            <a:extLst>
              <a:ext uri="{FF2B5EF4-FFF2-40B4-BE49-F238E27FC236}">
                <a16:creationId xmlns:a16="http://schemas.microsoft.com/office/drawing/2014/main" id="{1E147BB2-C3FC-46BD-9315-C401570E0C25}"/>
              </a:ext>
            </a:extLst>
          </p:cNvPr>
          <p:cNvSpPr/>
          <p:nvPr/>
        </p:nvSpPr>
        <p:spPr>
          <a:xfrm>
            <a:off x="8336146" y="148785"/>
            <a:ext cx="1377349" cy="484878"/>
          </a:xfrm>
          <a:prstGeom prst="roundRect">
            <a:avLst>
              <a:gd name="adj" fmla="val 50000"/>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dirty="0">
                <a:solidFill>
                  <a:schemeClr val="tx1">
                    <a:lumMod val="65000"/>
                    <a:lumOff val="35000"/>
                  </a:schemeClr>
                </a:solidFill>
              </a:rPr>
              <a:t>回首頁</a:t>
            </a:r>
          </a:p>
        </p:txBody>
      </p:sp>
    </p:spTree>
    <p:extLst>
      <p:ext uri="{BB962C8B-B14F-4D97-AF65-F5344CB8AC3E}">
        <p14:creationId xmlns:p14="http://schemas.microsoft.com/office/powerpoint/2010/main" val="1289979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F7A2D162-4117-8547-93D5-68D9E1C1648B}"/>
              </a:ext>
            </a:extLst>
          </p:cNvPr>
          <p:cNvSpPr/>
          <p:nvPr/>
        </p:nvSpPr>
        <p:spPr>
          <a:xfrm rot="16200000">
            <a:off x="1892300" y="-1503363"/>
            <a:ext cx="5976938" cy="10945813"/>
          </a:xfrm>
          <a:prstGeom prst="rect">
            <a:avLst/>
          </a:prstGeom>
          <a:solidFill>
            <a:srgbClr val="DFCC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2" name="圖片 11">
            <a:extLst>
              <a:ext uri="{FF2B5EF4-FFF2-40B4-BE49-F238E27FC236}">
                <a16:creationId xmlns:a16="http://schemas.microsoft.com/office/drawing/2014/main" id="{F9378A9A-527F-B341-B7A8-54D3B2C98F80}"/>
              </a:ext>
            </a:extLst>
          </p:cNvPr>
          <p:cNvPicPr>
            <a:picLocks noChangeAspect="1"/>
          </p:cNvPicPr>
          <p:nvPr/>
        </p:nvPicPr>
        <p:blipFill>
          <a:blip r:embed="rId3"/>
          <a:stretch>
            <a:fillRect/>
          </a:stretch>
        </p:blipFill>
        <p:spPr>
          <a:xfrm>
            <a:off x="5516563" y="6453189"/>
            <a:ext cx="3441700" cy="306387"/>
          </a:xfrm>
          <a:prstGeom prst="rect">
            <a:avLst/>
          </a:prstGeom>
          <a:effectLst>
            <a:outerShdw blurRad="50800" dist="25400" dir="5400000" algn="ctr" rotWithShape="0">
              <a:schemeClr val="bg1">
                <a:alpha val="99000"/>
              </a:schemeClr>
            </a:outerShdw>
          </a:effectLst>
        </p:spPr>
      </p:pic>
      <p:pic>
        <p:nvPicPr>
          <p:cNvPr id="6" name="圖片 5">
            <a:extLst>
              <a:ext uri="{FF2B5EF4-FFF2-40B4-BE49-F238E27FC236}">
                <a16:creationId xmlns:a16="http://schemas.microsoft.com/office/drawing/2014/main" id="{36958D70-FBE9-704E-87B3-52F3E40A49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176" y="1552576"/>
            <a:ext cx="3560763"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04B0EF54-839D-A546-8462-09FE8DF5F6A8}"/>
              </a:ext>
            </a:extLst>
          </p:cNvPr>
          <p:cNvSpPr/>
          <p:nvPr/>
        </p:nvSpPr>
        <p:spPr>
          <a:xfrm>
            <a:off x="344487" y="966561"/>
            <a:ext cx="9286876" cy="642938"/>
          </a:xfrm>
          <a:prstGeom prst="rect">
            <a:avLst/>
          </a:prstGeom>
          <a:gradFill>
            <a:gsLst>
              <a:gs pos="0">
                <a:schemeClr val="accent5">
                  <a:lumMod val="50000"/>
                </a:schemeClr>
              </a:gs>
              <a:gs pos="64000">
                <a:srgbClr val="1A465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0" name="TextBox 1">
            <a:extLst>
              <a:ext uri="{FF2B5EF4-FFF2-40B4-BE49-F238E27FC236}">
                <a16:creationId xmlns:a16="http://schemas.microsoft.com/office/drawing/2014/main" id="{FD8F35CE-9F9A-5A4E-9EB4-B2D7FB4BC7FD}"/>
              </a:ext>
            </a:extLst>
          </p:cNvPr>
          <p:cNvSpPr txBox="1"/>
          <p:nvPr/>
        </p:nvSpPr>
        <p:spPr>
          <a:xfrm>
            <a:off x="3368825" y="620689"/>
            <a:ext cx="6239791" cy="1015663"/>
          </a:xfrm>
          <a:prstGeom prst="rect">
            <a:avLst/>
          </a:prstGeom>
          <a:noFill/>
        </p:spPr>
        <p:txBody>
          <a:bodyPr>
            <a:spAutoFit/>
          </a:bodyPr>
          <a:lstStyle/>
          <a:p>
            <a:pPr algn="ctr">
              <a:defRPr/>
            </a:pPr>
            <a:r>
              <a:rPr lang="zh-TW" altLang="en-US" sz="6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取得貸款小訣竅</a:t>
            </a:r>
            <a:endParaRPr lang="zh-CN" altLang="en-US" sz="6000" b="1" dirty="0">
              <a:ln w="3175" cmpd="sng">
                <a:solidFill>
                  <a:srgbClr val="FFFFFF"/>
                </a:solidFill>
                <a:prstDash val="solid"/>
                <a:miter lim="800000"/>
              </a:ln>
              <a:solidFill>
                <a:schemeClr val="bg1"/>
              </a:solidFill>
              <a:effectLst>
                <a:outerShdw blurRad="50800" dist="50800" dir="5400000" algn="tl" rotWithShape="0">
                  <a:srgbClr val="000000">
                    <a:alpha val="70000"/>
                  </a:srgbClr>
                </a:outerShdw>
              </a:effectLst>
              <a:latin typeface="MS PGothic" pitchFamily="34" charset="-128"/>
              <a:ea typeface="MS PGothic" pitchFamily="34" charset="-128"/>
            </a:endParaRPr>
          </a:p>
        </p:txBody>
      </p:sp>
      <p:pic>
        <p:nvPicPr>
          <p:cNvPr id="16" name="圖片 15">
            <a:extLst>
              <a:ext uri="{FF2B5EF4-FFF2-40B4-BE49-F238E27FC236}">
                <a16:creationId xmlns:a16="http://schemas.microsoft.com/office/drawing/2014/main" id="{74F3404B-298F-7840-AAD9-1349D5F80C7B}"/>
              </a:ext>
            </a:extLst>
          </p:cNvPr>
          <p:cNvPicPr>
            <a:picLocks noChangeAspect="1"/>
          </p:cNvPicPr>
          <p:nvPr/>
        </p:nvPicPr>
        <p:blipFill>
          <a:blip r:embed="rId5"/>
          <a:stretch>
            <a:fillRect/>
          </a:stretch>
        </p:blipFill>
        <p:spPr>
          <a:xfrm>
            <a:off x="4592638" y="1908176"/>
            <a:ext cx="4546600" cy="4545013"/>
          </a:xfrm>
          <a:prstGeom prst="rect">
            <a:avLst/>
          </a:prstGeom>
          <a:effectLst>
            <a:outerShdw blurRad="50800" dist="50800" dir="3900000" algn="ctr" rotWithShape="0">
              <a:srgbClr val="000000">
                <a:alpha val="80000"/>
              </a:srgbClr>
            </a:outerShdw>
          </a:effectLst>
        </p:spPr>
      </p:pic>
      <p:sp>
        <p:nvSpPr>
          <p:cNvPr id="13" name="投影片編號版面配置區 10">
            <a:extLst>
              <a:ext uri="{FF2B5EF4-FFF2-40B4-BE49-F238E27FC236}">
                <a16:creationId xmlns:a16="http://schemas.microsoft.com/office/drawing/2014/main" id="{972E7AA1-7E28-40AA-BBA1-ED5B1F0787E3}"/>
              </a:ext>
            </a:extLst>
          </p:cNvPr>
          <p:cNvSpPr txBox="1">
            <a:spLocks/>
          </p:cNvSpPr>
          <p:nvPr/>
        </p:nvSpPr>
        <p:spPr bwMode="auto">
          <a:xfrm>
            <a:off x="8769351" y="6376989"/>
            <a:ext cx="5048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TW"/>
            </a:defPPr>
            <a:lvl1pPr marL="0" algn="l" defTabSz="914400" rtl="0" eaLnBrk="1" latinLnBrk="0" hangingPunct="1">
              <a:defRPr kumimoji="1" sz="2200" kern="1200">
                <a:solidFill>
                  <a:schemeClr val="tx1"/>
                </a:solidFill>
                <a:latin typeface="Times New Roman" panose="02020603050405020304" pitchFamily="18" charset="0"/>
                <a:ea typeface="標楷體" pitchFamily="65" charset="-120"/>
                <a:cs typeface="+mn-cs"/>
              </a:defRPr>
            </a:lvl1pPr>
            <a:lvl2pPr marL="742950" indent="-285750" algn="l" defTabSz="914400" rtl="0" eaLnBrk="1" latinLnBrk="0" hangingPunct="1">
              <a:defRPr kumimoji="1" sz="2200" kern="1200">
                <a:solidFill>
                  <a:schemeClr val="tx1"/>
                </a:solidFill>
                <a:latin typeface="Times New Roman" panose="02020603050405020304" pitchFamily="18" charset="0"/>
                <a:ea typeface="標楷體" pitchFamily="65" charset="-120"/>
                <a:cs typeface="+mn-cs"/>
              </a:defRPr>
            </a:lvl2pPr>
            <a:lvl3pPr marL="1143000" indent="-228600" algn="l" defTabSz="914400" rtl="0" eaLnBrk="1" latinLnBrk="0" hangingPunct="1">
              <a:defRPr kumimoji="1" sz="2200" kern="1200">
                <a:solidFill>
                  <a:schemeClr val="tx1"/>
                </a:solidFill>
                <a:latin typeface="Times New Roman" panose="02020603050405020304" pitchFamily="18" charset="0"/>
                <a:ea typeface="標楷體" pitchFamily="65" charset="-120"/>
                <a:cs typeface="+mn-cs"/>
              </a:defRPr>
            </a:lvl3pPr>
            <a:lvl4pPr marL="1600200" indent="-228600" algn="l" defTabSz="914400" rtl="0" eaLnBrk="1" latinLnBrk="0" hangingPunct="1">
              <a:defRPr kumimoji="1" sz="2200" kern="1200">
                <a:solidFill>
                  <a:schemeClr val="tx1"/>
                </a:solidFill>
                <a:latin typeface="Times New Roman" panose="02020603050405020304" pitchFamily="18" charset="0"/>
                <a:ea typeface="標楷體" pitchFamily="65" charset="-120"/>
                <a:cs typeface="+mn-cs"/>
              </a:defRPr>
            </a:lvl4pPr>
            <a:lvl5pPr marL="2057400" indent="-228600" algn="l" defTabSz="914400" rtl="0" eaLnBrk="1" latinLnBrk="0" hangingPunct="1">
              <a:defRPr kumimoji="1" sz="2200" kern="1200">
                <a:solidFill>
                  <a:schemeClr val="tx1"/>
                </a:solidFill>
                <a:latin typeface="Times New Roman" panose="02020603050405020304" pitchFamily="18" charset="0"/>
                <a:ea typeface="標楷體" pitchFamily="65" charset="-120"/>
                <a:cs typeface="+mn-cs"/>
              </a:defRPr>
            </a:lvl5pPr>
            <a:lvl6pPr marL="2514600" indent="-228600" algn="l" defTabSz="914400" rtl="0" eaLnBrk="0" fontAlgn="base" latinLnBrk="0" hangingPunct="0">
              <a:spcBef>
                <a:spcPct val="0"/>
              </a:spcBef>
              <a:spcAft>
                <a:spcPct val="0"/>
              </a:spcAft>
              <a:defRPr kumimoji="1" sz="2200" kern="1200">
                <a:solidFill>
                  <a:schemeClr val="tx1"/>
                </a:solidFill>
                <a:latin typeface="Times New Roman" panose="02020603050405020304" pitchFamily="18" charset="0"/>
                <a:ea typeface="標楷體" pitchFamily="65" charset="-120"/>
                <a:cs typeface="+mn-cs"/>
              </a:defRPr>
            </a:lvl6pPr>
            <a:lvl7pPr marL="2971800" indent="-228600" algn="l" defTabSz="914400" rtl="0" eaLnBrk="0" fontAlgn="base" latinLnBrk="0" hangingPunct="0">
              <a:spcBef>
                <a:spcPct val="0"/>
              </a:spcBef>
              <a:spcAft>
                <a:spcPct val="0"/>
              </a:spcAft>
              <a:defRPr kumimoji="1" sz="2200" kern="1200">
                <a:solidFill>
                  <a:schemeClr val="tx1"/>
                </a:solidFill>
                <a:latin typeface="Times New Roman" panose="02020603050405020304" pitchFamily="18" charset="0"/>
                <a:ea typeface="標楷體" pitchFamily="65" charset="-120"/>
                <a:cs typeface="+mn-cs"/>
              </a:defRPr>
            </a:lvl7pPr>
            <a:lvl8pPr marL="3429000" indent="-228600" algn="l" defTabSz="914400" rtl="0" eaLnBrk="0" fontAlgn="base" latinLnBrk="0" hangingPunct="0">
              <a:spcBef>
                <a:spcPct val="0"/>
              </a:spcBef>
              <a:spcAft>
                <a:spcPct val="0"/>
              </a:spcAft>
              <a:defRPr kumimoji="1" sz="2200" kern="1200">
                <a:solidFill>
                  <a:schemeClr val="tx1"/>
                </a:solidFill>
                <a:latin typeface="Times New Roman" panose="02020603050405020304" pitchFamily="18" charset="0"/>
                <a:ea typeface="標楷體" pitchFamily="65" charset="-120"/>
                <a:cs typeface="+mn-cs"/>
              </a:defRPr>
            </a:lvl8pPr>
            <a:lvl9pPr marL="3886200" indent="-228600" algn="l" defTabSz="914400" rtl="0" eaLnBrk="0" fontAlgn="base" latinLnBrk="0" hangingPunct="0">
              <a:spcBef>
                <a:spcPct val="0"/>
              </a:spcBef>
              <a:spcAft>
                <a:spcPct val="0"/>
              </a:spcAft>
              <a:defRPr kumimoji="1" sz="2200" kern="1200">
                <a:solidFill>
                  <a:schemeClr val="tx1"/>
                </a:solidFill>
                <a:latin typeface="Times New Roman" panose="02020603050405020304" pitchFamily="18" charset="0"/>
                <a:ea typeface="標楷體" pitchFamily="65" charset="-120"/>
                <a:cs typeface="+mn-cs"/>
              </a:defRPr>
            </a:lvl9pPr>
          </a:lstStyle>
          <a:p>
            <a:fld id="{428B8DD2-EA04-7D40-BE05-97F0A51E6F58}" type="slidenum">
              <a:rPr kumimoji="0" lang="zh-CN" altLang="en-US" sz="1400" smtClean="0">
                <a:solidFill>
                  <a:srgbClr val="898989"/>
                </a:solidFill>
                <a:latin typeface="Calibri" panose="020F0502020204030204" pitchFamily="34" charset="0"/>
                <a:ea typeface="SimSun" panose="02010600030101010101" pitchFamily="2" charset="-122"/>
              </a:rPr>
              <a:pPr/>
              <a:t>35</a:t>
            </a:fld>
            <a:endParaRPr kumimoji="0" lang="en-US" altLang="zh-CN" sz="1400">
              <a:solidFill>
                <a:srgbClr val="898989"/>
              </a:solidFill>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25170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折角形 17">
            <a:extLst>
              <a:ext uri="{FF2B5EF4-FFF2-40B4-BE49-F238E27FC236}">
                <a16:creationId xmlns:a16="http://schemas.microsoft.com/office/drawing/2014/main" id="{1B8A8318-1956-2745-B9CB-5EA54222D23E}"/>
              </a:ext>
            </a:extLst>
          </p:cNvPr>
          <p:cNvSpPr/>
          <p:nvPr/>
        </p:nvSpPr>
        <p:spPr>
          <a:xfrm>
            <a:off x="704851" y="908051"/>
            <a:ext cx="8569325" cy="5834063"/>
          </a:xfrm>
          <a:prstGeom prst="foldedCorner">
            <a:avLst>
              <a:gd name="adj" fmla="val 12242"/>
            </a:avLst>
          </a:prstGeom>
          <a:solidFill>
            <a:schemeClr val="bg1">
              <a:alpha val="68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CN" altLang="en-US">
              <a:solidFill>
                <a:srgbClr val="000000"/>
              </a:solidFill>
            </a:endParaRPr>
          </a:p>
        </p:txBody>
      </p:sp>
      <p:sp>
        <p:nvSpPr>
          <p:cNvPr id="23" name="矩形 22">
            <a:extLst>
              <a:ext uri="{FF2B5EF4-FFF2-40B4-BE49-F238E27FC236}">
                <a16:creationId xmlns:a16="http://schemas.microsoft.com/office/drawing/2014/main" id="{15A94006-3B58-5E46-9DA9-80BDF65EED60}"/>
              </a:ext>
            </a:extLst>
          </p:cNvPr>
          <p:cNvSpPr/>
          <p:nvPr/>
        </p:nvSpPr>
        <p:spPr>
          <a:xfrm>
            <a:off x="249237" y="466725"/>
            <a:ext cx="9286876" cy="642938"/>
          </a:xfrm>
          <a:prstGeom prst="rect">
            <a:avLst/>
          </a:prstGeom>
          <a:gradFill>
            <a:gsLst>
              <a:gs pos="0">
                <a:schemeClr val="accent5">
                  <a:lumMod val="50000"/>
                </a:schemeClr>
              </a:gs>
              <a:gs pos="64000">
                <a:srgbClr val="1A465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5" name="Rectangle 16">
            <a:extLst>
              <a:ext uri="{FF2B5EF4-FFF2-40B4-BE49-F238E27FC236}">
                <a16:creationId xmlns:a16="http://schemas.microsoft.com/office/drawing/2014/main" id="{045F4186-C4F7-F84D-80CE-627922F38125}"/>
              </a:ext>
            </a:extLst>
          </p:cNvPr>
          <p:cNvSpPr>
            <a:spLocks noChangeArrowheads="1"/>
          </p:cNvSpPr>
          <p:nvPr/>
        </p:nvSpPr>
        <p:spPr bwMode="gray">
          <a:xfrm>
            <a:off x="776289" y="476251"/>
            <a:ext cx="4465637" cy="720725"/>
          </a:xfrm>
          <a:prstGeom prst="rect">
            <a:avLst/>
          </a:prstGeom>
          <a:noFill/>
          <a:ln w="9525" algn="ctr">
            <a:noFill/>
            <a:miter lim="800000"/>
            <a:headEnd/>
            <a:tailEnd/>
          </a:ln>
        </p:spPr>
        <p:txBody>
          <a:bodyPr anchor="ctr"/>
          <a:lstStyle/>
          <a:p>
            <a:pPr>
              <a:defRPr/>
            </a:pPr>
            <a:r>
              <a:rPr lang="zh-TW" altLang="en-US" sz="2800" b="1" dirty="0">
                <a:ln w="12700">
                  <a:noFill/>
                </a:ln>
                <a:solidFill>
                  <a:schemeClr val="bg1"/>
                </a:solidFill>
                <a:effectLst>
                  <a:outerShdw blurRad="50800" dist="50800" dir="3600000" algn="ctr" rotWithShape="0">
                    <a:srgbClr val="000000">
                      <a:alpha val="70000"/>
                    </a:srgbClr>
                  </a:outerShdw>
                </a:effectLst>
                <a:latin typeface="Microsoft JhengHei" pitchFamily="34" charset="-120"/>
                <a:ea typeface="Microsoft JhengHei" pitchFamily="34" charset="-120"/>
              </a:rPr>
              <a:t>與金融機構往來貼心提醒</a:t>
            </a:r>
            <a:endParaRPr lang="en-US" altLang="zh-TW" sz="2800" b="1" dirty="0">
              <a:ln w="12700">
                <a:noFill/>
              </a:ln>
              <a:solidFill>
                <a:schemeClr val="bg1"/>
              </a:solidFill>
              <a:effectLst>
                <a:outerShdw blurRad="50800" dist="50800" dir="3600000" algn="ctr" rotWithShape="0">
                  <a:srgbClr val="000000">
                    <a:alpha val="70000"/>
                  </a:srgbClr>
                </a:outerShdw>
              </a:effectLst>
              <a:latin typeface="Microsoft JhengHei" pitchFamily="34" charset="-120"/>
              <a:ea typeface="Microsoft JhengHei" pitchFamily="34" charset="-120"/>
            </a:endParaRPr>
          </a:p>
        </p:txBody>
      </p:sp>
      <p:sp>
        <p:nvSpPr>
          <p:cNvPr id="6" name="圆角矩形标注 13">
            <a:extLst>
              <a:ext uri="{FF2B5EF4-FFF2-40B4-BE49-F238E27FC236}">
                <a16:creationId xmlns:a16="http://schemas.microsoft.com/office/drawing/2014/main" id="{622B7844-9AC3-244D-A4A4-3661CB54AFA1}"/>
              </a:ext>
            </a:extLst>
          </p:cNvPr>
          <p:cNvSpPr/>
          <p:nvPr/>
        </p:nvSpPr>
        <p:spPr>
          <a:xfrm>
            <a:off x="992189" y="1206500"/>
            <a:ext cx="7545387" cy="5119688"/>
          </a:xfrm>
          <a:prstGeom prst="wedgeRoundRectCallout">
            <a:avLst>
              <a:gd name="adj1" fmla="val 55014"/>
              <a:gd name="adj2" fmla="val -810"/>
              <a:gd name="adj3" fmla="val 16667"/>
            </a:avLst>
          </a:prstGeom>
          <a:gradFill>
            <a:gsLst>
              <a:gs pos="0">
                <a:srgbClr val="503445"/>
              </a:gs>
              <a:gs pos="47000">
                <a:srgbClr val="8B72AA"/>
              </a:gs>
              <a:gs pos="100000">
                <a:srgbClr val="503445"/>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marL="450900" indent="-342900">
              <a:buClr>
                <a:srgbClr val="FFC000"/>
              </a:buClr>
              <a:defRPr/>
            </a:pPr>
            <a:endPar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12" name="圖片 11">
            <a:extLst>
              <a:ext uri="{FF2B5EF4-FFF2-40B4-BE49-F238E27FC236}">
                <a16:creationId xmlns:a16="http://schemas.microsoft.com/office/drawing/2014/main" id="{0F14302A-857F-924E-8CE2-56A4248879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6381750"/>
            <a:ext cx="344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占位符 2">
            <a:extLst>
              <a:ext uri="{FF2B5EF4-FFF2-40B4-BE49-F238E27FC236}">
                <a16:creationId xmlns:a16="http://schemas.microsoft.com/office/drawing/2014/main" id="{DEA24169-D379-8948-AC27-C653E47E6F84}"/>
              </a:ext>
            </a:extLst>
          </p:cNvPr>
          <p:cNvSpPr txBox="1">
            <a:spLocks/>
          </p:cNvSpPr>
          <p:nvPr/>
        </p:nvSpPr>
        <p:spPr bwMode="auto">
          <a:xfrm>
            <a:off x="1281114" y="1412876"/>
            <a:ext cx="7127875" cy="4525963"/>
          </a:xfrm>
          <a:prstGeom prst="rect">
            <a:avLst/>
          </a:prstGeom>
          <a:noFill/>
          <a:ln w="9525">
            <a:noFill/>
            <a:miter lim="800000"/>
            <a:headEnd/>
            <a:tailEnd/>
          </a:ln>
        </p:spPr>
        <p:txBody>
          <a:bodyPr/>
          <a:lstStyle>
            <a:lvl1pPr marL="342900" indent="-342900">
              <a:defRPr kumimoji="1" sz="2200">
                <a:solidFill>
                  <a:schemeClr val="tx1"/>
                </a:solidFill>
                <a:latin typeface="Times New Roman" panose="02020603050405020304" pitchFamily="18" charset="0"/>
                <a:ea typeface="標楷體" pitchFamily="65" charset="-120"/>
              </a:defRPr>
            </a:lvl1pPr>
            <a:lvl2pPr marL="742950" indent="-285750">
              <a:defRPr kumimoji="1" sz="2200">
                <a:solidFill>
                  <a:schemeClr val="tx1"/>
                </a:solidFill>
                <a:latin typeface="Times New Roman" panose="02020603050405020304" pitchFamily="18" charset="0"/>
                <a:ea typeface="標楷體" pitchFamily="65" charset="-120"/>
              </a:defRPr>
            </a:lvl2pPr>
            <a:lvl3pPr marL="623888" indent="-228600">
              <a:defRPr kumimoji="1" sz="2200">
                <a:solidFill>
                  <a:schemeClr val="tx1"/>
                </a:solidFill>
                <a:latin typeface="Times New Roman" panose="02020603050405020304" pitchFamily="18" charset="0"/>
                <a:ea typeface="標楷體" pitchFamily="65" charset="-120"/>
              </a:defRPr>
            </a:lvl3pPr>
            <a:lvl4pPr marL="1600200" indent="-228600">
              <a:defRPr kumimoji="1" sz="2200">
                <a:solidFill>
                  <a:schemeClr val="tx1"/>
                </a:solidFill>
                <a:latin typeface="Times New Roman" panose="02020603050405020304" pitchFamily="18" charset="0"/>
                <a:ea typeface="標楷體" pitchFamily="65" charset="-120"/>
              </a:defRPr>
            </a:lvl4pPr>
            <a:lvl5pPr marL="2057400" indent="-228600">
              <a:defRPr kumimoji="1" sz="2200">
                <a:solidFill>
                  <a:schemeClr val="tx1"/>
                </a:solidFill>
                <a:latin typeface="Times New Roman" panose="02020603050405020304" pitchFamily="18" charset="0"/>
                <a:ea typeface="標楷體" pitchFamily="65" charset="-120"/>
              </a:defRPr>
            </a:lvl5pPr>
            <a:lvl6pPr marL="25146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pPr>
              <a:lnSpc>
                <a:spcPts val="3000"/>
              </a:lnSpc>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信用至上</a:t>
            </a:r>
            <a:r>
              <a:rPr lang="en-US" altLang="zh-TW" sz="2800" b="1">
                <a:solidFill>
                  <a:srgbClr val="FF00FF"/>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800" b="1">
                <a:solidFill>
                  <a:srgbClr val="FF00FF"/>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擺脫信用小白</a:t>
            </a:r>
            <a:r>
              <a:rPr lang="en-US" altLang="zh-TW" sz="2800" b="1">
                <a:solidFill>
                  <a:srgbClr val="FF00FF"/>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p>
          <a:p>
            <a:pPr>
              <a:lnSpc>
                <a:spcPts val="3000"/>
              </a:lnSpc>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瞭解金融機構融資審核重點</a:t>
            </a:r>
            <a:r>
              <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(5P</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原則</a:t>
            </a:r>
            <a:r>
              <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p>
          <a:p>
            <a:pPr lvl="2">
              <a:lnSpc>
                <a:spcPts val="3000"/>
              </a:lnSpc>
              <a:buFont typeface="Wingdings" pitchFamily="2" charset="2"/>
              <a:buChar char="Ø"/>
            </a:pPr>
            <a:r>
              <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People(</a:t>
            </a: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借款戶</a:t>
            </a:r>
            <a:r>
              <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 、</a:t>
            </a:r>
            <a:r>
              <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 Purpose(</a:t>
            </a: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貸款用途</a:t>
            </a:r>
            <a:r>
              <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 、</a:t>
            </a:r>
            <a:r>
              <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  Payment(</a:t>
            </a: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還款來源</a:t>
            </a:r>
            <a:r>
              <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 、</a:t>
            </a:r>
            <a:r>
              <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Protection(</a:t>
            </a: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債權確保</a:t>
            </a:r>
            <a:r>
              <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  Perspective(</a:t>
            </a: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未來展望</a:t>
            </a:r>
            <a:r>
              <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健全財務管理及完備財務報表</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lvl="2">
              <a:lnSpc>
                <a:spcPts val="3000"/>
              </a:lnSpc>
              <a:buFont typeface="Wingdings" pitchFamily="2" charset="2"/>
              <a:buChar char="Ø"/>
            </a:pP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財務報表－銀行及信保基金評估企業狀況的重要依據</a:t>
            </a:r>
            <a:endPar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與往來金融機構維持良好的往來關係</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善用信用保資源</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lvl="2">
              <a:lnSpc>
                <a:spcPts val="3000"/>
              </a:lnSpc>
              <a:buFont typeface="Wingdings" pitchFamily="2" charset="2"/>
              <a:buChar char="Ø"/>
            </a:pP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瞭解信保基金各項保證方案及措施</a:t>
            </a:r>
            <a:endPar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善用外部及政府相關輔導資源</a:t>
            </a:r>
          </a:p>
        </p:txBody>
      </p:sp>
      <p:pic>
        <p:nvPicPr>
          <p:cNvPr id="5" name="圖片 4">
            <a:extLst>
              <a:ext uri="{FF2B5EF4-FFF2-40B4-BE49-F238E27FC236}">
                <a16:creationId xmlns:a16="http://schemas.microsoft.com/office/drawing/2014/main" id="{0C960AD5-0AE0-D548-B510-C58E21D4F0EE}"/>
              </a:ext>
            </a:extLst>
          </p:cNvPr>
          <p:cNvPicPr>
            <a:picLocks noChangeAspect="1"/>
          </p:cNvPicPr>
          <p:nvPr/>
        </p:nvPicPr>
        <p:blipFill>
          <a:blip r:embed="rId4"/>
          <a:stretch>
            <a:fillRect/>
          </a:stretch>
        </p:blipFill>
        <p:spPr>
          <a:xfrm>
            <a:off x="7689851" y="4221164"/>
            <a:ext cx="2016125" cy="2016125"/>
          </a:xfrm>
          <a:prstGeom prst="rect">
            <a:avLst/>
          </a:prstGeom>
          <a:effectLst>
            <a:outerShdw blurRad="50800" dist="50800" dir="3900000" algn="ctr" rotWithShape="0">
              <a:srgbClr val="000000">
                <a:alpha val="40000"/>
              </a:srgbClr>
            </a:outerShdw>
          </a:effectLst>
        </p:spPr>
      </p:pic>
      <p:sp>
        <p:nvSpPr>
          <p:cNvPr id="50185" name="投影片編號版面配置區 10">
            <a:extLst>
              <a:ext uri="{FF2B5EF4-FFF2-40B4-BE49-F238E27FC236}">
                <a16:creationId xmlns:a16="http://schemas.microsoft.com/office/drawing/2014/main" id="{6C13DC4A-32B2-5844-BB8B-B4D830FED5C8}"/>
              </a:ext>
            </a:extLst>
          </p:cNvPr>
          <p:cNvSpPr>
            <a:spLocks noGrp="1"/>
          </p:cNvSpPr>
          <p:nvPr>
            <p:ph type="sldNum" sz="quarter" idx="10"/>
          </p:nvPr>
        </p:nvSpPr>
        <p:spPr bwMode="auto">
          <a:xfrm>
            <a:off x="8769351" y="6376989"/>
            <a:ext cx="504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200">
                <a:solidFill>
                  <a:schemeClr val="tx1"/>
                </a:solidFill>
                <a:latin typeface="Times New Roman" panose="02020603050405020304" pitchFamily="18" charset="0"/>
                <a:ea typeface="標楷體" pitchFamily="65" charset="-120"/>
              </a:defRPr>
            </a:lvl1pPr>
            <a:lvl2pPr marL="742950" indent="-285750">
              <a:defRPr kumimoji="1" sz="2200">
                <a:solidFill>
                  <a:schemeClr val="tx1"/>
                </a:solidFill>
                <a:latin typeface="Times New Roman" panose="02020603050405020304" pitchFamily="18" charset="0"/>
                <a:ea typeface="標楷體" pitchFamily="65" charset="-120"/>
              </a:defRPr>
            </a:lvl2pPr>
            <a:lvl3pPr marL="1143000" indent="-228600">
              <a:defRPr kumimoji="1" sz="2200">
                <a:solidFill>
                  <a:schemeClr val="tx1"/>
                </a:solidFill>
                <a:latin typeface="Times New Roman" panose="02020603050405020304" pitchFamily="18" charset="0"/>
                <a:ea typeface="標楷體" pitchFamily="65" charset="-120"/>
              </a:defRPr>
            </a:lvl3pPr>
            <a:lvl4pPr marL="1600200" indent="-228600">
              <a:defRPr kumimoji="1" sz="2200">
                <a:solidFill>
                  <a:schemeClr val="tx1"/>
                </a:solidFill>
                <a:latin typeface="Times New Roman" panose="02020603050405020304" pitchFamily="18" charset="0"/>
                <a:ea typeface="標楷體" pitchFamily="65" charset="-120"/>
              </a:defRPr>
            </a:lvl4pPr>
            <a:lvl5pPr marL="2057400" indent="-228600">
              <a:defRPr kumimoji="1" sz="2200">
                <a:solidFill>
                  <a:schemeClr val="tx1"/>
                </a:solidFill>
                <a:latin typeface="Times New Roman" panose="02020603050405020304" pitchFamily="18" charset="0"/>
                <a:ea typeface="標楷體" pitchFamily="65" charset="-120"/>
              </a:defRPr>
            </a:lvl5pPr>
            <a:lvl6pPr marL="25146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fld id="{428B8DD2-EA04-7D40-BE05-97F0A51E6F58}" type="slidenum">
              <a:rPr kumimoji="0" lang="zh-CN" altLang="en-US" sz="1400">
                <a:solidFill>
                  <a:srgbClr val="898989"/>
                </a:solidFill>
                <a:latin typeface="Calibri" panose="020F0502020204030204" pitchFamily="34" charset="0"/>
                <a:ea typeface="SimSun" panose="02010600030101010101" pitchFamily="2" charset="-122"/>
              </a:rPr>
              <a:pPr/>
              <a:t>36</a:t>
            </a:fld>
            <a:endParaRPr kumimoji="0" lang="en-US" altLang="zh-CN" sz="1400">
              <a:solidFill>
                <a:srgbClr val="898989"/>
              </a:solidFill>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3668942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折角形 17">
            <a:extLst>
              <a:ext uri="{FF2B5EF4-FFF2-40B4-BE49-F238E27FC236}">
                <a16:creationId xmlns:a16="http://schemas.microsoft.com/office/drawing/2014/main" id="{43E84331-B4FB-F343-AB29-6F4E2A3E453E}"/>
              </a:ext>
            </a:extLst>
          </p:cNvPr>
          <p:cNvSpPr/>
          <p:nvPr/>
        </p:nvSpPr>
        <p:spPr>
          <a:xfrm>
            <a:off x="704851" y="908051"/>
            <a:ext cx="8569325" cy="5834063"/>
          </a:xfrm>
          <a:prstGeom prst="foldedCorner">
            <a:avLst>
              <a:gd name="adj" fmla="val 12242"/>
            </a:avLst>
          </a:prstGeom>
          <a:solidFill>
            <a:schemeClr val="bg1">
              <a:alpha val="68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CN" altLang="en-US">
              <a:solidFill>
                <a:srgbClr val="000000"/>
              </a:solidFill>
            </a:endParaRPr>
          </a:p>
        </p:txBody>
      </p:sp>
      <p:sp>
        <p:nvSpPr>
          <p:cNvPr id="23" name="矩形 22">
            <a:extLst>
              <a:ext uri="{FF2B5EF4-FFF2-40B4-BE49-F238E27FC236}">
                <a16:creationId xmlns:a16="http://schemas.microsoft.com/office/drawing/2014/main" id="{7BFB2DB1-88A1-9A4D-A95E-8B5D97B1B183}"/>
              </a:ext>
            </a:extLst>
          </p:cNvPr>
          <p:cNvSpPr/>
          <p:nvPr/>
        </p:nvSpPr>
        <p:spPr>
          <a:xfrm>
            <a:off x="273051" y="476250"/>
            <a:ext cx="9286875" cy="642938"/>
          </a:xfrm>
          <a:prstGeom prst="rect">
            <a:avLst/>
          </a:prstGeom>
          <a:gradFill>
            <a:gsLst>
              <a:gs pos="0">
                <a:schemeClr val="accent5">
                  <a:lumMod val="50000"/>
                </a:schemeClr>
              </a:gs>
              <a:gs pos="64000">
                <a:srgbClr val="1A465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800" b="1" dirty="0">
              <a:ln w="12700">
                <a:noFill/>
              </a:ln>
              <a:solidFill>
                <a:schemeClr val="bg1"/>
              </a:solidFill>
              <a:effectLst>
                <a:outerShdw blurRad="50800" dist="50800" dir="3600000" algn="ctr" rotWithShape="0">
                  <a:srgbClr val="000000">
                    <a:alpha val="70000"/>
                  </a:srgbClr>
                </a:outerShdw>
              </a:effectLst>
              <a:latin typeface="Microsoft JhengHei" pitchFamily="34" charset="-120"/>
              <a:ea typeface="Microsoft JhengHei" pitchFamily="34" charset="-120"/>
            </a:endParaRPr>
          </a:p>
        </p:txBody>
      </p:sp>
      <p:sp>
        <p:nvSpPr>
          <p:cNvPr id="25" name="Rectangle 16">
            <a:extLst>
              <a:ext uri="{FF2B5EF4-FFF2-40B4-BE49-F238E27FC236}">
                <a16:creationId xmlns:a16="http://schemas.microsoft.com/office/drawing/2014/main" id="{2D7BD117-4347-D347-9085-18759B655EE3}"/>
              </a:ext>
            </a:extLst>
          </p:cNvPr>
          <p:cNvSpPr>
            <a:spLocks noChangeArrowheads="1"/>
          </p:cNvSpPr>
          <p:nvPr/>
        </p:nvSpPr>
        <p:spPr bwMode="gray">
          <a:xfrm>
            <a:off x="992188" y="476251"/>
            <a:ext cx="5257800" cy="720725"/>
          </a:xfrm>
          <a:prstGeom prst="rect">
            <a:avLst/>
          </a:prstGeom>
          <a:noFill/>
          <a:ln w="9525" algn="ctr">
            <a:noFill/>
            <a:miter lim="800000"/>
            <a:headEnd/>
            <a:tailEnd/>
          </a:ln>
        </p:spPr>
        <p:txBody>
          <a:bodyPr anchor="ctr"/>
          <a:lstStyle/>
          <a:p>
            <a:pPr>
              <a:defRPr/>
            </a:pPr>
            <a:endParaRPr lang="en-US" altLang="zh-TW" sz="2800" b="1" dirty="0">
              <a:ln w="12700">
                <a:noFill/>
              </a:ln>
              <a:solidFill>
                <a:schemeClr val="bg1"/>
              </a:solidFill>
              <a:effectLst>
                <a:outerShdw blurRad="50800" dist="50800" dir="3600000" algn="ctr" rotWithShape="0">
                  <a:srgbClr val="000000">
                    <a:alpha val="70000"/>
                  </a:srgbClr>
                </a:outerShdw>
              </a:effectLst>
              <a:latin typeface="Microsoft JhengHei" pitchFamily="34" charset="-120"/>
              <a:ea typeface="Microsoft JhengHei" pitchFamily="34" charset="-120"/>
            </a:endParaRPr>
          </a:p>
        </p:txBody>
      </p:sp>
      <p:sp>
        <p:nvSpPr>
          <p:cNvPr id="6" name="圆角矩形标注 13">
            <a:extLst>
              <a:ext uri="{FF2B5EF4-FFF2-40B4-BE49-F238E27FC236}">
                <a16:creationId xmlns:a16="http://schemas.microsoft.com/office/drawing/2014/main" id="{79EE14F8-19A7-FA40-9ED9-2B9F53843D3F}"/>
              </a:ext>
            </a:extLst>
          </p:cNvPr>
          <p:cNvSpPr/>
          <p:nvPr/>
        </p:nvSpPr>
        <p:spPr>
          <a:xfrm>
            <a:off x="992188" y="1341439"/>
            <a:ext cx="7345362" cy="4872037"/>
          </a:xfrm>
          <a:prstGeom prst="wedgeRoundRectCallout">
            <a:avLst>
              <a:gd name="adj1" fmla="val 54420"/>
              <a:gd name="adj2" fmla="val -4057"/>
              <a:gd name="adj3" fmla="val 16667"/>
            </a:avLst>
          </a:prstGeom>
          <a:gradFill>
            <a:gsLst>
              <a:gs pos="0">
                <a:schemeClr val="accent1">
                  <a:lumMod val="50000"/>
                </a:schemeClr>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marL="450900" indent="-342900">
              <a:buClr>
                <a:srgbClr val="FFC000"/>
              </a:buClr>
              <a:defRPr/>
            </a:pPr>
            <a:endPar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5" name="文本占位符 2">
            <a:extLst>
              <a:ext uri="{FF2B5EF4-FFF2-40B4-BE49-F238E27FC236}">
                <a16:creationId xmlns:a16="http://schemas.microsoft.com/office/drawing/2014/main" id="{73F7C803-6212-D144-A850-B56DC7CA7693}"/>
              </a:ext>
            </a:extLst>
          </p:cNvPr>
          <p:cNvSpPr txBox="1">
            <a:spLocks/>
          </p:cNvSpPr>
          <p:nvPr/>
        </p:nvSpPr>
        <p:spPr bwMode="auto">
          <a:xfrm>
            <a:off x="1208089" y="1543051"/>
            <a:ext cx="7329487" cy="4525963"/>
          </a:xfrm>
          <a:prstGeom prst="rect">
            <a:avLst/>
          </a:prstGeom>
          <a:noFill/>
          <a:ln w="9525">
            <a:noFill/>
            <a:miter lim="800000"/>
            <a:headEnd/>
            <a:tailEnd/>
          </a:ln>
        </p:spPr>
        <p:txBody>
          <a:bodyPr/>
          <a:lstStyle>
            <a:lvl1pPr marL="342900" indent="-342900">
              <a:defRPr kumimoji="1" sz="2200">
                <a:solidFill>
                  <a:schemeClr val="tx1"/>
                </a:solidFill>
                <a:latin typeface="Times New Roman" panose="02020603050405020304" pitchFamily="18" charset="0"/>
                <a:ea typeface="標楷體" pitchFamily="65" charset="-120"/>
              </a:defRPr>
            </a:lvl1pPr>
            <a:lvl2pPr marL="742950" indent="-285750">
              <a:defRPr kumimoji="1" sz="2200">
                <a:solidFill>
                  <a:schemeClr val="tx1"/>
                </a:solidFill>
                <a:latin typeface="Times New Roman" panose="02020603050405020304" pitchFamily="18" charset="0"/>
                <a:ea typeface="標楷體" pitchFamily="65" charset="-120"/>
              </a:defRPr>
            </a:lvl2pPr>
            <a:lvl3pPr marL="623888" indent="-228600">
              <a:defRPr kumimoji="1" sz="2200">
                <a:solidFill>
                  <a:schemeClr val="tx1"/>
                </a:solidFill>
                <a:latin typeface="Times New Roman" panose="02020603050405020304" pitchFamily="18" charset="0"/>
                <a:ea typeface="標楷體" pitchFamily="65" charset="-120"/>
              </a:defRPr>
            </a:lvl3pPr>
            <a:lvl4pPr marL="1600200" indent="-228600">
              <a:defRPr kumimoji="1" sz="2200">
                <a:solidFill>
                  <a:schemeClr val="tx1"/>
                </a:solidFill>
                <a:latin typeface="Times New Roman" panose="02020603050405020304" pitchFamily="18" charset="0"/>
                <a:ea typeface="標楷體" pitchFamily="65" charset="-120"/>
              </a:defRPr>
            </a:lvl4pPr>
            <a:lvl5pPr marL="2057400" indent="-228600">
              <a:defRPr kumimoji="1" sz="2200">
                <a:solidFill>
                  <a:schemeClr val="tx1"/>
                </a:solidFill>
                <a:latin typeface="Times New Roman" panose="02020603050405020304" pitchFamily="18" charset="0"/>
                <a:ea typeface="標楷體" pitchFamily="65" charset="-120"/>
              </a:defRPr>
            </a:lvl5pPr>
            <a:lvl6pPr marL="25146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pPr>
              <a:lnSpc>
                <a:spcPts val="3200"/>
              </a:lnSpc>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營收及獲利</a:t>
            </a:r>
            <a:r>
              <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證明企業價值及經營績效</a:t>
            </a:r>
          </a:p>
          <a:p>
            <a:pPr>
              <a:lnSpc>
                <a:spcPts val="3200"/>
              </a:lnSpc>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提升資訊透明度</a:t>
            </a:r>
            <a:r>
              <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反映真實營運狀況</a:t>
            </a:r>
          </a:p>
          <a:p>
            <a:pPr>
              <a:lnSpc>
                <a:spcPts val="3200"/>
              </a:lnSpc>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強化應收帳款及存貨管理</a:t>
            </a:r>
            <a:r>
              <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避免資金積壓</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200"/>
              </a:lnSpc>
              <a:buClr>
                <a:srgbClr val="FF99CC"/>
              </a:buClr>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明確的資金用途，避免以短支長</a:t>
            </a:r>
          </a:p>
          <a:p>
            <a:pPr lvl="2">
              <a:lnSpc>
                <a:spcPts val="3200"/>
              </a:lnSpc>
              <a:buFont typeface="Wingdings" pitchFamily="2" charset="2"/>
              <a:buChar char="Ø"/>
            </a:pP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中長期資金－購置土地、廠房、設備等資本支出</a:t>
            </a:r>
            <a:endPar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lvl="2">
              <a:lnSpc>
                <a:spcPts val="3200"/>
              </a:lnSpc>
              <a:buFont typeface="Wingdings" pitchFamily="2" charset="2"/>
              <a:buChar char="Ø"/>
            </a:pP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短期資金－經常性、季節性營運週轉</a:t>
            </a:r>
          </a:p>
          <a:p>
            <a:pPr>
              <a:lnSpc>
                <a:spcPts val="3200"/>
              </a:lnSpc>
              <a:buClr>
                <a:srgbClr val="FF99CC"/>
              </a:buClr>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合宜的自有資金比率－降低營運風險</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lvl="2">
              <a:lnSpc>
                <a:spcPts val="3200"/>
              </a:lnSpc>
              <a:buFont typeface="Wingdings" pitchFamily="2" charset="2"/>
              <a:buChar char="Ø"/>
            </a:pP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高風險投資</a:t>
            </a:r>
            <a:r>
              <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應審慎評估</a:t>
            </a:r>
            <a:endPar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lvl="2">
              <a:lnSpc>
                <a:spcPts val="3200"/>
              </a:lnSpc>
              <a:buFont typeface="Wingdings" pitchFamily="2" charset="2"/>
              <a:buChar char="Ø"/>
            </a:pP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穩健經營</a:t>
            </a:r>
            <a:r>
              <a:rPr lang="en-US" altLang="zh-TW"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避免高財務槓桿</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200"/>
              </a:lnSpc>
              <a:buClr>
                <a:srgbClr val="FF99CC"/>
              </a:buClr>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建立財務預警，保持財務彈性</a:t>
            </a:r>
          </a:p>
          <a:p>
            <a:pPr lvl="2">
              <a:lnSpc>
                <a:spcPts val="3200"/>
              </a:lnSpc>
              <a:buFont typeface="Wingdings" pitchFamily="2" charset="2"/>
              <a:buChar char="Ø"/>
            </a:pPr>
            <a:r>
              <a:rPr lang="zh-TW" altLang="en-US" sz="2400"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管理現金流量，確保償債能力</a:t>
            </a:r>
          </a:p>
          <a:p>
            <a:pPr lvl="2">
              <a:spcBef>
                <a:spcPts val="600"/>
              </a:spcBef>
            </a:pPr>
            <a:endParaRPr lang="en-US" altLang="zh-TW" b="1">
              <a:solidFill>
                <a:srgbClr val="FFFF99"/>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p:txBody>
      </p:sp>
      <p:pic>
        <p:nvPicPr>
          <p:cNvPr id="13" name="圖片 12">
            <a:extLst>
              <a:ext uri="{FF2B5EF4-FFF2-40B4-BE49-F238E27FC236}">
                <a16:creationId xmlns:a16="http://schemas.microsoft.com/office/drawing/2014/main" id="{4564D20D-677F-F242-B77C-36057B6025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6381750"/>
            <a:ext cx="344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6">
            <a:extLst>
              <a:ext uri="{FF2B5EF4-FFF2-40B4-BE49-F238E27FC236}">
                <a16:creationId xmlns:a16="http://schemas.microsoft.com/office/drawing/2014/main" id="{7E47C253-E634-214E-B5FB-5641E7C30C96}"/>
              </a:ext>
            </a:extLst>
          </p:cNvPr>
          <p:cNvSpPr>
            <a:spLocks noChangeArrowheads="1"/>
          </p:cNvSpPr>
          <p:nvPr/>
        </p:nvSpPr>
        <p:spPr bwMode="gray">
          <a:xfrm>
            <a:off x="776288" y="476251"/>
            <a:ext cx="3529012" cy="720725"/>
          </a:xfrm>
          <a:prstGeom prst="rect">
            <a:avLst/>
          </a:prstGeom>
          <a:noFill/>
          <a:ln w="9525" algn="ctr">
            <a:noFill/>
            <a:miter lim="800000"/>
            <a:headEnd/>
            <a:tailEnd/>
          </a:ln>
        </p:spPr>
        <p:txBody>
          <a:bodyPr anchor="ctr"/>
          <a:lstStyle/>
          <a:p>
            <a:pPr>
              <a:defRPr/>
            </a:pPr>
            <a:r>
              <a:rPr lang="zh-TW" altLang="en-US" sz="2800" b="1" dirty="0">
                <a:ln w="12700">
                  <a:noFill/>
                </a:ln>
                <a:solidFill>
                  <a:schemeClr val="bg1"/>
                </a:solidFill>
                <a:effectLst>
                  <a:outerShdw blurRad="50800" dist="50800" dir="3600000" algn="ctr" rotWithShape="0">
                    <a:srgbClr val="000000">
                      <a:alpha val="70000"/>
                    </a:srgbClr>
                  </a:outerShdw>
                </a:effectLst>
                <a:latin typeface="Microsoft JhengHei" pitchFamily="34" charset="-120"/>
                <a:ea typeface="Microsoft JhengHei" pitchFamily="34" charset="-120"/>
              </a:rPr>
              <a:t>妥適的經營規劃</a:t>
            </a:r>
          </a:p>
        </p:txBody>
      </p:sp>
      <p:pic>
        <p:nvPicPr>
          <p:cNvPr id="7" name="圖片 6">
            <a:extLst>
              <a:ext uri="{FF2B5EF4-FFF2-40B4-BE49-F238E27FC236}">
                <a16:creationId xmlns:a16="http://schemas.microsoft.com/office/drawing/2014/main" id="{2714A005-C806-DB40-BCA2-A0825440EC4A}"/>
              </a:ext>
            </a:extLst>
          </p:cNvPr>
          <p:cNvPicPr>
            <a:picLocks noChangeAspect="1"/>
          </p:cNvPicPr>
          <p:nvPr/>
        </p:nvPicPr>
        <p:blipFill>
          <a:blip r:embed="rId4"/>
          <a:stretch>
            <a:fillRect/>
          </a:stretch>
        </p:blipFill>
        <p:spPr>
          <a:xfrm>
            <a:off x="6824663" y="3422651"/>
            <a:ext cx="2665412" cy="2665413"/>
          </a:xfrm>
          <a:prstGeom prst="rect">
            <a:avLst/>
          </a:prstGeom>
          <a:effectLst>
            <a:outerShdw blurRad="50800" dist="50800" dir="5400000" algn="ctr" rotWithShape="0">
              <a:srgbClr val="000000">
                <a:alpha val="99000"/>
              </a:srgbClr>
            </a:outerShdw>
          </a:effectLst>
        </p:spPr>
      </p:pic>
      <p:sp>
        <p:nvSpPr>
          <p:cNvPr id="51210" name="投影片編號版面配置區 7">
            <a:extLst>
              <a:ext uri="{FF2B5EF4-FFF2-40B4-BE49-F238E27FC236}">
                <a16:creationId xmlns:a16="http://schemas.microsoft.com/office/drawing/2014/main" id="{85093C1D-1D03-F34C-B1F6-30D287708F3E}"/>
              </a:ext>
            </a:extLst>
          </p:cNvPr>
          <p:cNvSpPr>
            <a:spLocks noGrp="1"/>
          </p:cNvSpPr>
          <p:nvPr>
            <p:ph type="sldNum" sz="quarter" idx="10"/>
          </p:nvPr>
        </p:nvSpPr>
        <p:spPr bwMode="auto">
          <a:xfrm>
            <a:off x="8767764" y="6381751"/>
            <a:ext cx="50323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200">
                <a:solidFill>
                  <a:schemeClr val="tx1"/>
                </a:solidFill>
                <a:latin typeface="Times New Roman" panose="02020603050405020304" pitchFamily="18" charset="0"/>
                <a:ea typeface="標楷體" pitchFamily="65" charset="-120"/>
              </a:defRPr>
            </a:lvl1pPr>
            <a:lvl2pPr marL="742950" indent="-285750">
              <a:defRPr kumimoji="1" sz="2200">
                <a:solidFill>
                  <a:schemeClr val="tx1"/>
                </a:solidFill>
                <a:latin typeface="Times New Roman" panose="02020603050405020304" pitchFamily="18" charset="0"/>
                <a:ea typeface="標楷體" pitchFamily="65" charset="-120"/>
              </a:defRPr>
            </a:lvl2pPr>
            <a:lvl3pPr marL="1143000" indent="-228600">
              <a:defRPr kumimoji="1" sz="2200">
                <a:solidFill>
                  <a:schemeClr val="tx1"/>
                </a:solidFill>
                <a:latin typeface="Times New Roman" panose="02020603050405020304" pitchFamily="18" charset="0"/>
                <a:ea typeface="標楷體" pitchFamily="65" charset="-120"/>
              </a:defRPr>
            </a:lvl3pPr>
            <a:lvl4pPr marL="1600200" indent="-228600">
              <a:defRPr kumimoji="1" sz="2200">
                <a:solidFill>
                  <a:schemeClr val="tx1"/>
                </a:solidFill>
                <a:latin typeface="Times New Roman" panose="02020603050405020304" pitchFamily="18" charset="0"/>
                <a:ea typeface="標楷體" pitchFamily="65" charset="-120"/>
              </a:defRPr>
            </a:lvl4pPr>
            <a:lvl5pPr marL="2057400" indent="-228600">
              <a:defRPr kumimoji="1" sz="2200">
                <a:solidFill>
                  <a:schemeClr val="tx1"/>
                </a:solidFill>
                <a:latin typeface="Times New Roman" panose="02020603050405020304" pitchFamily="18" charset="0"/>
                <a:ea typeface="標楷體" pitchFamily="65" charset="-120"/>
              </a:defRPr>
            </a:lvl5pPr>
            <a:lvl6pPr marL="25146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fld id="{5A7640B2-2340-CD4E-9EE1-17B672EDD607}" type="slidenum">
              <a:rPr kumimoji="0" lang="zh-CN" altLang="en-US" sz="1400">
                <a:solidFill>
                  <a:srgbClr val="898989"/>
                </a:solidFill>
                <a:latin typeface="Calibri" panose="020F0502020204030204" pitchFamily="34" charset="0"/>
                <a:ea typeface="SimSun" panose="02010600030101010101" pitchFamily="2" charset="-122"/>
              </a:rPr>
              <a:pPr/>
              <a:t>37</a:t>
            </a:fld>
            <a:endParaRPr kumimoji="0" lang="en-US" altLang="zh-CN" sz="1400">
              <a:solidFill>
                <a:srgbClr val="898989"/>
              </a:solidFill>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1426161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折角形 17">
            <a:extLst>
              <a:ext uri="{FF2B5EF4-FFF2-40B4-BE49-F238E27FC236}">
                <a16:creationId xmlns:a16="http://schemas.microsoft.com/office/drawing/2014/main" id="{68D60B49-4030-2A4E-A8E1-543C39A67A5E}"/>
              </a:ext>
            </a:extLst>
          </p:cNvPr>
          <p:cNvSpPr/>
          <p:nvPr/>
        </p:nvSpPr>
        <p:spPr>
          <a:xfrm>
            <a:off x="742951" y="852488"/>
            <a:ext cx="8569325" cy="5834062"/>
          </a:xfrm>
          <a:prstGeom prst="foldedCorner">
            <a:avLst>
              <a:gd name="adj" fmla="val 12242"/>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CN" altLang="en-US">
              <a:solidFill>
                <a:srgbClr val="000000"/>
              </a:solidFill>
            </a:endParaRPr>
          </a:p>
        </p:txBody>
      </p:sp>
      <p:sp>
        <p:nvSpPr>
          <p:cNvPr id="23" name="矩形 22">
            <a:extLst>
              <a:ext uri="{FF2B5EF4-FFF2-40B4-BE49-F238E27FC236}">
                <a16:creationId xmlns:a16="http://schemas.microsoft.com/office/drawing/2014/main" id="{41A45DA9-1D75-224B-AF88-4724A061F26A}"/>
              </a:ext>
            </a:extLst>
          </p:cNvPr>
          <p:cNvSpPr/>
          <p:nvPr/>
        </p:nvSpPr>
        <p:spPr>
          <a:xfrm>
            <a:off x="249237" y="466725"/>
            <a:ext cx="9286876" cy="642938"/>
          </a:xfrm>
          <a:prstGeom prst="rect">
            <a:avLst/>
          </a:prstGeom>
          <a:gradFill>
            <a:gsLst>
              <a:gs pos="0">
                <a:schemeClr val="accent5">
                  <a:lumMod val="50000"/>
                </a:schemeClr>
              </a:gs>
              <a:gs pos="64000">
                <a:srgbClr val="1A465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5" name="Rectangle 16">
            <a:extLst>
              <a:ext uri="{FF2B5EF4-FFF2-40B4-BE49-F238E27FC236}">
                <a16:creationId xmlns:a16="http://schemas.microsoft.com/office/drawing/2014/main" id="{04074449-FE13-B24E-AECF-67D68BA956EA}"/>
              </a:ext>
            </a:extLst>
          </p:cNvPr>
          <p:cNvSpPr>
            <a:spLocks noChangeArrowheads="1"/>
          </p:cNvSpPr>
          <p:nvPr/>
        </p:nvSpPr>
        <p:spPr bwMode="gray">
          <a:xfrm>
            <a:off x="776289" y="476251"/>
            <a:ext cx="4465637" cy="720725"/>
          </a:xfrm>
          <a:prstGeom prst="rect">
            <a:avLst/>
          </a:prstGeom>
          <a:noFill/>
          <a:ln w="9525" algn="ctr">
            <a:noFill/>
            <a:miter lim="800000"/>
            <a:headEnd/>
            <a:tailEnd/>
          </a:ln>
        </p:spPr>
        <p:txBody>
          <a:bodyPr anchor="ctr"/>
          <a:lstStyle/>
          <a:p>
            <a:pPr>
              <a:defRPr/>
            </a:pPr>
            <a:r>
              <a:rPr lang="zh-TW" altLang="en-US" sz="2800" b="1" dirty="0">
                <a:ln w="12700">
                  <a:noFill/>
                </a:ln>
                <a:solidFill>
                  <a:schemeClr val="bg1"/>
                </a:solidFill>
                <a:effectLst>
                  <a:outerShdw blurRad="50800" dist="50800" dir="3600000" algn="ctr" rotWithShape="0">
                    <a:srgbClr val="000000">
                      <a:alpha val="70000"/>
                    </a:srgbClr>
                  </a:outerShdw>
                </a:effectLst>
                <a:latin typeface="Microsoft JhengHei" pitchFamily="34" charset="-120"/>
                <a:ea typeface="Microsoft JhengHei" pitchFamily="34" charset="-120"/>
              </a:rPr>
              <a:t>常見不予核貸情事</a:t>
            </a:r>
            <a:r>
              <a:rPr lang="en-US" altLang="zh-TW" sz="2800" b="1" dirty="0">
                <a:ln w="12700">
                  <a:noFill/>
                </a:ln>
                <a:solidFill>
                  <a:schemeClr val="bg1"/>
                </a:solidFill>
                <a:effectLst>
                  <a:outerShdw blurRad="50800" dist="50800" dir="3600000" algn="ctr" rotWithShape="0">
                    <a:srgbClr val="000000">
                      <a:alpha val="70000"/>
                    </a:srgbClr>
                  </a:outerShdw>
                </a:effectLst>
                <a:latin typeface="Microsoft JhengHei" pitchFamily="34" charset="-120"/>
                <a:ea typeface="Microsoft JhengHei" pitchFamily="34" charset="-120"/>
              </a:rPr>
              <a:t>(1/3)</a:t>
            </a:r>
          </a:p>
        </p:txBody>
      </p:sp>
      <p:sp>
        <p:nvSpPr>
          <p:cNvPr id="6" name="圆角矩形标注 13">
            <a:extLst>
              <a:ext uri="{FF2B5EF4-FFF2-40B4-BE49-F238E27FC236}">
                <a16:creationId xmlns:a16="http://schemas.microsoft.com/office/drawing/2014/main" id="{1811F8B5-73C3-0241-BF07-7B64966AC048}"/>
              </a:ext>
            </a:extLst>
          </p:cNvPr>
          <p:cNvSpPr/>
          <p:nvPr/>
        </p:nvSpPr>
        <p:spPr>
          <a:xfrm>
            <a:off x="992188" y="1206500"/>
            <a:ext cx="7416800" cy="5119688"/>
          </a:xfrm>
          <a:prstGeom prst="wedgeRoundRectCallout">
            <a:avLst>
              <a:gd name="adj1" fmla="val 55014"/>
              <a:gd name="adj2" fmla="val -810"/>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450900" indent="-342900">
              <a:buClr>
                <a:srgbClr val="FFC000"/>
              </a:buClr>
              <a:defRPr/>
            </a:pPr>
            <a:endPar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12" name="圖片 11">
            <a:extLst>
              <a:ext uri="{FF2B5EF4-FFF2-40B4-BE49-F238E27FC236}">
                <a16:creationId xmlns:a16="http://schemas.microsoft.com/office/drawing/2014/main" id="{A3CAD564-FD73-1E40-AFD2-D9D75FD22B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6381750"/>
            <a:ext cx="344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占位符 2">
            <a:extLst>
              <a:ext uri="{FF2B5EF4-FFF2-40B4-BE49-F238E27FC236}">
                <a16:creationId xmlns:a16="http://schemas.microsoft.com/office/drawing/2014/main" id="{5C41BF58-EB68-F349-913B-7FF7132D6153}"/>
              </a:ext>
            </a:extLst>
          </p:cNvPr>
          <p:cNvSpPr txBox="1">
            <a:spLocks/>
          </p:cNvSpPr>
          <p:nvPr/>
        </p:nvSpPr>
        <p:spPr bwMode="auto">
          <a:xfrm>
            <a:off x="1352551" y="1412876"/>
            <a:ext cx="7345363" cy="4525963"/>
          </a:xfrm>
          <a:prstGeom prst="rect">
            <a:avLst/>
          </a:prstGeom>
          <a:noFill/>
          <a:ln w="9525">
            <a:noFill/>
            <a:miter lim="800000"/>
            <a:headEnd/>
            <a:tailEnd/>
          </a:ln>
        </p:spPr>
        <p:txBody>
          <a:bodyPr/>
          <a:lstStyle>
            <a:lvl1pPr>
              <a:defRPr kumimoji="1" sz="2200">
                <a:solidFill>
                  <a:schemeClr val="tx1"/>
                </a:solidFill>
                <a:latin typeface="Times New Roman" panose="02020603050405020304" pitchFamily="18" charset="0"/>
                <a:ea typeface="標楷體" pitchFamily="65" charset="-120"/>
              </a:defRPr>
            </a:lvl1pPr>
            <a:lvl2pPr marL="742950" indent="-285750">
              <a:defRPr kumimoji="1" sz="2200">
                <a:solidFill>
                  <a:schemeClr val="tx1"/>
                </a:solidFill>
                <a:latin typeface="Times New Roman" panose="02020603050405020304" pitchFamily="18" charset="0"/>
                <a:ea typeface="標楷體" pitchFamily="65" charset="-120"/>
              </a:defRPr>
            </a:lvl2pPr>
            <a:lvl3pPr marL="1143000" indent="-228600">
              <a:defRPr kumimoji="1" sz="2200">
                <a:solidFill>
                  <a:schemeClr val="tx1"/>
                </a:solidFill>
                <a:latin typeface="Times New Roman" panose="02020603050405020304" pitchFamily="18" charset="0"/>
                <a:ea typeface="標楷體" pitchFamily="65" charset="-120"/>
              </a:defRPr>
            </a:lvl3pPr>
            <a:lvl4pPr marL="1600200" indent="-228600">
              <a:defRPr kumimoji="1" sz="2200">
                <a:solidFill>
                  <a:schemeClr val="tx1"/>
                </a:solidFill>
                <a:latin typeface="Times New Roman" panose="02020603050405020304" pitchFamily="18" charset="0"/>
                <a:ea typeface="標楷體" pitchFamily="65" charset="-120"/>
              </a:defRPr>
            </a:lvl4pPr>
            <a:lvl5pPr marL="2057400" indent="-228600">
              <a:defRPr kumimoji="1" sz="2200">
                <a:solidFill>
                  <a:schemeClr val="tx1"/>
                </a:solidFill>
                <a:latin typeface="Times New Roman" panose="02020603050405020304" pitchFamily="18" charset="0"/>
                <a:ea typeface="標楷體" pitchFamily="65" charset="-120"/>
              </a:defRPr>
            </a:lvl5pPr>
            <a:lvl6pPr marL="25146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pPr>
              <a:lnSpc>
                <a:spcPts val="3000"/>
              </a:lnSpc>
              <a:buClr>
                <a:srgbClr val="FF99CC"/>
              </a:buClr>
              <a:buSzPct val="100000"/>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一</a:t>
            </a:r>
            <a:r>
              <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800" b="1">
                <a:solidFill>
                  <a:srgbClr val="00B050"/>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申請人或其配偶</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有：</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信用卡循環額度</a:t>
            </a:r>
            <a:endParaRPr lang="en-US" altLang="zh-TW"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信用卡或貸款延遲繳款紀錄</a:t>
            </a:r>
            <a:r>
              <a:rPr lang="en-US" altLang="zh-TW"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聯徵中心揭露</a:t>
            </a:r>
            <a:r>
              <a:rPr lang="en-US" altLang="zh-TW"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1</a:t>
            </a:r>
            <a:r>
              <a:rPr lang="zh-TW" altLang="en-US"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年</a:t>
            </a:r>
            <a:r>
              <a:rPr lang="en-US" altLang="zh-TW"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信用卡</a:t>
            </a: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遭強制停卡</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催收呆帳戶</a:t>
            </a:r>
            <a:endParaRPr lang="en-US" altLang="zh-TW"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債務</a:t>
            </a: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本金逾期未清償</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或應繳</a:t>
            </a: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利息延滯</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有從債務</a:t>
            </a:r>
            <a:r>
              <a:rPr lang="en-US" altLang="zh-TW"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為他人作保</a:t>
            </a:r>
            <a:r>
              <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本金逾期未清償</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貸款未繳款遭法院查封</a:t>
            </a:r>
            <a:endParaRPr lang="en-US" altLang="zh-TW"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票信拒往</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紀錄或公告拒往尚未解除</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有</a:t>
            </a: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稅款</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或</a:t>
            </a: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勞健保費</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未繳</a:t>
            </a:r>
          </a:p>
        </p:txBody>
      </p:sp>
      <p:pic>
        <p:nvPicPr>
          <p:cNvPr id="5" name="圖片 4">
            <a:extLst>
              <a:ext uri="{FF2B5EF4-FFF2-40B4-BE49-F238E27FC236}">
                <a16:creationId xmlns:a16="http://schemas.microsoft.com/office/drawing/2014/main" id="{B4ED34F8-D75F-2845-9B25-B20647805A89}"/>
              </a:ext>
            </a:extLst>
          </p:cNvPr>
          <p:cNvPicPr>
            <a:picLocks noChangeAspect="1"/>
          </p:cNvPicPr>
          <p:nvPr/>
        </p:nvPicPr>
        <p:blipFill>
          <a:blip r:embed="rId4"/>
          <a:stretch>
            <a:fillRect/>
          </a:stretch>
        </p:blipFill>
        <p:spPr>
          <a:xfrm>
            <a:off x="7689851" y="4221164"/>
            <a:ext cx="2016125" cy="2016125"/>
          </a:xfrm>
          <a:prstGeom prst="rect">
            <a:avLst/>
          </a:prstGeom>
          <a:effectLst>
            <a:outerShdw blurRad="50800" dist="50800" dir="3900000" algn="ctr" rotWithShape="0">
              <a:srgbClr val="000000">
                <a:alpha val="40000"/>
              </a:srgbClr>
            </a:outerShdw>
          </a:effectLst>
        </p:spPr>
      </p:pic>
      <p:sp>
        <p:nvSpPr>
          <p:cNvPr id="52233" name="投影片編號版面配置區 10">
            <a:extLst>
              <a:ext uri="{FF2B5EF4-FFF2-40B4-BE49-F238E27FC236}">
                <a16:creationId xmlns:a16="http://schemas.microsoft.com/office/drawing/2014/main" id="{4878584B-63BC-2D43-96CD-638959966CFA}"/>
              </a:ext>
            </a:extLst>
          </p:cNvPr>
          <p:cNvSpPr>
            <a:spLocks noGrp="1"/>
          </p:cNvSpPr>
          <p:nvPr>
            <p:ph type="sldNum" sz="quarter" idx="10"/>
          </p:nvPr>
        </p:nvSpPr>
        <p:spPr bwMode="auto">
          <a:xfrm>
            <a:off x="8769351" y="6376989"/>
            <a:ext cx="504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200">
                <a:solidFill>
                  <a:schemeClr val="tx1"/>
                </a:solidFill>
                <a:latin typeface="Times New Roman" panose="02020603050405020304" pitchFamily="18" charset="0"/>
                <a:ea typeface="標楷體" pitchFamily="65" charset="-120"/>
              </a:defRPr>
            </a:lvl1pPr>
            <a:lvl2pPr marL="742950" indent="-285750">
              <a:defRPr kumimoji="1" sz="2200">
                <a:solidFill>
                  <a:schemeClr val="tx1"/>
                </a:solidFill>
                <a:latin typeface="Times New Roman" panose="02020603050405020304" pitchFamily="18" charset="0"/>
                <a:ea typeface="標楷體" pitchFamily="65" charset="-120"/>
              </a:defRPr>
            </a:lvl2pPr>
            <a:lvl3pPr marL="1143000" indent="-228600">
              <a:defRPr kumimoji="1" sz="2200">
                <a:solidFill>
                  <a:schemeClr val="tx1"/>
                </a:solidFill>
                <a:latin typeface="Times New Roman" panose="02020603050405020304" pitchFamily="18" charset="0"/>
                <a:ea typeface="標楷體" pitchFamily="65" charset="-120"/>
              </a:defRPr>
            </a:lvl3pPr>
            <a:lvl4pPr marL="1600200" indent="-228600">
              <a:defRPr kumimoji="1" sz="2200">
                <a:solidFill>
                  <a:schemeClr val="tx1"/>
                </a:solidFill>
                <a:latin typeface="Times New Roman" panose="02020603050405020304" pitchFamily="18" charset="0"/>
                <a:ea typeface="標楷體" pitchFamily="65" charset="-120"/>
              </a:defRPr>
            </a:lvl4pPr>
            <a:lvl5pPr marL="2057400" indent="-228600">
              <a:defRPr kumimoji="1" sz="2200">
                <a:solidFill>
                  <a:schemeClr val="tx1"/>
                </a:solidFill>
                <a:latin typeface="Times New Roman" panose="02020603050405020304" pitchFamily="18" charset="0"/>
                <a:ea typeface="標楷體" pitchFamily="65" charset="-120"/>
              </a:defRPr>
            </a:lvl5pPr>
            <a:lvl6pPr marL="25146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fld id="{96088CAC-D95D-FD4A-856D-FC9F3A127387}" type="slidenum">
              <a:rPr kumimoji="0" lang="zh-CN" altLang="en-US" sz="1400">
                <a:solidFill>
                  <a:srgbClr val="898989"/>
                </a:solidFill>
                <a:latin typeface="Calibri" panose="020F0502020204030204" pitchFamily="34" charset="0"/>
                <a:ea typeface="SimSun" panose="02010600030101010101" pitchFamily="2" charset="-122"/>
              </a:rPr>
              <a:pPr/>
              <a:t>38</a:t>
            </a:fld>
            <a:endParaRPr kumimoji="0" lang="en-US" altLang="zh-CN" sz="1400">
              <a:solidFill>
                <a:srgbClr val="898989"/>
              </a:solidFill>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1377384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85909A90-7F9F-40B9-B667-928765C39C11}"/>
              </a:ext>
            </a:extLst>
          </p:cNvPr>
          <p:cNvSpPr/>
          <p:nvPr/>
        </p:nvSpPr>
        <p:spPr>
          <a:xfrm>
            <a:off x="1625783" y="1970784"/>
            <a:ext cx="7812470" cy="3804222"/>
          </a:xfrm>
          <a:prstGeom prst="rect">
            <a:avLst/>
          </a:prstGeom>
          <a:solidFill>
            <a:srgbClr val="9A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a:extLst>
              <a:ext uri="{FF2B5EF4-FFF2-40B4-BE49-F238E27FC236}">
                <a16:creationId xmlns:a16="http://schemas.microsoft.com/office/drawing/2014/main" id="{C1876D24-ABEE-4CF4-B125-7DB9127ABD43}"/>
              </a:ext>
            </a:extLst>
          </p:cNvPr>
          <p:cNvSpPr>
            <a:spLocks noGrp="1"/>
          </p:cNvSpPr>
          <p:nvPr>
            <p:ph type="sldNum" sz="quarter" idx="12"/>
          </p:nvPr>
        </p:nvSpPr>
        <p:spPr/>
        <p:txBody>
          <a:bodyPr/>
          <a:lstStyle/>
          <a:p>
            <a:fld id="{892572A1-F7CB-644C-A08C-EFAC67228EB0}" type="slidenum">
              <a:rPr kumimoji="1" lang="zh-TW" altLang="en-US" smtClean="0"/>
              <a:t>3</a:t>
            </a:fld>
            <a:endParaRPr kumimoji="1" lang="zh-TW" altLang="en-US"/>
          </a:p>
        </p:txBody>
      </p:sp>
      <p:sp>
        <p:nvSpPr>
          <p:cNvPr id="4" name="TextBox 8">
            <a:extLst>
              <a:ext uri="{FF2B5EF4-FFF2-40B4-BE49-F238E27FC236}">
                <a16:creationId xmlns:a16="http://schemas.microsoft.com/office/drawing/2014/main" id="{0CF0CFB1-C5C9-4145-AC2F-779E8D5D6161}"/>
              </a:ext>
            </a:extLst>
          </p:cNvPr>
          <p:cNvSpPr txBox="1"/>
          <p:nvPr/>
        </p:nvSpPr>
        <p:spPr>
          <a:xfrm>
            <a:off x="1371783" y="716508"/>
            <a:ext cx="7977570" cy="861774"/>
          </a:xfrm>
          <a:prstGeom prst="rect">
            <a:avLst/>
          </a:prstGeom>
          <a:noFill/>
        </p:spPr>
        <p:txBody>
          <a:bodyPr wrap="square" rtlCol="0">
            <a:spAutoFit/>
          </a:bodyPr>
          <a:lstStyle/>
          <a:p>
            <a:r>
              <a:rPr lang="zh-TW" altLang="en-US" sz="5000" b="1" dirty="0">
                <a:solidFill>
                  <a:schemeClr val="tx1">
                    <a:lumMod val="85000"/>
                    <a:lumOff val="15000"/>
                  </a:schemeClr>
                </a:solidFill>
              </a:rPr>
              <a:t>適用類別</a:t>
            </a:r>
          </a:p>
        </p:txBody>
      </p:sp>
      <p:graphicFrame>
        <p:nvGraphicFramePr>
          <p:cNvPr id="6" name="表格 5">
            <a:extLst>
              <a:ext uri="{FF2B5EF4-FFF2-40B4-BE49-F238E27FC236}">
                <a16:creationId xmlns:a16="http://schemas.microsoft.com/office/drawing/2014/main" id="{FBEA029B-4450-4589-A77B-2C78A146E162}"/>
              </a:ext>
            </a:extLst>
          </p:cNvPr>
          <p:cNvGraphicFramePr/>
          <p:nvPr/>
        </p:nvGraphicFramePr>
        <p:xfrm>
          <a:off x="1536883" y="1881883"/>
          <a:ext cx="7812470" cy="3804222"/>
        </p:xfrm>
        <a:graphic>
          <a:graphicData uri="http://schemas.openxmlformats.org/drawingml/2006/table">
            <a:tbl>
              <a:tblPr>
                <a:tableStyleId>{5940675A-B579-460E-94D1-54222C63F5DA}</a:tableStyleId>
              </a:tblPr>
              <a:tblGrid>
                <a:gridCol w="1316972">
                  <a:extLst>
                    <a:ext uri="{9D8B030D-6E8A-4147-A177-3AD203B41FA5}">
                      <a16:colId xmlns:a16="http://schemas.microsoft.com/office/drawing/2014/main" val="1934471090"/>
                    </a:ext>
                  </a:extLst>
                </a:gridCol>
                <a:gridCol w="6495498">
                  <a:extLst>
                    <a:ext uri="{9D8B030D-6E8A-4147-A177-3AD203B41FA5}">
                      <a16:colId xmlns:a16="http://schemas.microsoft.com/office/drawing/2014/main" val="948768217"/>
                    </a:ext>
                  </a:extLst>
                </a:gridCol>
              </a:tblGrid>
              <a:tr h="1968222">
                <a:tc>
                  <a:txBody>
                    <a:bodyPr/>
                    <a:lstStyle/>
                    <a:p>
                      <a:pPr algn="ctr" fontAlgn="ctr">
                        <a:spcBef>
                          <a:spcPts val="0"/>
                        </a:spcBef>
                        <a:spcAft>
                          <a:spcPts val="0"/>
                        </a:spcAft>
                      </a:pPr>
                      <a:r>
                        <a:rPr lang="zh-TW" altLang="en-US" sz="1800" b="1" i="0" u="none" strike="noStrike" dirty="0">
                          <a:effectLst/>
                          <a:latin typeface="+mj-lt"/>
                        </a:rPr>
                        <a:t>產業類別</a:t>
                      </a:r>
                    </a:p>
                  </a:txBody>
                  <a:tcPr anchor="ctr">
                    <a:lnL w="12700" cap="flat" cmpd="sng" algn="ctr">
                      <a:solidFill>
                        <a:schemeClr val="tx1">
                          <a:lumMod val="85000"/>
                          <a:lumOff val="1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fontAlgn="ctr">
                        <a:lnSpc>
                          <a:spcPct val="120000"/>
                        </a:lnSpc>
                        <a:spcBef>
                          <a:spcPts val="0"/>
                        </a:spcBef>
                        <a:spcAft>
                          <a:spcPts val="0"/>
                        </a:spcAft>
                      </a:pPr>
                      <a:r>
                        <a:rPr lang="zh-TW" altLang="en-US" sz="1800" b="0" i="0" u="none" strike="noStrike" dirty="0">
                          <a:solidFill>
                            <a:schemeClr val="tx1"/>
                          </a:solidFill>
                          <a:effectLst/>
                          <a:latin typeface="+mj-lt"/>
                        </a:rPr>
                        <a:t>視覺藝術、音樂及表演藝術、文化資產應用及展演設施、</a:t>
                      </a:r>
                      <a:endParaRPr lang="en-US" altLang="zh-TW" sz="1800" b="0" i="0" u="none" strike="noStrike" dirty="0">
                        <a:solidFill>
                          <a:schemeClr val="tx1"/>
                        </a:solidFill>
                        <a:effectLst/>
                        <a:latin typeface="+mj-lt"/>
                      </a:endParaRPr>
                    </a:p>
                    <a:p>
                      <a:pPr algn="ctr" fontAlgn="ctr">
                        <a:lnSpc>
                          <a:spcPct val="120000"/>
                        </a:lnSpc>
                        <a:spcBef>
                          <a:spcPts val="0"/>
                        </a:spcBef>
                        <a:spcAft>
                          <a:spcPts val="0"/>
                        </a:spcAft>
                      </a:pPr>
                      <a:r>
                        <a:rPr lang="zh-TW" altLang="en-US" sz="1800" b="0" i="0" u="none" strike="noStrike" dirty="0">
                          <a:solidFill>
                            <a:schemeClr val="tx1"/>
                          </a:solidFill>
                          <a:effectLst/>
                          <a:latin typeface="+mj-lt"/>
                        </a:rPr>
                        <a:t>工藝、電影、廣播電視、出版、流行音樂及文化內容 等，</a:t>
                      </a:r>
                      <a:endParaRPr lang="en-US" altLang="zh-TW" sz="1800" b="0" i="0" u="none" strike="noStrike" dirty="0">
                        <a:solidFill>
                          <a:schemeClr val="tx1"/>
                        </a:solidFill>
                        <a:effectLst/>
                        <a:latin typeface="+mj-lt"/>
                      </a:endParaRPr>
                    </a:p>
                    <a:p>
                      <a:pPr algn="ctr" fontAlgn="ctr">
                        <a:lnSpc>
                          <a:spcPct val="120000"/>
                        </a:lnSpc>
                        <a:spcBef>
                          <a:spcPts val="0"/>
                        </a:spcBef>
                        <a:spcAft>
                          <a:spcPts val="0"/>
                        </a:spcAft>
                      </a:pPr>
                      <a:r>
                        <a:rPr lang="zh-TW" altLang="en-US" sz="1800" b="0" i="0" u="none" strike="noStrike" dirty="0">
                          <a:solidFill>
                            <a:schemeClr val="tx1"/>
                          </a:solidFill>
                          <a:effectLst/>
                          <a:latin typeface="+mj-lt"/>
                        </a:rPr>
                        <a:t>或經主管機關認定，屬文化部主管之文化創意產業</a:t>
                      </a:r>
                    </a:p>
                  </a:txBody>
                  <a:tcPr anchor="ctr">
                    <a:lnL w="9525" cap="flat" cmpd="sng" algn="ctr">
                      <a:solidFill>
                        <a:schemeClr val="tx1">
                          <a:lumMod val="65000"/>
                          <a:lumOff val="3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05952061"/>
                  </a:ext>
                </a:extLst>
              </a:tr>
              <a:tr h="1836000">
                <a:tc>
                  <a:txBody>
                    <a:bodyPr/>
                    <a:lstStyle/>
                    <a:p>
                      <a:pPr algn="ctr" fontAlgn="ctr">
                        <a:spcBef>
                          <a:spcPts val="0"/>
                        </a:spcBef>
                        <a:spcAft>
                          <a:spcPts val="0"/>
                        </a:spcAft>
                      </a:pPr>
                      <a:r>
                        <a:rPr lang="zh-TW" altLang="en-US" sz="1800" b="1" i="0" u="none" strike="noStrike" dirty="0">
                          <a:effectLst/>
                          <a:latin typeface="+mj-lt"/>
                        </a:rPr>
                        <a:t>類別認定方式</a:t>
                      </a:r>
                    </a:p>
                  </a:txBody>
                  <a:tcPr anchor="ctr">
                    <a:lnL w="12700" cap="flat" cmpd="sng" algn="ctr">
                      <a:solidFill>
                        <a:schemeClr val="tx1">
                          <a:lumMod val="85000"/>
                          <a:lumOff val="1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fontAlgn="ctr">
                        <a:lnSpc>
                          <a:spcPct val="120000"/>
                        </a:lnSpc>
                        <a:spcBef>
                          <a:spcPts val="0"/>
                        </a:spcBef>
                        <a:spcAft>
                          <a:spcPts val="0"/>
                        </a:spcAft>
                      </a:pPr>
                      <a:r>
                        <a:rPr lang="zh-TW" altLang="en-US" sz="1800" u="none" strike="noStrike" dirty="0">
                          <a:solidFill>
                            <a:schemeClr val="tx1">
                              <a:lumMod val="95000"/>
                              <a:lumOff val="5000"/>
                            </a:schemeClr>
                          </a:solidFill>
                          <a:effectLst/>
                          <a:latin typeface="+mj-lt"/>
                        </a:rPr>
                        <a:t>以主要營業活動</a:t>
                      </a:r>
                      <a:r>
                        <a:rPr lang="en-US" altLang="zh-TW" sz="1800" u="none" strike="noStrike" dirty="0">
                          <a:solidFill>
                            <a:schemeClr val="tx1">
                              <a:lumMod val="95000"/>
                              <a:lumOff val="5000"/>
                            </a:schemeClr>
                          </a:solidFill>
                          <a:effectLst/>
                          <a:latin typeface="+mj-lt"/>
                        </a:rPr>
                        <a:t>/</a:t>
                      </a:r>
                      <a:r>
                        <a:rPr lang="zh-TW" altLang="en-US" sz="1800" u="none" strike="noStrike" dirty="0">
                          <a:solidFill>
                            <a:schemeClr val="tx1">
                              <a:lumMod val="95000"/>
                              <a:lumOff val="5000"/>
                            </a:schemeClr>
                          </a:solidFill>
                          <a:effectLst/>
                          <a:latin typeface="+mj-lt"/>
                        </a:rPr>
                        <a:t>收入判斷，同時</a:t>
                      </a:r>
                      <a:endParaRPr lang="en-US" altLang="zh-TW" sz="1800" u="none" strike="noStrike" dirty="0">
                        <a:solidFill>
                          <a:schemeClr val="tx1">
                            <a:lumMod val="95000"/>
                            <a:lumOff val="5000"/>
                          </a:schemeClr>
                        </a:solidFill>
                        <a:effectLst/>
                        <a:latin typeface="+mj-lt"/>
                      </a:endParaRPr>
                    </a:p>
                    <a:p>
                      <a:pPr algn="ctr" fontAlgn="ctr">
                        <a:lnSpc>
                          <a:spcPct val="120000"/>
                        </a:lnSpc>
                        <a:spcBef>
                          <a:spcPts val="0"/>
                        </a:spcBef>
                        <a:spcAft>
                          <a:spcPts val="0"/>
                        </a:spcAft>
                      </a:pPr>
                      <a:r>
                        <a:rPr lang="zh-TW" altLang="en-US" sz="1800" u="none" strike="noStrike" dirty="0">
                          <a:solidFill>
                            <a:schemeClr val="tx1">
                              <a:lumMod val="95000"/>
                              <a:lumOff val="5000"/>
                            </a:schemeClr>
                          </a:solidFill>
                          <a:effectLst/>
                          <a:latin typeface="+mj-lt"/>
                        </a:rPr>
                        <a:t>事業體</a:t>
                      </a:r>
                      <a:r>
                        <a:rPr lang="zh-TW" altLang="en-US" sz="1800" b="1" u="none" strike="noStrike" dirty="0">
                          <a:solidFill>
                            <a:srgbClr val="FF3300"/>
                          </a:solidFill>
                          <a:effectLst/>
                          <a:latin typeface="+mj-lt"/>
                        </a:rPr>
                        <a:t>稅務行業代碼</a:t>
                      </a:r>
                      <a:r>
                        <a:rPr lang="zh-TW" altLang="en-US" sz="1800" u="none" strike="noStrike" dirty="0">
                          <a:solidFill>
                            <a:schemeClr val="tx1">
                              <a:lumMod val="95000"/>
                              <a:lumOff val="5000"/>
                            </a:schemeClr>
                          </a:solidFill>
                          <a:effectLst/>
                          <a:latin typeface="+mj-lt"/>
                        </a:rPr>
                        <a:t>符合「文化藝術產業稅務行業代碼」</a:t>
                      </a:r>
                      <a:endParaRPr lang="en-US" altLang="zh-TW" sz="1800" u="none" strike="noStrike" dirty="0">
                        <a:solidFill>
                          <a:schemeClr val="tx1">
                            <a:lumMod val="95000"/>
                            <a:lumOff val="5000"/>
                          </a:schemeClr>
                        </a:solidFill>
                        <a:effectLst/>
                        <a:latin typeface="+mj-lt"/>
                      </a:endParaRPr>
                    </a:p>
                    <a:p>
                      <a:pPr algn="ctr" fontAlgn="ctr">
                        <a:lnSpc>
                          <a:spcPct val="120000"/>
                        </a:lnSpc>
                        <a:spcBef>
                          <a:spcPts val="0"/>
                        </a:spcBef>
                        <a:spcAft>
                          <a:spcPts val="0"/>
                        </a:spcAft>
                      </a:pPr>
                      <a:r>
                        <a:rPr lang="zh-TW" altLang="en-US" sz="1800" b="0" i="0" u="none" strike="noStrike" dirty="0">
                          <a:solidFill>
                            <a:schemeClr val="tx1">
                              <a:lumMod val="95000"/>
                              <a:lumOff val="5000"/>
                            </a:schemeClr>
                          </a:solidFill>
                          <a:effectLst/>
                          <a:latin typeface="+mj-lt"/>
                        </a:rPr>
                        <a:t>或</a:t>
                      </a:r>
                      <a:endParaRPr lang="en-US" altLang="zh-TW" sz="1800" b="0" i="0" u="none" strike="noStrike" dirty="0">
                        <a:solidFill>
                          <a:schemeClr val="tx1">
                            <a:lumMod val="95000"/>
                            <a:lumOff val="5000"/>
                          </a:schemeClr>
                        </a:solidFill>
                        <a:effectLst/>
                        <a:latin typeface="+mj-lt"/>
                      </a:endParaRPr>
                    </a:p>
                    <a:p>
                      <a:pPr algn="ctr" fontAlgn="ctr">
                        <a:lnSpc>
                          <a:spcPct val="120000"/>
                        </a:lnSpc>
                        <a:spcBef>
                          <a:spcPts val="0"/>
                        </a:spcBef>
                        <a:spcAft>
                          <a:spcPts val="0"/>
                        </a:spcAft>
                      </a:pPr>
                      <a:r>
                        <a:rPr lang="zh-TW" altLang="en-US" sz="1800" b="1" i="0" u="none" strike="noStrike" dirty="0">
                          <a:solidFill>
                            <a:srgbClr val="FF3300"/>
                          </a:solidFill>
                          <a:effectLst/>
                          <a:latin typeface="+mj-lt"/>
                        </a:rPr>
                        <a:t>登記營業項目</a:t>
                      </a:r>
                      <a:r>
                        <a:rPr lang="zh-TW" altLang="en-US" sz="1800" b="0" i="0" u="none" strike="noStrike" dirty="0">
                          <a:solidFill>
                            <a:schemeClr val="tx1"/>
                          </a:solidFill>
                          <a:effectLst/>
                          <a:latin typeface="+mj-lt"/>
                        </a:rPr>
                        <a:t>至少一項與上述產業類別有關</a:t>
                      </a:r>
                    </a:p>
                  </a:txBody>
                  <a:tcPr anchor="ctr">
                    <a:lnL w="9525" cap="flat" cmpd="sng" algn="ctr">
                      <a:solidFill>
                        <a:schemeClr val="tx1">
                          <a:lumMod val="65000"/>
                          <a:lumOff val="3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59104430"/>
                  </a:ext>
                </a:extLst>
              </a:tr>
            </a:tbl>
          </a:graphicData>
        </a:graphic>
      </p:graphicFrame>
      <p:pic>
        <p:nvPicPr>
          <p:cNvPr id="8" name="圖形 7" descr="戲劇">
            <a:extLst>
              <a:ext uri="{FF2B5EF4-FFF2-40B4-BE49-F238E27FC236}">
                <a16:creationId xmlns:a16="http://schemas.microsoft.com/office/drawing/2014/main" id="{94543098-E6CC-4CAD-8507-122F2C0FED8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5626" y="604316"/>
            <a:ext cx="1086157" cy="1086157"/>
          </a:xfrm>
          <a:prstGeom prst="rect">
            <a:avLst/>
          </a:prstGeom>
        </p:spPr>
      </p:pic>
      <p:sp>
        <p:nvSpPr>
          <p:cNvPr id="9" name="文字方塊 8">
            <a:extLst>
              <a:ext uri="{FF2B5EF4-FFF2-40B4-BE49-F238E27FC236}">
                <a16:creationId xmlns:a16="http://schemas.microsoft.com/office/drawing/2014/main" id="{01EBAD71-2A62-49AE-8E6B-22D0B86755DB}"/>
              </a:ext>
            </a:extLst>
          </p:cNvPr>
          <p:cNvSpPr txBox="1"/>
          <p:nvPr/>
        </p:nvSpPr>
        <p:spPr>
          <a:xfrm>
            <a:off x="2827636" y="5775006"/>
            <a:ext cx="5408763" cy="523220"/>
          </a:xfrm>
          <a:prstGeom prst="rect">
            <a:avLst/>
          </a:prstGeom>
          <a:noFill/>
        </p:spPr>
        <p:txBody>
          <a:bodyPr wrap="square" rtlCol="0">
            <a:spAutoFit/>
          </a:bodyPr>
          <a:lstStyle/>
          <a:p>
            <a:r>
              <a:rPr lang="en-US" altLang="zh-TW" sz="1400" dirty="0">
                <a:solidFill>
                  <a:schemeClr val="tx1">
                    <a:lumMod val="75000"/>
                    <a:lumOff val="25000"/>
                  </a:schemeClr>
                </a:solidFill>
              </a:rPr>
              <a:t>※</a:t>
            </a:r>
            <a:r>
              <a:rPr lang="zh-TW" altLang="en-US" sz="1400" dirty="0">
                <a:solidFill>
                  <a:schemeClr val="tx1">
                    <a:lumMod val="75000"/>
                    <a:lumOff val="25000"/>
                  </a:schemeClr>
                </a:solidFill>
              </a:rPr>
              <a:t>「稅務行業代碼」以各年度申報營利事業所得稅時所填寫者為準，</a:t>
            </a:r>
            <a:endParaRPr lang="en-US" altLang="zh-TW" sz="1400" dirty="0">
              <a:solidFill>
                <a:schemeClr val="tx1">
                  <a:lumMod val="75000"/>
                  <a:lumOff val="25000"/>
                </a:schemeClr>
              </a:solidFill>
            </a:endParaRPr>
          </a:p>
          <a:p>
            <a:r>
              <a:rPr lang="zh-TW" altLang="en-US" sz="1400" dirty="0">
                <a:solidFill>
                  <a:schemeClr val="tx1">
                    <a:lumMod val="75000"/>
                    <a:lumOff val="25000"/>
                  </a:schemeClr>
                </a:solidFill>
              </a:rPr>
              <a:t>    通常為當年度營收佔比最高的類別。</a:t>
            </a:r>
            <a:r>
              <a:rPr lang="en-US" altLang="zh-TW" sz="1100" dirty="0">
                <a:solidFill>
                  <a:srgbClr val="0070C0"/>
                </a:solidFill>
              </a:rPr>
              <a:t>(</a:t>
            </a:r>
            <a:r>
              <a:rPr lang="zh-TW" altLang="en-US" sz="1100" dirty="0">
                <a:solidFill>
                  <a:srgbClr val="0070C0"/>
                </a:solidFill>
              </a:rPr>
              <a:t>未曾申報營利事業所得稅者可免填</a:t>
            </a:r>
            <a:r>
              <a:rPr lang="en-US" altLang="zh-TW" sz="1100" dirty="0">
                <a:solidFill>
                  <a:srgbClr val="0070C0"/>
                </a:solidFill>
              </a:rPr>
              <a:t>)</a:t>
            </a:r>
            <a:endParaRPr lang="zh-TW" altLang="en-US" sz="1400" dirty="0">
              <a:solidFill>
                <a:srgbClr val="0070C0"/>
              </a:solidFill>
            </a:endParaRPr>
          </a:p>
        </p:txBody>
      </p:sp>
    </p:spTree>
    <p:extLst>
      <p:ext uri="{BB962C8B-B14F-4D97-AF65-F5344CB8AC3E}">
        <p14:creationId xmlns:p14="http://schemas.microsoft.com/office/powerpoint/2010/main" val="1092525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折角形 17">
            <a:extLst>
              <a:ext uri="{FF2B5EF4-FFF2-40B4-BE49-F238E27FC236}">
                <a16:creationId xmlns:a16="http://schemas.microsoft.com/office/drawing/2014/main" id="{91D226CD-52DB-2948-8D76-E7F44C9AC612}"/>
              </a:ext>
            </a:extLst>
          </p:cNvPr>
          <p:cNvSpPr/>
          <p:nvPr/>
        </p:nvSpPr>
        <p:spPr>
          <a:xfrm>
            <a:off x="776289" y="819151"/>
            <a:ext cx="8569325" cy="5834063"/>
          </a:xfrm>
          <a:prstGeom prst="foldedCorner">
            <a:avLst>
              <a:gd name="adj" fmla="val 12242"/>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CN" altLang="en-US">
              <a:solidFill>
                <a:srgbClr val="000000"/>
              </a:solidFill>
            </a:endParaRPr>
          </a:p>
        </p:txBody>
      </p:sp>
      <p:sp>
        <p:nvSpPr>
          <p:cNvPr id="23" name="矩形 22">
            <a:extLst>
              <a:ext uri="{FF2B5EF4-FFF2-40B4-BE49-F238E27FC236}">
                <a16:creationId xmlns:a16="http://schemas.microsoft.com/office/drawing/2014/main" id="{E7883064-6341-4049-B176-7FF0911F7EB6}"/>
              </a:ext>
            </a:extLst>
          </p:cNvPr>
          <p:cNvSpPr/>
          <p:nvPr/>
        </p:nvSpPr>
        <p:spPr>
          <a:xfrm>
            <a:off x="249237" y="466725"/>
            <a:ext cx="9286876" cy="642938"/>
          </a:xfrm>
          <a:prstGeom prst="rect">
            <a:avLst/>
          </a:prstGeom>
          <a:gradFill>
            <a:gsLst>
              <a:gs pos="0">
                <a:schemeClr val="accent5">
                  <a:lumMod val="50000"/>
                </a:schemeClr>
              </a:gs>
              <a:gs pos="64000">
                <a:srgbClr val="1A465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5" name="Rectangle 16">
            <a:extLst>
              <a:ext uri="{FF2B5EF4-FFF2-40B4-BE49-F238E27FC236}">
                <a16:creationId xmlns:a16="http://schemas.microsoft.com/office/drawing/2014/main" id="{EBFFF671-C975-D54E-A2B7-2574DC86B8BE}"/>
              </a:ext>
            </a:extLst>
          </p:cNvPr>
          <p:cNvSpPr>
            <a:spLocks noChangeArrowheads="1"/>
          </p:cNvSpPr>
          <p:nvPr/>
        </p:nvSpPr>
        <p:spPr bwMode="gray">
          <a:xfrm>
            <a:off x="776289" y="476251"/>
            <a:ext cx="4465637" cy="720725"/>
          </a:xfrm>
          <a:prstGeom prst="rect">
            <a:avLst/>
          </a:prstGeom>
          <a:noFill/>
          <a:ln w="9525" algn="ctr">
            <a:noFill/>
            <a:miter lim="800000"/>
            <a:headEnd/>
            <a:tailEnd/>
          </a:ln>
        </p:spPr>
        <p:txBody>
          <a:bodyPr anchor="ctr"/>
          <a:lstStyle/>
          <a:p>
            <a:pPr>
              <a:defRPr/>
            </a:pPr>
            <a:r>
              <a:rPr lang="zh-TW" altLang="en-US" sz="2800" b="1" dirty="0">
                <a:ln w="12700">
                  <a:noFill/>
                </a:ln>
                <a:solidFill>
                  <a:schemeClr val="bg1"/>
                </a:solidFill>
                <a:effectLst>
                  <a:outerShdw blurRad="50800" dist="50800" dir="3600000" algn="ctr" rotWithShape="0">
                    <a:srgbClr val="000000">
                      <a:alpha val="70000"/>
                    </a:srgbClr>
                  </a:outerShdw>
                </a:effectLst>
                <a:latin typeface="Microsoft JhengHei" pitchFamily="34" charset="-120"/>
                <a:ea typeface="Microsoft JhengHei" pitchFamily="34" charset="-120"/>
              </a:rPr>
              <a:t>常見不予核貸情事</a:t>
            </a:r>
            <a:r>
              <a:rPr lang="en-US" altLang="zh-TW" sz="2800" b="1" dirty="0">
                <a:ln w="12700">
                  <a:noFill/>
                </a:ln>
                <a:solidFill>
                  <a:schemeClr val="bg1"/>
                </a:solidFill>
                <a:effectLst>
                  <a:outerShdw blurRad="50800" dist="50800" dir="3600000" algn="ctr" rotWithShape="0">
                    <a:srgbClr val="000000">
                      <a:alpha val="70000"/>
                    </a:srgbClr>
                  </a:outerShdw>
                </a:effectLst>
                <a:latin typeface="Microsoft JhengHei" pitchFamily="34" charset="-120"/>
                <a:ea typeface="Microsoft JhengHei" pitchFamily="34" charset="-120"/>
              </a:rPr>
              <a:t>(2/3)</a:t>
            </a:r>
          </a:p>
        </p:txBody>
      </p:sp>
      <p:sp>
        <p:nvSpPr>
          <p:cNvPr id="6" name="圆角矩形标注 13">
            <a:extLst>
              <a:ext uri="{FF2B5EF4-FFF2-40B4-BE49-F238E27FC236}">
                <a16:creationId xmlns:a16="http://schemas.microsoft.com/office/drawing/2014/main" id="{C7596E45-89DC-8B48-9A7D-8E5CEF86B917}"/>
              </a:ext>
            </a:extLst>
          </p:cNvPr>
          <p:cNvSpPr/>
          <p:nvPr/>
        </p:nvSpPr>
        <p:spPr>
          <a:xfrm>
            <a:off x="992189" y="1206500"/>
            <a:ext cx="7545387" cy="4167188"/>
          </a:xfrm>
          <a:prstGeom prst="wedgeRoundRectCallout">
            <a:avLst>
              <a:gd name="adj1" fmla="val 55014"/>
              <a:gd name="adj2" fmla="val -810"/>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450900" indent="-342900">
              <a:buClr>
                <a:srgbClr val="FFC000"/>
              </a:buClr>
              <a:defRPr/>
            </a:pPr>
            <a:endPar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12" name="圖片 11">
            <a:extLst>
              <a:ext uri="{FF2B5EF4-FFF2-40B4-BE49-F238E27FC236}">
                <a16:creationId xmlns:a16="http://schemas.microsoft.com/office/drawing/2014/main" id="{A2EF9506-A3CF-A74E-8D1C-862D4DE40D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6381750"/>
            <a:ext cx="344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占位符 2">
            <a:extLst>
              <a:ext uri="{FF2B5EF4-FFF2-40B4-BE49-F238E27FC236}">
                <a16:creationId xmlns:a16="http://schemas.microsoft.com/office/drawing/2014/main" id="{A7375208-618E-8C4F-9EE3-070FA1598EEF}"/>
              </a:ext>
            </a:extLst>
          </p:cNvPr>
          <p:cNvSpPr txBox="1">
            <a:spLocks/>
          </p:cNvSpPr>
          <p:nvPr/>
        </p:nvSpPr>
        <p:spPr bwMode="auto">
          <a:xfrm>
            <a:off x="1352551" y="1227138"/>
            <a:ext cx="7345363" cy="4146550"/>
          </a:xfrm>
          <a:prstGeom prst="rect">
            <a:avLst/>
          </a:prstGeom>
          <a:noFill/>
          <a:ln w="9525">
            <a:noFill/>
            <a:miter lim="800000"/>
            <a:headEnd/>
            <a:tailEnd/>
          </a:ln>
        </p:spPr>
        <p:txBody>
          <a:bodyPr/>
          <a:lstStyle>
            <a:lvl1pPr>
              <a:defRPr kumimoji="1" sz="2200">
                <a:solidFill>
                  <a:schemeClr val="tx1"/>
                </a:solidFill>
                <a:latin typeface="Times New Roman" panose="02020603050405020304" pitchFamily="18" charset="0"/>
                <a:ea typeface="標楷體" pitchFamily="65" charset="-120"/>
              </a:defRPr>
            </a:lvl1pPr>
            <a:lvl2pPr marL="742950" indent="-285750">
              <a:defRPr kumimoji="1" sz="2200">
                <a:solidFill>
                  <a:schemeClr val="tx1"/>
                </a:solidFill>
                <a:latin typeface="Times New Roman" panose="02020603050405020304" pitchFamily="18" charset="0"/>
                <a:ea typeface="標楷體" pitchFamily="65" charset="-120"/>
              </a:defRPr>
            </a:lvl2pPr>
            <a:lvl3pPr marL="1143000" indent="-228600">
              <a:defRPr kumimoji="1" sz="2200">
                <a:solidFill>
                  <a:schemeClr val="tx1"/>
                </a:solidFill>
                <a:latin typeface="Times New Roman" panose="02020603050405020304" pitchFamily="18" charset="0"/>
                <a:ea typeface="標楷體" pitchFamily="65" charset="-120"/>
              </a:defRPr>
            </a:lvl3pPr>
            <a:lvl4pPr marL="1600200" indent="-228600">
              <a:defRPr kumimoji="1" sz="2200">
                <a:solidFill>
                  <a:schemeClr val="tx1"/>
                </a:solidFill>
                <a:latin typeface="Times New Roman" panose="02020603050405020304" pitchFamily="18" charset="0"/>
                <a:ea typeface="標楷體" pitchFamily="65" charset="-120"/>
              </a:defRPr>
            </a:lvl4pPr>
            <a:lvl5pPr marL="2057400" indent="-228600">
              <a:defRPr kumimoji="1" sz="2200">
                <a:solidFill>
                  <a:schemeClr val="tx1"/>
                </a:solidFill>
                <a:latin typeface="Times New Roman" panose="02020603050405020304" pitchFamily="18" charset="0"/>
                <a:ea typeface="標楷體" pitchFamily="65" charset="-120"/>
              </a:defRPr>
            </a:lvl5pPr>
            <a:lvl6pPr marL="25146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pPr>
              <a:lnSpc>
                <a:spcPts val="3000"/>
              </a:lnSpc>
              <a:buClr>
                <a:srgbClr val="FF99CC"/>
              </a:buClr>
              <a:buSzPct val="100000"/>
            </a:pPr>
            <a:r>
              <a:rPr lang="zh-TW" altLang="en-US"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二</a:t>
            </a:r>
            <a:r>
              <a:rPr lang="en-US" altLang="zh-TW"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800" b="1">
                <a:solidFill>
                  <a:srgbClr val="00B050"/>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申請人或其配偶</a:t>
            </a:r>
            <a:r>
              <a:rPr lang="zh-TW" altLang="en-US"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為：</a:t>
            </a:r>
            <a:endParaRPr lang="en-US" altLang="zh-TW"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「中華民國銀行公會辦理消費金融案件無擔保債務協商機制」或「金融機構辦理消費者債務清理條例前置協商作業準則」之</a:t>
            </a:r>
            <a:r>
              <a:rPr lang="zh-TW" altLang="en-US" sz="2400" b="1" u="sng">
                <a:solidFill>
                  <a:srgbClr val="00B0F0"/>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協商成立</a:t>
            </a:r>
            <a:r>
              <a:rPr lang="zh-TW" altLang="en-US"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註記戶且尚有註記紀錄</a:t>
            </a:r>
            <a:r>
              <a:rPr lang="en-US" altLang="zh-TW"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聯徵中心揭露至結清日後</a:t>
            </a:r>
            <a:r>
              <a:rPr lang="en-US" altLang="zh-TW"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 </a:t>
            </a:r>
            <a:r>
              <a:rPr lang="en-US" altLang="zh-TW"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1 </a:t>
            </a:r>
            <a:r>
              <a:rPr lang="zh-TW" altLang="en-US"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年</a:t>
            </a:r>
            <a:r>
              <a:rPr lang="en-US" altLang="zh-TW"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endParaRPr lang="en-US" altLang="zh-TW"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「金融機構辦理消費者債務清理條例」</a:t>
            </a:r>
            <a:r>
              <a:rPr lang="zh-TW" altLang="en-US" sz="2400" b="1" u="sng">
                <a:solidFill>
                  <a:srgbClr val="00B0F0"/>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前置協商不成立</a:t>
            </a:r>
            <a:r>
              <a:rPr lang="zh-TW" altLang="en-US"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400" b="1" u="sng">
                <a:solidFill>
                  <a:srgbClr val="00B0F0"/>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經法院裁定</a:t>
            </a:r>
            <a:r>
              <a:rPr lang="zh-TW" altLang="en-US"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更生或清算註記戶且尚有註記紀錄</a:t>
            </a:r>
            <a:r>
              <a:rPr lang="en-US" altLang="zh-TW"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聯徵中心清算揭露時間為裁定開始清算日起 </a:t>
            </a:r>
            <a:r>
              <a:rPr lang="en-US" altLang="zh-TW"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10 </a:t>
            </a:r>
            <a:r>
              <a:rPr lang="zh-TW" altLang="en-US"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年，更生揭露時間為最長不逾法 院認可更生方案日起 </a:t>
            </a:r>
            <a:r>
              <a:rPr lang="en-US" altLang="zh-TW"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10 </a:t>
            </a:r>
            <a:r>
              <a:rPr lang="zh-TW" altLang="en-US"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年</a:t>
            </a:r>
            <a:r>
              <a:rPr lang="en-US" altLang="zh-TW" sz="20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endParaRPr lang="en-US" altLang="zh-TW"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中小信用基金</a:t>
            </a:r>
            <a:r>
              <a:rPr lang="zh-TW" altLang="en-US" sz="24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逾期列管戶</a:t>
            </a:r>
            <a:r>
              <a:rPr lang="zh-TW" altLang="en-US"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endParaRPr lang="en-US" altLang="zh-TW" sz="24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D41D0A2A-55B0-3141-AD06-8E1F1D25FDE0}"/>
              </a:ext>
            </a:extLst>
          </p:cNvPr>
          <p:cNvPicPr>
            <a:picLocks noChangeAspect="1"/>
          </p:cNvPicPr>
          <p:nvPr/>
        </p:nvPicPr>
        <p:blipFill>
          <a:blip r:embed="rId4"/>
          <a:stretch>
            <a:fillRect/>
          </a:stretch>
        </p:blipFill>
        <p:spPr>
          <a:xfrm>
            <a:off x="7689851" y="4221164"/>
            <a:ext cx="2016125" cy="2016125"/>
          </a:xfrm>
          <a:prstGeom prst="rect">
            <a:avLst/>
          </a:prstGeom>
          <a:effectLst>
            <a:outerShdw blurRad="50800" dist="50800" dir="3900000" algn="ctr" rotWithShape="0">
              <a:srgbClr val="000000">
                <a:alpha val="40000"/>
              </a:srgbClr>
            </a:outerShdw>
          </a:effectLst>
        </p:spPr>
      </p:pic>
      <p:sp>
        <p:nvSpPr>
          <p:cNvPr id="53257" name="投影片編號版面配置區 10">
            <a:extLst>
              <a:ext uri="{FF2B5EF4-FFF2-40B4-BE49-F238E27FC236}">
                <a16:creationId xmlns:a16="http://schemas.microsoft.com/office/drawing/2014/main" id="{5B51FBAA-0A83-734B-852B-EAA404E03F33}"/>
              </a:ext>
            </a:extLst>
          </p:cNvPr>
          <p:cNvSpPr>
            <a:spLocks noGrp="1"/>
          </p:cNvSpPr>
          <p:nvPr>
            <p:ph type="sldNum" sz="quarter" idx="10"/>
          </p:nvPr>
        </p:nvSpPr>
        <p:spPr bwMode="auto">
          <a:xfrm>
            <a:off x="8769351" y="6376989"/>
            <a:ext cx="504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200">
                <a:solidFill>
                  <a:schemeClr val="tx1"/>
                </a:solidFill>
                <a:latin typeface="Times New Roman" panose="02020603050405020304" pitchFamily="18" charset="0"/>
                <a:ea typeface="標楷體" pitchFamily="65" charset="-120"/>
              </a:defRPr>
            </a:lvl1pPr>
            <a:lvl2pPr marL="742950" indent="-285750">
              <a:defRPr kumimoji="1" sz="2200">
                <a:solidFill>
                  <a:schemeClr val="tx1"/>
                </a:solidFill>
                <a:latin typeface="Times New Roman" panose="02020603050405020304" pitchFamily="18" charset="0"/>
                <a:ea typeface="標楷體" pitchFamily="65" charset="-120"/>
              </a:defRPr>
            </a:lvl2pPr>
            <a:lvl3pPr marL="1143000" indent="-228600">
              <a:defRPr kumimoji="1" sz="2200">
                <a:solidFill>
                  <a:schemeClr val="tx1"/>
                </a:solidFill>
                <a:latin typeface="Times New Roman" panose="02020603050405020304" pitchFamily="18" charset="0"/>
                <a:ea typeface="標楷體" pitchFamily="65" charset="-120"/>
              </a:defRPr>
            </a:lvl3pPr>
            <a:lvl4pPr marL="1600200" indent="-228600">
              <a:defRPr kumimoji="1" sz="2200">
                <a:solidFill>
                  <a:schemeClr val="tx1"/>
                </a:solidFill>
                <a:latin typeface="Times New Roman" panose="02020603050405020304" pitchFamily="18" charset="0"/>
                <a:ea typeface="標楷體" pitchFamily="65" charset="-120"/>
              </a:defRPr>
            </a:lvl4pPr>
            <a:lvl5pPr marL="2057400" indent="-228600">
              <a:defRPr kumimoji="1" sz="2200">
                <a:solidFill>
                  <a:schemeClr val="tx1"/>
                </a:solidFill>
                <a:latin typeface="Times New Roman" panose="02020603050405020304" pitchFamily="18" charset="0"/>
                <a:ea typeface="標楷體" pitchFamily="65" charset="-120"/>
              </a:defRPr>
            </a:lvl5pPr>
            <a:lvl6pPr marL="25146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fld id="{75B56B83-3D27-BB4F-9B0E-C53907311937}" type="slidenum">
              <a:rPr kumimoji="0" lang="zh-CN" altLang="en-US" sz="1400">
                <a:solidFill>
                  <a:srgbClr val="898989"/>
                </a:solidFill>
                <a:latin typeface="Calibri" panose="020F0502020204030204" pitchFamily="34" charset="0"/>
                <a:ea typeface="SimSun" panose="02010600030101010101" pitchFamily="2" charset="-122"/>
              </a:rPr>
              <a:pPr/>
              <a:t>39</a:t>
            </a:fld>
            <a:endParaRPr kumimoji="0" lang="en-US" altLang="zh-CN" sz="1400">
              <a:solidFill>
                <a:srgbClr val="898989"/>
              </a:solidFill>
              <a:latin typeface="Calibri" panose="020F0502020204030204" pitchFamily="34" charset="0"/>
              <a:ea typeface="SimSun" panose="02010600030101010101" pitchFamily="2" charset="-122"/>
            </a:endParaRPr>
          </a:p>
        </p:txBody>
      </p:sp>
      <p:sp>
        <p:nvSpPr>
          <p:cNvPr id="14" name="矩形 13">
            <a:extLst>
              <a:ext uri="{FF2B5EF4-FFF2-40B4-BE49-F238E27FC236}">
                <a16:creationId xmlns:a16="http://schemas.microsoft.com/office/drawing/2014/main" id="{CB12BF61-5FCA-E84F-A39F-C3599227B188}"/>
              </a:ext>
            </a:extLst>
          </p:cNvPr>
          <p:cNvSpPr/>
          <p:nvPr/>
        </p:nvSpPr>
        <p:spPr>
          <a:xfrm>
            <a:off x="904875" y="5391151"/>
            <a:ext cx="7632700" cy="1108075"/>
          </a:xfrm>
          <a:prstGeom prst="rect">
            <a:avLst/>
          </a:prstGeom>
        </p:spPr>
        <p:txBody>
          <a:bodyPr>
            <a:spAutoFit/>
          </a:bodyPr>
          <a:lstStyle>
            <a:lvl1pPr>
              <a:defRPr kumimoji="1" sz="2200">
                <a:solidFill>
                  <a:schemeClr val="tx1"/>
                </a:solidFill>
                <a:latin typeface="Times New Roman" panose="02020603050405020304" pitchFamily="18" charset="0"/>
                <a:ea typeface="標楷體" pitchFamily="65" charset="-120"/>
              </a:defRPr>
            </a:lvl1pPr>
            <a:lvl2pPr marL="742950" indent="-285750">
              <a:defRPr kumimoji="1" sz="2200">
                <a:solidFill>
                  <a:schemeClr val="tx1"/>
                </a:solidFill>
                <a:latin typeface="Times New Roman" panose="02020603050405020304" pitchFamily="18" charset="0"/>
                <a:ea typeface="標楷體" pitchFamily="65" charset="-120"/>
              </a:defRPr>
            </a:lvl2pPr>
            <a:lvl3pPr marL="1143000" indent="-228600">
              <a:defRPr kumimoji="1" sz="2200">
                <a:solidFill>
                  <a:schemeClr val="tx1"/>
                </a:solidFill>
                <a:latin typeface="Times New Roman" panose="02020603050405020304" pitchFamily="18" charset="0"/>
                <a:ea typeface="標楷體" pitchFamily="65" charset="-120"/>
              </a:defRPr>
            </a:lvl3pPr>
            <a:lvl4pPr marL="1600200" indent="-228600">
              <a:defRPr kumimoji="1" sz="2200">
                <a:solidFill>
                  <a:schemeClr val="tx1"/>
                </a:solidFill>
                <a:latin typeface="Times New Roman" panose="02020603050405020304" pitchFamily="18" charset="0"/>
                <a:ea typeface="標楷體" pitchFamily="65" charset="-120"/>
              </a:defRPr>
            </a:lvl4pPr>
            <a:lvl5pPr marL="2057400" indent="-228600">
              <a:defRPr kumimoji="1" sz="2200">
                <a:solidFill>
                  <a:schemeClr val="tx1"/>
                </a:solidFill>
                <a:latin typeface="Times New Roman" panose="02020603050405020304" pitchFamily="18" charset="0"/>
                <a:ea typeface="標楷體" pitchFamily="65" charset="-120"/>
              </a:defRPr>
            </a:lvl5pPr>
            <a:lvl6pPr marL="25146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r>
              <a:rPr lang="zh-TW" altLang="en-US" b="1" dirty="0">
                <a:solidFill>
                  <a:srgbClr val="0000CC"/>
                </a:solidFill>
                <a:latin typeface="微軟正黑體" panose="020B0604030504040204" pitchFamily="34" charset="-120"/>
                <a:ea typeface="微軟正黑體" panose="020B0604030504040204" pitchFamily="34" charset="-120"/>
              </a:rPr>
              <a:t>聯徵中心信用報告詢：</a:t>
            </a:r>
            <a:r>
              <a:rPr lang="en-US" altLang="zh-TW" b="1" dirty="0">
                <a:solidFill>
                  <a:srgbClr val="0000CC"/>
                </a:solidFill>
                <a:latin typeface="微軟正黑體" panose="020B0604030504040204" pitchFamily="34" charset="-120"/>
                <a:ea typeface="微軟正黑體" panose="020B0604030504040204" pitchFamily="34" charset="-120"/>
              </a:rPr>
              <a:t>(</a:t>
            </a:r>
            <a:r>
              <a:rPr lang="zh-TW" altLang="en-US" b="1" dirty="0">
                <a:solidFill>
                  <a:srgbClr val="0000CC"/>
                </a:solidFill>
                <a:latin typeface="微軟正黑體" panose="020B0604030504040204" pitchFamily="34" charset="-120"/>
                <a:ea typeface="微軟正黑體" panose="020B0604030504040204" pitchFamily="34" charset="-120"/>
              </a:rPr>
              <a:t>服務電話：</a:t>
            </a:r>
            <a:r>
              <a:rPr lang="en-US" altLang="zh-TW" b="1" dirty="0">
                <a:solidFill>
                  <a:srgbClr val="0000CC"/>
                </a:solidFill>
                <a:latin typeface="微軟正黑體" panose="020B0604030504040204" pitchFamily="34" charset="-120"/>
                <a:ea typeface="微軟正黑體" panose="020B0604030504040204" pitchFamily="34" charset="-120"/>
              </a:rPr>
              <a:t>02-2316-3232)</a:t>
            </a:r>
          </a:p>
          <a:p>
            <a:pPr>
              <a:buFont typeface="Arial" panose="020B0604020202020204" pitchFamily="34" charset="0"/>
              <a:buChar char="•"/>
            </a:pPr>
            <a:r>
              <a:rPr lang="zh-TW" altLang="en-US" b="1" dirty="0">
                <a:solidFill>
                  <a:srgbClr val="0000CC"/>
                </a:solidFill>
                <a:latin typeface="微軟正黑體" panose="020B0604030504040204" pitchFamily="34" charset="-120"/>
                <a:ea typeface="微軟正黑體" panose="020B0604030504040204" pitchFamily="34" charset="-120"/>
              </a:rPr>
              <a:t>個人</a:t>
            </a:r>
            <a:r>
              <a:rPr lang="en-US" altLang="zh-TW" b="1" dirty="0">
                <a:solidFill>
                  <a:srgbClr val="0000CC"/>
                </a:solidFill>
                <a:latin typeface="微軟正黑體" panose="020B0604030504040204" pitchFamily="34" charset="-120"/>
                <a:ea typeface="微軟正黑體" panose="020B0604030504040204" pitchFamily="34" charset="-120"/>
              </a:rPr>
              <a:t>:</a:t>
            </a:r>
            <a:r>
              <a:rPr lang="zh-TW" altLang="en-US" b="1" u="sng" dirty="0">
                <a:solidFill>
                  <a:srgbClr val="0000CC"/>
                </a:solidFill>
                <a:latin typeface="微軟正黑體" panose="020B0604030504040204" pitchFamily="34" charset="-120"/>
                <a:ea typeface="微軟正黑體" panose="020B0604030504040204" pitchFamily="34" charset="-120"/>
              </a:rPr>
              <a:t>網路申請</a:t>
            </a:r>
            <a:r>
              <a:rPr lang="zh-TW" altLang="en-US" b="1" dirty="0">
                <a:solidFill>
                  <a:srgbClr val="0000CC"/>
                </a:solidFill>
                <a:latin typeface="微軟正黑體" panose="020B0604030504040204" pitchFamily="34" charset="-120"/>
                <a:ea typeface="微軟正黑體" panose="020B0604030504040204" pitchFamily="34" charset="-120"/>
              </a:rPr>
              <a:t>，或向各地郵局或至聯徵中心提出</a:t>
            </a:r>
            <a:r>
              <a:rPr lang="zh-TW" altLang="en-US" b="1" u="sng" dirty="0">
                <a:solidFill>
                  <a:srgbClr val="0000CC"/>
                </a:solidFill>
                <a:latin typeface="微軟正黑體" panose="020B0604030504040204" pitchFamily="34" charset="-120"/>
                <a:ea typeface="微軟正黑體" panose="020B0604030504040204" pitchFamily="34" charset="-120"/>
              </a:rPr>
              <a:t>書面申請</a:t>
            </a:r>
            <a:endParaRPr lang="en-US" altLang="zh-TW" b="1" u="sng" dirty="0">
              <a:solidFill>
                <a:srgbClr val="0000CC"/>
              </a:solidFill>
              <a:latin typeface="微軟正黑體" panose="020B0604030504040204" pitchFamily="34" charset="-120"/>
              <a:ea typeface="微軟正黑體" panose="020B0604030504040204" pitchFamily="34" charset="-120"/>
            </a:endParaRPr>
          </a:p>
          <a:p>
            <a:pPr>
              <a:buFont typeface="Arial" panose="020B0604020202020204" pitchFamily="34" charset="0"/>
              <a:buChar char="•"/>
            </a:pPr>
            <a:r>
              <a:rPr lang="zh-TW" altLang="en-US" b="1" dirty="0">
                <a:solidFill>
                  <a:srgbClr val="0000CC"/>
                </a:solidFill>
                <a:latin typeface="微軟正黑體" panose="020B0604030504040204" pitchFamily="34" charset="-120"/>
                <a:ea typeface="微軟正黑體" panose="020B0604030504040204" pitchFamily="34" charset="-120"/>
              </a:rPr>
              <a:t>企業：向各地郵局或至聯徵中心提出</a:t>
            </a:r>
            <a:r>
              <a:rPr lang="zh-TW" altLang="en-US" b="1" u="sng" dirty="0">
                <a:solidFill>
                  <a:srgbClr val="0000CC"/>
                </a:solidFill>
                <a:latin typeface="微軟正黑體" panose="020B0604030504040204" pitchFamily="34" charset="-120"/>
                <a:ea typeface="微軟正黑體" panose="020B0604030504040204" pitchFamily="34" charset="-120"/>
              </a:rPr>
              <a:t>書面申請</a:t>
            </a:r>
            <a:r>
              <a:rPr lang="zh-TW" altLang="en-US" b="1" dirty="0">
                <a:solidFill>
                  <a:srgbClr val="0000CC"/>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610696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折角形 17">
            <a:extLst>
              <a:ext uri="{FF2B5EF4-FFF2-40B4-BE49-F238E27FC236}">
                <a16:creationId xmlns:a16="http://schemas.microsoft.com/office/drawing/2014/main" id="{AB7B0095-A8E9-E34D-BCF0-220929A6A4F6}"/>
              </a:ext>
            </a:extLst>
          </p:cNvPr>
          <p:cNvSpPr/>
          <p:nvPr/>
        </p:nvSpPr>
        <p:spPr>
          <a:xfrm>
            <a:off x="742951" y="852488"/>
            <a:ext cx="8569325" cy="3008312"/>
          </a:xfrm>
          <a:prstGeom prst="foldedCorner">
            <a:avLst>
              <a:gd name="adj" fmla="val 12242"/>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CN" altLang="en-US">
              <a:solidFill>
                <a:srgbClr val="000000"/>
              </a:solidFill>
            </a:endParaRPr>
          </a:p>
        </p:txBody>
      </p:sp>
      <p:sp>
        <p:nvSpPr>
          <p:cNvPr id="23" name="矩形 22">
            <a:extLst>
              <a:ext uri="{FF2B5EF4-FFF2-40B4-BE49-F238E27FC236}">
                <a16:creationId xmlns:a16="http://schemas.microsoft.com/office/drawing/2014/main" id="{C8FCD63A-8E69-7249-92AD-D42E06468AA6}"/>
              </a:ext>
            </a:extLst>
          </p:cNvPr>
          <p:cNvSpPr/>
          <p:nvPr/>
        </p:nvSpPr>
        <p:spPr>
          <a:xfrm>
            <a:off x="249237" y="466725"/>
            <a:ext cx="9286876" cy="642938"/>
          </a:xfrm>
          <a:prstGeom prst="rect">
            <a:avLst/>
          </a:prstGeom>
          <a:gradFill>
            <a:gsLst>
              <a:gs pos="0">
                <a:schemeClr val="accent5">
                  <a:lumMod val="50000"/>
                </a:schemeClr>
              </a:gs>
              <a:gs pos="64000">
                <a:srgbClr val="1A465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5" name="Rectangle 16">
            <a:extLst>
              <a:ext uri="{FF2B5EF4-FFF2-40B4-BE49-F238E27FC236}">
                <a16:creationId xmlns:a16="http://schemas.microsoft.com/office/drawing/2014/main" id="{2763864D-1DA4-C040-8282-CBCF1EE7FF4D}"/>
              </a:ext>
            </a:extLst>
          </p:cNvPr>
          <p:cNvSpPr>
            <a:spLocks noChangeArrowheads="1"/>
          </p:cNvSpPr>
          <p:nvPr/>
        </p:nvSpPr>
        <p:spPr bwMode="gray">
          <a:xfrm>
            <a:off x="776289" y="476251"/>
            <a:ext cx="4465637" cy="720725"/>
          </a:xfrm>
          <a:prstGeom prst="rect">
            <a:avLst/>
          </a:prstGeom>
          <a:noFill/>
          <a:ln w="9525" algn="ctr">
            <a:noFill/>
            <a:miter lim="800000"/>
            <a:headEnd/>
            <a:tailEnd/>
          </a:ln>
        </p:spPr>
        <p:txBody>
          <a:bodyPr anchor="ctr"/>
          <a:lstStyle/>
          <a:p>
            <a:pPr>
              <a:defRPr/>
            </a:pPr>
            <a:r>
              <a:rPr lang="zh-TW" altLang="en-US" sz="2800" b="1" dirty="0">
                <a:ln w="12700">
                  <a:noFill/>
                </a:ln>
                <a:solidFill>
                  <a:schemeClr val="bg1"/>
                </a:solidFill>
                <a:effectLst>
                  <a:outerShdw blurRad="50800" dist="50800" dir="3600000" algn="ctr" rotWithShape="0">
                    <a:srgbClr val="000000">
                      <a:alpha val="70000"/>
                    </a:srgbClr>
                  </a:outerShdw>
                </a:effectLst>
                <a:latin typeface="Microsoft JhengHei" pitchFamily="34" charset="-120"/>
                <a:ea typeface="Microsoft JhengHei" pitchFamily="34" charset="-120"/>
              </a:rPr>
              <a:t>常見不予核貸情事</a:t>
            </a:r>
            <a:r>
              <a:rPr lang="en-US" altLang="zh-TW" sz="2800" b="1" dirty="0">
                <a:ln w="12700">
                  <a:noFill/>
                </a:ln>
                <a:solidFill>
                  <a:schemeClr val="bg1"/>
                </a:solidFill>
                <a:effectLst>
                  <a:outerShdw blurRad="50800" dist="50800" dir="3600000" algn="ctr" rotWithShape="0">
                    <a:srgbClr val="000000">
                      <a:alpha val="70000"/>
                    </a:srgbClr>
                  </a:outerShdw>
                </a:effectLst>
                <a:latin typeface="Microsoft JhengHei" pitchFamily="34" charset="-120"/>
                <a:ea typeface="Microsoft JhengHei" pitchFamily="34" charset="-120"/>
              </a:rPr>
              <a:t>(3/3)</a:t>
            </a:r>
          </a:p>
        </p:txBody>
      </p:sp>
      <p:sp>
        <p:nvSpPr>
          <p:cNvPr id="6" name="圆角矩形标注 13">
            <a:extLst>
              <a:ext uri="{FF2B5EF4-FFF2-40B4-BE49-F238E27FC236}">
                <a16:creationId xmlns:a16="http://schemas.microsoft.com/office/drawing/2014/main" id="{7CE5766E-9481-A34D-AABD-853BAD499BED}"/>
              </a:ext>
            </a:extLst>
          </p:cNvPr>
          <p:cNvSpPr/>
          <p:nvPr/>
        </p:nvSpPr>
        <p:spPr>
          <a:xfrm>
            <a:off x="992189" y="1206501"/>
            <a:ext cx="7056437" cy="2151063"/>
          </a:xfrm>
          <a:prstGeom prst="wedgeRoundRectCallout">
            <a:avLst>
              <a:gd name="adj1" fmla="val 55014"/>
              <a:gd name="adj2" fmla="val -810"/>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450900" indent="-342900">
              <a:buClr>
                <a:srgbClr val="FFC000"/>
              </a:buClr>
              <a:defRPr/>
            </a:pPr>
            <a:endPar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12" name="圖片 11">
            <a:extLst>
              <a:ext uri="{FF2B5EF4-FFF2-40B4-BE49-F238E27FC236}">
                <a16:creationId xmlns:a16="http://schemas.microsoft.com/office/drawing/2014/main" id="{FBE258F0-DFED-BB4E-9A9E-C5A5794CAD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6381750"/>
            <a:ext cx="344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占位符 2">
            <a:extLst>
              <a:ext uri="{FF2B5EF4-FFF2-40B4-BE49-F238E27FC236}">
                <a16:creationId xmlns:a16="http://schemas.microsoft.com/office/drawing/2014/main" id="{572FFFDE-52C4-4C4D-9178-059C6F712948}"/>
              </a:ext>
            </a:extLst>
          </p:cNvPr>
          <p:cNvSpPr txBox="1">
            <a:spLocks/>
          </p:cNvSpPr>
          <p:nvPr/>
        </p:nvSpPr>
        <p:spPr bwMode="auto">
          <a:xfrm>
            <a:off x="1352550" y="1412875"/>
            <a:ext cx="6889750" cy="2262188"/>
          </a:xfrm>
          <a:prstGeom prst="rect">
            <a:avLst/>
          </a:prstGeom>
          <a:noFill/>
          <a:ln w="9525">
            <a:noFill/>
            <a:miter lim="800000"/>
            <a:headEnd/>
            <a:tailEnd/>
          </a:ln>
        </p:spPr>
        <p:txBody>
          <a:bodyPr/>
          <a:lstStyle>
            <a:lvl1pPr>
              <a:defRPr kumimoji="1" sz="2200">
                <a:solidFill>
                  <a:schemeClr val="tx1"/>
                </a:solidFill>
                <a:latin typeface="Times New Roman" panose="02020603050405020304" pitchFamily="18" charset="0"/>
                <a:ea typeface="標楷體" pitchFamily="65" charset="-120"/>
              </a:defRPr>
            </a:lvl1pPr>
            <a:lvl2pPr marL="742950" indent="-285750">
              <a:defRPr kumimoji="1" sz="2200">
                <a:solidFill>
                  <a:schemeClr val="tx1"/>
                </a:solidFill>
                <a:latin typeface="Times New Roman" panose="02020603050405020304" pitchFamily="18" charset="0"/>
                <a:ea typeface="標楷體" pitchFamily="65" charset="-120"/>
              </a:defRPr>
            </a:lvl2pPr>
            <a:lvl3pPr marL="1143000" indent="-228600">
              <a:defRPr kumimoji="1" sz="2200">
                <a:solidFill>
                  <a:schemeClr val="tx1"/>
                </a:solidFill>
                <a:latin typeface="Times New Roman" panose="02020603050405020304" pitchFamily="18" charset="0"/>
                <a:ea typeface="標楷體" pitchFamily="65" charset="-120"/>
              </a:defRPr>
            </a:lvl3pPr>
            <a:lvl4pPr marL="1600200" indent="-228600">
              <a:defRPr kumimoji="1" sz="2200">
                <a:solidFill>
                  <a:schemeClr val="tx1"/>
                </a:solidFill>
                <a:latin typeface="Times New Roman" panose="02020603050405020304" pitchFamily="18" charset="0"/>
                <a:ea typeface="標楷體" pitchFamily="65" charset="-120"/>
              </a:defRPr>
            </a:lvl4pPr>
            <a:lvl5pPr marL="2057400" indent="-228600">
              <a:defRPr kumimoji="1" sz="2200">
                <a:solidFill>
                  <a:schemeClr val="tx1"/>
                </a:solidFill>
                <a:latin typeface="Times New Roman" panose="02020603050405020304" pitchFamily="18" charset="0"/>
                <a:ea typeface="標楷體" pitchFamily="65" charset="-120"/>
              </a:defRPr>
            </a:lvl5pPr>
            <a:lvl6pPr marL="25146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pPr>
              <a:lnSpc>
                <a:spcPts val="3000"/>
              </a:lnSpc>
              <a:spcBef>
                <a:spcPts val="600"/>
              </a:spcBef>
              <a:buClr>
                <a:srgbClr val="FF99CC"/>
              </a:buClr>
              <a:buSzPct val="100000"/>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三</a:t>
            </a:r>
            <a:r>
              <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申請人</a:t>
            </a:r>
            <a:r>
              <a:rPr lang="zh-TW" altLang="en-US" sz="2800" b="1">
                <a:solidFill>
                  <a:srgbClr val="92D050"/>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所屬事業</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有</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最近一年資產負債表之</a:t>
            </a: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淨值為負數</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實際所在地</a:t>
            </a: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未經合法</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登記使用</a:t>
            </a:r>
            <a:endParaRPr lang="en-US" altLang="zh-TW"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endParaRPr>
          </a:p>
          <a:p>
            <a:pPr>
              <a:lnSpc>
                <a:spcPts val="3000"/>
              </a:lnSpc>
              <a:spcBef>
                <a:spcPts val="600"/>
              </a:spcBef>
              <a:buClr>
                <a:srgbClr val="FF99CC"/>
              </a:buClr>
              <a:buSzPct val="100000"/>
              <a:buFont typeface="Wingdings" pitchFamily="2" charset="2"/>
              <a:buChar char="l"/>
            </a:pP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申請人</a:t>
            </a:r>
            <a:r>
              <a:rPr lang="zh-TW" altLang="en-US" sz="2800" b="1" u="sng">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非為實際經營者</a:t>
            </a:r>
            <a:r>
              <a:rPr lang="zh-TW" altLang="en-US" sz="2800" b="1">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rPr>
              <a:t>。 </a:t>
            </a:r>
          </a:p>
        </p:txBody>
      </p:sp>
      <p:pic>
        <p:nvPicPr>
          <p:cNvPr id="5" name="圖片 4">
            <a:extLst>
              <a:ext uri="{FF2B5EF4-FFF2-40B4-BE49-F238E27FC236}">
                <a16:creationId xmlns:a16="http://schemas.microsoft.com/office/drawing/2014/main" id="{C412FF74-20AC-DB47-BB91-159DA3841FA2}"/>
              </a:ext>
            </a:extLst>
          </p:cNvPr>
          <p:cNvPicPr>
            <a:picLocks noChangeAspect="1"/>
          </p:cNvPicPr>
          <p:nvPr/>
        </p:nvPicPr>
        <p:blipFill>
          <a:blip r:embed="rId4"/>
          <a:stretch>
            <a:fillRect/>
          </a:stretch>
        </p:blipFill>
        <p:spPr>
          <a:xfrm>
            <a:off x="7689851" y="2667001"/>
            <a:ext cx="2016125" cy="2017713"/>
          </a:xfrm>
          <a:prstGeom prst="rect">
            <a:avLst/>
          </a:prstGeom>
          <a:effectLst>
            <a:outerShdw blurRad="50800" dist="50800" dir="3900000" algn="ctr" rotWithShape="0">
              <a:srgbClr val="000000">
                <a:alpha val="40000"/>
              </a:srgbClr>
            </a:outerShdw>
          </a:effectLst>
        </p:spPr>
      </p:pic>
      <p:sp>
        <p:nvSpPr>
          <p:cNvPr id="54281" name="投影片編號版面配置區 10">
            <a:extLst>
              <a:ext uri="{FF2B5EF4-FFF2-40B4-BE49-F238E27FC236}">
                <a16:creationId xmlns:a16="http://schemas.microsoft.com/office/drawing/2014/main" id="{50A5625D-051D-CD4A-8886-A527BCEA5CA3}"/>
              </a:ext>
            </a:extLst>
          </p:cNvPr>
          <p:cNvSpPr>
            <a:spLocks noGrp="1"/>
          </p:cNvSpPr>
          <p:nvPr>
            <p:ph type="sldNum" sz="quarter" idx="10"/>
          </p:nvPr>
        </p:nvSpPr>
        <p:spPr bwMode="auto">
          <a:xfrm>
            <a:off x="8769351" y="6376989"/>
            <a:ext cx="504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200">
                <a:solidFill>
                  <a:schemeClr val="tx1"/>
                </a:solidFill>
                <a:latin typeface="Times New Roman" panose="02020603050405020304" pitchFamily="18" charset="0"/>
                <a:ea typeface="標楷體" pitchFamily="65" charset="-120"/>
              </a:defRPr>
            </a:lvl1pPr>
            <a:lvl2pPr marL="742950" indent="-285750">
              <a:defRPr kumimoji="1" sz="2200">
                <a:solidFill>
                  <a:schemeClr val="tx1"/>
                </a:solidFill>
                <a:latin typeface="Times New Roman" panose="02020603050405020304" pitchFamily="18" charset="0"/>
                <a:ea typeface="標楷體" pitchFamily="65" charset="-120"/>
              </a:defRPr>
            </a:lvl2pPr>
            <a:lvl3pPr marL="1143000" indent="-228600">
              <a:defRPr kumimoji="1" sz="2200">
                <a:solidFill>
                  <a:schemeClr val="tx1"/>
                </a:solidFill>
                <a:latin typeface="Times New Roman" panose="02020603050405020304" pitchFamily="18" charset="0"/>
                <a:ea typeface="標楷體" pitchFamily="65" charset="-120"/>
              </a:defRPr>
            </a:lvl3pPr>
            <a:lvl4pPr marL="1600200" indent="-228600">
              <a:defRPr kumimoji="1" sz="2200">
                <a:solidFill>
                  <a:schemeClr val="tx1"/>
                </a:solidFill>
                <a:latin typeface="Times New Roman" panose="02020603050405020304" pitchFamily="18" charset="0"/>
                <a:ea typeface="標楷體" pitchFamily="65" charset="-120"/>
              </a:defRPr>
            </a:lvl4pPr>
            <a:lvl5pPr marL="2057400" indent="-228600">
              <a:defRPr kumimoji="1" sz="2200">
                <a:solidFill>
                  <a:schemeClr val="tx1"/>
                </a:solidFill>
                <a:latin typeface="Times New Roman" panose="02020603050405020304" pitchFamily="18" charset="0"/>
                <a:ea typeface="標楷體" pitchFamily="65" charset="-120"/>
              </a:defRPr>
            </a:lvl5pPr>
            <a:lvl6pPr marL="25146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6pPr>
            <a:lvl7pPr marL="29718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7pPr>
            <a:lvl8pPr marL="34290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8pPr>
            <a:lvl9pPr marL="3886200" indent="-228600" eaLnBrk="0" fontAlgn="base" hangingPunct="0">
              <a:spcBef>
                <a:spcPct val="0"/>
              </a:spcBef>
              <a:spcAft>
                <a:spcPct val="0"/>
              </a:spcAft>
              <a:defRPr kumimoji="1" sz="2200">
                <a:solidFill>
                  <a:schemeClr val="tx1"/>
                </a:solidFill>
                <a:latin typeface="Times New Roman" panose="02020603050405020304" pitchFamily="18" charset="0"/>
                <a:ea typeface="標楷體" pitchFamily="65" charset="-120"/>
              </a:defRPr>
            </a:lvl9pPr>
          </a:lstStyle>
          <a:p>
            <a:fld id="{F260241B-069D-CE49-941C-C393094FF86E}" type="slidenum">
              <a:rPr kumimoji="0" lang="zh-CN" altLang="en-US" sz="1400">
                <a:solidFill>
                  <a:srgbClr val="898989"/>
                </a:solidFill>
                <a:latin typeface="Calibri" panose="020F0502020204030204" pitchFamily="34" charset="0"/>
                <a:ea typeface="SimSun" panose="02010600030101010101" pitchFamily="2" charset="-122"/>
              </a:rPr>
              <a:pPr/>
              <a:t>40</a:t>
            </a:fld>
            <a:endParaRPr kumimoji="0" lang="en-US" altLang="zh-CN" sz="1400">
              <a:solidFill>
                <a:srgbClr val="898989"/>
              </a:solidFill>
              <a:latin typeface="Calibri" panose="020F0502020204030204" pitchFamily="34" charset="0"/>
              <a:ea typeface="SimSun" panose="02010600030101010101" pitchFamily="2" charset="-122"/>
            </a:endParaRPr>
          </a:p>
        </p:txBody>
      </p:sp>
      <p:sp>
        <p:nvSpPr>
          <p:cNvPr id="11" name="文字方塊 10">
            <a:extLst>
              <a:ext uri="{FF2B5EF4-FFF2-40B4-BE49-F238E27FC236}">
                <a16:creationId xmlns:a16="http://schemas.microsoft.com/office/drawing/2014/main" id="{28CE0EBD-132D-47A3-8D8D-656F1758E32F}"/>
              </a:ext>
            </a:extLst>
          </p:cNvPr>
          <p:cNvSpPr txBox="1"/>
          <p:nvPr/>
        </p:nvSpPr>
        <p:spPr>
          <a:xfrm>
            <a:off x="741361" y="4740273"/>
            <a:ext cx="4953000" cy="646331"/>
          </a:xfrm>
          <a:prstGeom prst="rect">
            <a:avLst/>
          </a:prstGeom>
          <a:noFill/>
        </p:spPr>
        <p:txBody>
          <a:bodyPr wrap="square">
            <a:spAutoFit/>
          </a:bodyPr>
          <a:lstStyle/>
          <a:p>
            <a:pPr eaLnBrk="1" fontAlgn="auto" hangingPunct="1">
              <a:spcBef>
                <a:spcPts val="0"/>
              </a:spcBef>
              <a:spcAft>
                <a:spcPts val="0"/>
              </a:spcAft>
              <a:defRPr/>
            </a:pPr>
            <a:r>
              <a:rPr kumimoji="0" lang="zh-TW" altLang="en-US" sz="1800" dirty="0">
                <a:solidFill>
                  <a:schemeClr val="bg1"/>
                </a:solidFill>
                <a:latin typeface="微軟正黑體" pitchFamily="34" charset="-120"/>
                <a:ea typeface="微軟正黑體" pitchFamily="34" charset="-120"/>
              </a:rPr>
              <a:t>客服專線：</a:t>
            </a:r>
            <a:r>
              <a:rPr kumimoji="0" lang="en-US" altLang="zh-TW" sz="1800" b="1" dirty="0">
                <a:solidFill>
                  <a:schemeClr val="bg1"/>
                </a:solidFill>
                <a:latin typeface="微軟正黑體" pitchFamily="34" charset="-120"/>
                <a:ea typeface="微軟正黑體" pitchFamily="34" charset="-120"/>
              </a:rPr>
              <a:t>0800-089-921</a:t>
            </a:r>
          </a:p>
          <a:p>
            <a:pPr eaLnBrk="1" fontAlgn="auto" hangingPunct="1">
              <a:spcBef>
                <a:spcPts val="0"/>
              </a:spcBef>
              <a:spcAft>
                <a:spcPts val="0"/>
              </a:spcAft>
              <a:defRPr/>
            </a:pPr>
            <a:r>
              <a:rPr kumimoji="0" lang="zh-TW" altLang="en-US" sz="1800" dirty="0">
                <a:solidFill>
                  <a:schemeClr val="bg1"/>
                </a:solidFill>
                <a:latin typeface="微軟正黑體" pitchFamily="34" charset="-120"/>
                <a:ea typeface="微軟正黑體" pitchFamily="34" charset="-120"/>
              </a:rPr>
              <a:t>網址</a:t>
            </a:r>
            <a:r>
              <a:rPr kumimoji="0" lang="zh-TW" altLang="en-US" sz="1800" dirty="0">
                <a:solidFill>
                  <a:schemeClr val="bg1"/>
                </a:solidFill>
                <a:effectLst>
                  <a:outerShdw blurRad="50800" dist="25400" dir="4800000" algn="ctr" rotWithShape="0">
                    <a:prstClr val="black">
                      <a:alpha val="90000"/>
                    </a:prstClr>
                  </a:outerShdw>
                </a:effectLst>
                <a:latin typeface="微軟正黑體" pitchFamily="34" charset="-120"/>
                <a:ea typeface="微軟正黑體" pitchFamily="34" charset="-120"/>
              </a:rPr>
              <a:t>：</a:t>
            </a:r>
            <a:r>
              <a:rPr kumimoji="0" lang="en-US" altLang="zh-TW" sz="1800" dirty="0">
                <a:solidFill>
                  <a:schemeClr val="bg1"/>
                </a:solidFill>
                <a:latin typeface="微軟正黑體" pitchFamily="34" charset="-120"/>
                <a:ea typeface="微軟正黑體" pitchFamily="34" charset="-120"/>
                <a:hlinkClick r:id="rId5">
                  <a:extLst>
                    <a:ext uri="{A12FA001-AC4F-418D-AE19-62706E023703}">
                      <ahyp:hlinkClr xmlns:ahyp="http://schemas.microsoft.com/office/drawing/2018/hyperlinkcolor" val="tx"/>
                    </a:ext>
                  </a:extLst>
                </a:hlinkClick>
              </a:rPr>
              <a:t>https://www.smeg.org.tw</a:t>
            </a:r>
            <a:endParaRPr kumimoji="0" lang="en-US" altLang="zh-TW" sz="1800" dirty="0">
              <a:solidFill>
                <a:schemeClr val="bg1"/>
              </a:solidFill>
              <a:latin typeface="微軟正黑體" pitchFamily="34" charset="-120"/>
              <a:ea typeface="微軟正黑體" pitchFamily="34" charset="-120"/>
            </a:endParaRPr>
          </a:p>
        </p:txBody>
      </p:sp>
      <p:pic>
        <p:nvPicPr>
          <p:cNvPr id="3" name="圖片 7">
            <a:extLst>
              <a:ext uri="{FF2B5EF4-FFF2-40B4-BE49-F238E27FC236}">
                <a16:creationId xmlns:a16="http://schemas.microsoft.com/office/drawing/2014/main" id="{A6D26879-9BE9-4CE3-8FD4-F4B14EE15D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1926" y="4352710"/>
            <a:ext cx="100171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14">
            <a:extLst>
              <a:ext uri="{FF2B5EF4-FFF2-40B4-BE49-F238E27FC236}">
                <a16:creationId xmlns:a16="http://schemas.microsoft.com/office/drawing/2014/main" id="{3557B2E0-8E24-4AB8-93AA-502CC351B8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289" y="4322761"/>
            <a:ext cx="4076172" cy="36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8">
            <a:extLst>
              <a:ext uri="{FF2B5EF4-FFF2-40B4-BE49-F238E27FC236}">
                <a16:creationId xmlns:a16="http://schemas.microsoft.com/office/drawing/2014/main" id="{E0E1F0ED-B828-4E3E-8972-954ABCD515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8316" y="4352709"/>
            <a:ext cx="10604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689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85909A90-7F9F-40B9-B667-928765C39C11}"/>
              </a:ext>
            </a:extLst>
          </p:cNvPr>
          <p:cNvSpPr/>
          <p:nvPr/>
        </p:nvSpPr>
        <p:spPr>
          <a:xfrm>
            <a:off x="1625783" y="2059684"/>
            <a:ext cx="7812470" cy="3680716"/>
          </a:xfrm>
          <a:prstGeom prst="rect">
            <a:avLst/>
          </a:prstGeom>
          <a:solidFill>
            <a:srgbClr val="9A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a:extLst>
              <a:ext uri="{FF2B5EF4-FFF2-40B4-BE49-F238E27FC236}">
                <a16:creationId xmlns:a16="http://schemas.microsoft.com/office/drawing/2014/main" id="{C1876D24-ABEE-4CF4-B125-7DB9127ABD43}"/>
              </a:ext>
            </a:extLst>
          </p:cNvPr>
          <p:cNvSpPr>
            <a:spLocks noGrp="1"/>
          </p:cNvSpPr>
          <p:nvPr>
            <p:ph type="sldNum" sz="quarter" idx="12"/>
          </p:nvPr>
        </p:nvSpPr>
        <p:spPr/>
        <p:txBody>
          <a:bodyPr/>
          <a:lstStyle/>
          <a:p>
            <a:fld id="{892572A1-F7CB-644C-A08C-EFAC67228EB0}" type="slidenum">
              <a:rPr kumimoji="1" lang="zh-TW" altLang="en-US" smtClean="0"/>
              <a:t>4</a:t>
            </a:fld>
            <a:endParaRPr kumimoji="1" lang="zh-TW" altLang="en-US"/>
          </a:p>
        </p:txBody>
      </p:sp>
      <p:sp>
        <p:nvSpPr>
          <p:cNvPr id="4" name="TextBox 8">
            <a:extLst>
              <a:ext uri="{FF2B5EF4-FFF2-40B4-BE49-F238E27FC236}">
                <a16:creationId xmlns:a16="http://schemas.microsoft.com/office/drawing/2014/main" id="{0CF0CFB1-C5C9-4145-AC2F-779E8D5D6161}"/>
              </a:ext>
            </a:extLst>
          </p:cNvPr>
          <p:cNvSpPr txBox="1"/>
          <p:nvPr/>
        </p:nvSpPr>
        <p:spPr>
          <a:xfrm>
            <a:off x="1371783" y="716508"/>
            <a:ext cx="8328504" cy="861774"/>
          </a:xfrm>
          <a:prstGeom prst="rect">
            <a:avLst/>
          </a:prstGeom>
          <a:noFill/>
        </p:spPr>
        <p:txBody>
          <a:bodyPr wrap="square" rtlCol="0">
            <a:spAutoFit/>
          </a:bodyPr>
          <a:lstStyle/>
          <a:p>
            <a:r>
              <a:rPr lang="zh-TW" altLang="en-US" sz="5000" b="1" dirty="0">
                <a:solidFill>
                  <a:schemeClr val="tx1">
                    <a:lumMod val="85000"/>
                    <a:lumOff val="15000"/>
                  </a:schemeClr>
                </a:solidFill>
              </a:rPr>
              <a:t>資金用途</a:t>
            </a:r>
          </a:p>
        </p:txBody>
      </p:sp>
      <p:pic>
        <p:nvPicPr>
          <p:cNvPr id="8" name="圖形 7" descr="撲滿">
            <a:extLst>
              <a:ext uri="{FF2B5EF4-FFF2-40B4-BE49-F238E27FC236}">
                <a16:creationId xmlns:a16="http://schemas.microsoft.com/office/drawing/2014/main" id="{94543098-E6CC-4CAD-8507-122F2C0FED8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5626" y="604316"/>
            <a:ext cx="1086157" cy="1086157"/>
          </a:xfrm>
          <a:prstGeom prst="rect">
            <a:avLst/>
          </a:prstGeom>
        </p:spPr>
      </p:pic>
      <p:graphicFrame>
        <p:nvGraphicFramePr>
          <p:cNvPr id="2" name="表格 1">
            <a:extLst>
              <a:ext uri="{FF2B5EF4-FFF2-40B4-BE49-F238E27FC236}">
                <a16:creationId xmlns:a16="http://schemas.microsoft.com/office/drawing/2014/main" id="{5B0889FF-DAAF-4262-990E-ED4EEDF749C8}"/>
              </a:ext>
            </a:extLst>
          </p:cNvPr>
          <p:cNvGraphicFramePr/>
          <p:nvPr/>
        </p:nvGraphicFramePr>
        <p:xfrm>
          <a:off x="1536883" y="1970784"/>
          <a:ext cx="7812471" cy="3680716"/>
        </p:xfrm>
        <a:graphic>
          <a:graphicData uri="http://schemas.openxmlformats.org/drawingml/2006/table">
            <a:tbl>
              <a:tblPr>
                <a:tableStyleId>{5940675A-B579-460E-94D1-54222C63F5DA}</a:tableStyleId>
              </a:tblPr>
              <a:tblGrid>
                <a:gridCol w="1879417">
                  <a:extLst>
                    <a:ext uri="{9D8B030D-6E8A-4147-A177-3AD203B41FA5}">
                      <a16:colId xmlns:a16="http://schemas.microsoft.com/office/drawing/2014/main" val="1934471090"/>
                    </a:ext>
                  </a:extLst>
                </a:gridCol>
                <a:gridCol w="2384425">
                  <a:extLst>
                    <a:ext uri="{9D8B030D-6E8A-4147-A177-3AD203B41FA5}">
                      <a16:colId xmlns:a16="http://schemas.microsoft.com/office/drawing/2014/main" val="948768217"/>
                    </a:ext>
                  </a:extLst>
                </a:gridCol>
                <a:gridCol w="1790700">
                  <a:extLst>
                    <a:ext uri="{9D8B030D-6E8A-4147-A177-3AD203B41FA5}">
                      <a16:colId xmlns:a16="http://schemas.microsoft.com/office/drawing/2014/main" val="2342812420"/>
                    </a:ext>
                  </a:extLst>
                </a:gridCol>
                <a:gridCol w="1757929">
                  <a:extLst>
                    <a:ext uri="{9D8B030D-6E8A-4147-A177-3AD203B41FA5}">
                      <a16:colId xmlns:a16="http://schemas.microsoft.com/office/drawing/2014/main" val="2790799570"/>
                    </a:ext>
                  </a:extLst>
                </a:gridCol>
              </a:tblGrid>
              <a:tr h="826694">
                <a:tc>
                  <a:txBody>
                    <a:bodyPr/>
                    <a:lstStyle/>
                    <a:p>
                      <a:pPr algn="ctr" fontAlgn="ctr">
                        <a:spcBef>
                          <a:spcPts val="0"/>
                        </a:spcBef>
                        <a:spcAft>
                          <a:spcPts val="0"/>
                        </a:spcAft>
                      </a:pPr>
                      <a:r>
                        <a:rPr lang="zh-TW" altLang="en-US" sz="1800" b="1" i="0" u="none" strike="noStrike" dirty="0">
                          <a:effectLst/>
                          <a:latin typeface="+mj-lt"/>
                        </a:rPr>
                        <a:t>項目／貸款額度</a:t>
                      </a:r>
                    </a:p>
                  </a:txBody>
                  <a:tcPr anchor="ctr">
                    <a:lnL w="12700" cap="flat" cmpd="sng" algn="ctr">
                      <a:solidFill>
                        <a:schemeClr val="tx1">
                          <a:lumMod val="85000"/>
                          <a:lumOff val="1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fontAlgn="ctr">
                        <a:spcBef>
                          <a:spcPts val="0"/>
                        </a:spcBef>
                        <a:spcAft>
                          <a:spcPts val="0"/>
                        </a:spcAft>
                      </a:pPr>
                      <a:r>
                        <a:rPr lang="zh-TW" altLang="en-US" sz="1800" b="1" i="0" u="none" strike="noStrike" dirty="0">
                          <a:solidFill>
                            <a:schemeClr val="tx1"/>
                          </a:solidFill>
                          <a:effectLst/>
                          <a:latin typeface="Arial" panose="020B0604020202020204" pitchFamily="34" charset="0"/>
                        </a:rPr>
                        <a:t>用途舉例</a:t>
                      </a:r>
                    </a:p>
                  </a:txBody>
                  <a:tcPr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fontAlgn="ctr">
                        <a:spcBef>
                          <a:spcPts val="0"/>
                        </a:spcBef>
                        <a:spcAft>
                          <a:spcPts val="0"/>
                        </a:spcAft>
                      </a:pPr>
                      <a:r>
                        <a:rPr lang="zh-TW" altLang="en-US" sz="1800" b="1" u="none" strike="noStrike" dirty="0">
                          <a:solidFill>
                            <a:schemeClr val="tx1"/>
                          </a:solidFill>
                          <a:effectLst/>
                        </a:rPr>
                        <a:t>最高貸款額度</a:t>
                      </a:r>
                      <a:endParaRPr lang="zh-TW" altLang="en-US" sz="1800" b="1" i="0" u="none" strike="noStrike" dirty="0">
                        <a:solidFill>
                          <a:schemeClr val="tx1"/>
                        </a:solidFill>
                        <a:effectLst/>
                        <a:latin typeface="Arial" panose="020B0604020202020204" pitchFamily="34" charset="0"/>
                      </a:endParaRPr>
                    </a:p>
                  </a:txBody>
                  <a:tcPr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fontAlgn="ctr">
                        <a:spcBef>
                          <a:spcPts val="0"/>
                        </a:spcBef>
                        <a:spcAft>
                          <a:spcPts val="0"/>
                        </a:spcAft>
                      </a:pPr>
                      <a:r>
                        <a:rPr lang="zh-TW" altLang="en-US" sz="1800" b="1" i="0" u="none" strike="noStrike" dirty="0">
                          <a:solidFill>
                            <a:schemeClr val="tx1"/>
                          </a:solidFill>
                          <a:effectLst/>
                          <a:latin typeface="Arial" panose="020B0604020202020204" pitchFamily="34" charset="0"/>
                        </a:rPr>
                        <a:t>申請時限</a:t>
                      </a:r>
                    </a:p>
                  </a:txBody>
                  <a:tcPr anchor="ctr">
                    <a:lnL w="9525" cap="flat" cmpd="sng" algn="ctr">
                      <a:solidFill>
                        <a:schemeClr val="tx1">
                          <a:lumMod val="65000"/>
                          <a:lumOff val="3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50662782"/>
                  </a:ext>
                </a:extLst>
              </a:tr>
              <a:tr h="1013664">
                <a:tc>
                  <a:txBody>
                    <a:bodyPr/>
                    <a:lstStyle/>
                    <a:p>
                      <a:pPr algn="ctr" fontAlgn="ctr">
                        <a:spcBef>
                          <a:spcPts val="0"/>
                        </a:spcBef>
                        <a:spcAft>
                          <a:spcPts val="0"/>
                        </a:spcAft>
                      </a:pPr>
                      <a:r>
                        <a:rPr lang="zh-TW" altLang="en-US" sz="1800" b="1" u="none" strike="noStrike" dirty="0">
                          <a:effectLst/>
                        </a:rPr>
                        <a:t>公司準備金、</a:t>
                      </a:r>
                      <a:br>
                        <a:rPr lang="en-US" altLang="zh-TW" sz="1800" b="1" u="none" strike="noStrike" dirty="0">
                          <a:effectLst/>
                        </a:rPr>
                      </a:br>
                      <a:r>
                        <a:rPr lang="zh-TW" altLang="en-US" sz="1800" b="1" u="none" strike="noStrike" dirty="0">
                          <a:effectLst/>
                        </a:rPr>
                        <a:t>開辦費用</a:t>
                      </a:r>
                      <a:endParaRPr lang="zh-TW" altLang="en-US" sz="1800" b="1" i="0" u="none" strike="noStrike" dirty="0">
                        <a:effectLst/>
                        <a:latin typeface="Arial" panose="020B0604020202020204" pitchFamily="34" charset="0"/>
                      </a:endParaRPr>
                    </a:p>
                  </a:txBody>
                  <a:tcPr anchor="ctr">
                    <a:lnL w="12700" cap="flat" cmpd="sng" algn="ctr">
                      <a:solidFill>
                        <a:schemeClr val="tx1">
                          <a:lumMod val="85000"/>
                          <a:lumOff val="1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fontAlgn="ctr">
                        <a:spcBef>
                          <a:spcPts val="0"/>
                        </a:spcBef>
                        <a:spcAft>
                          <a:spcPts val="0"/>
                        </a:spcAft>
                      </a:pPr>
                      <a:r>
                        <a:rPr lang="zh-TW" altLang="en-US" sz="1800" b="0" i="0" u="none" strike="noStrike" dirty="0">
                          <a:solidFill>
                            <a:schemeClr val="tx1">
                              <a:lumMod val="85000"/>
                              <a:lumOff val="15000"/>
                            </a:schemeClr>
                          </a:solidFill>
                          <a:effectLst/>
                          <a:latin typeface="+mj-lt"/>
                        </a:rPr>
                        <a:t>裝潢費、租押金、設備器材費用、雜支</a:t>
                      </a:r>
                    </a:p>
                  </a:txBody>
                  <a:tcPr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fontAlgn="ctr">
                        <a:spcBef>
                          <a:spcPts val="0"/>
                        </a:spcBef>
                        <a:spcAft>
                          <a:spcPts val="0"/>
                        </a:spcAft>
                      </a:pPr>
                      <a:r>
                        <a:rPr lang="en-US" altLang="zh-TW" sz="1800" u="none" strike="noStrike" dirty="0">
                          <a:solidFill>
                            <a:schemeClr val="tx1">
                              <a:lumMod val="85000"/>
                              <a:lumOff val="15000"/>
                            </a:schemeClr>
                          </a:solidFill>
                          <a:effectLst/>
                        </a:rPr>
                        <a:t>NT$</a:t>
                      </a:r>
                      <a:r>
                        <a:rPr lang="zh-TW" altLang="en-US" sz="1800" u="none" strike="noStrike" dirty="0">
                          <a:solidFill>
                            <a:schemeClr val="tx1">
                              <a:lumMod val="85000"/>
                              <a:lumOff val="15000"/>
                            </a:schemeClr>
                          </a:solidFill>
                          <a:effectLst/>
                        </a:rPr>
                        <a:t> </a:t>
                      </a:r>
                      <a:r>
                        <a:rPr lang="en-US" altLang="zh-TW" sz="1800" b="1" u="none" strike="noStrike" dirty="0">
                          <a:solidFill>
                            <a:schemeClr val="tx1">
                              <a:lumMod val="85000"/>
                              <a:lumOff val="15000"/>
                            </a:schemeClr>
                          </a:solidFill>
                          <a:effectLst/>
                        </a:rPr>
                        <a:t>200 </a:t>
                      </a:r>
                      <a:r>
                        <a:rPr lang="zh-TW" altLang="en-US" sz="1800" b="1" u="none" strike="noStrike" dirty="0">
                          <a:solidFill>
                            <a:schemeClr val="tx1">
                              <a:lumMod val="85000"/>
                              <a:lumOff val="15000"/>
                            </a:schemeClr>
                          </a:solidFill>
                          <a:effectLst/>
                        </a:rPr>
                        <a:t>萬</a:t>
                      </a:r>
                      <a:r>
                        <a:rPr lang="zh-TW" altLang="en-US" sz="1800" u="none" strike="noStrike" dirty="0">
                          <a:solidFill>
                            <a:schemeClr val="tx1">
                              <a:lumMod val="85000"/>
                              <a:lumOff val="15000"/>
                            </a:schemeClr>
                          </a:solidFill>
                          <a:effectLst/>
                        </a:rPr>
                        <a:t>元</a:t>
                      </a:r>
                      <a:endParaRPr lang="zh-TW" altLang="en-US" sz="1800" b="0" i="0" u="none" strike="noStrike" dirty="0">
                        <a:solidFill>
                          <a:schemeClr val="tx1">
                            <a:lumMod val="85000"/>
                            <a:lumOff val="15000"/>
                          </a:schemeClr>
                        </a:solidFill>
                        <a:effectLst/>
                        <a:latin typeface="Arial" panose="020B0604020202020204" pitchFamily="34" charset="0"/>
                      </a:endParaRPr>
                    </a:p>
                  </a:txBody>
                  <a:tcPr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fontAlgn="ctr">
                        <a:spcBef>
                          <a:spcPts val="0"/>
                        </a:spcBef>
                        <a:spcAft>
                          <a:spcPts val="0"/>
                        </a:spcAft>
                      </a:pPr>
                      <a:r>
                        <a:rPr lang="zh-TW" altLang="en-US" sz="1800" b="0" i="0" u="none" strike="noStrike" dirty="0">
                          <a:solidFill>
                            <a:schemeClr val="tx1">
                              <a:lumMod val="85000"/>
                              <a:lumOff val="15000"/>
                            </a:schemeClr>
                          </a:solidFill>
                          <a:effectLst/>
                          <a:latin typeface="Arial" panose="020B0604020202020204" pitchFamily="34" charset="0"/>
                        </a:rPr>
                        <a:t>登記立案日起</a:t>
                      </a:r>
                      <a:endParaRPr lang="en-US" altLang="zh-TW" sz="1800" b="0" i="0" u="none" strike="noStrike" dirty="0">
                        <a:solidFill>
                          <a:schemeClr val="tx1">
                            <a:lumMod val="85000"/>
                            <a:lumOff val="15000"/>
                          </a:schemeClr>
                        </a:solidFill>
                        <a:effectLst/>
                        <a:latin typeface="Arial" panose="020B0604020202020204" pitchFamily="34" charset="0"/>
                      </a:endParaRPr>
                    </a:p>
                    <a:p>
                      <a:pPr algn="ctr" fontAlgn="ctr">
                        <a:spcBef>
                          <a:spcPts val="0"/>
                        </a:spcBef>
                        <a:spcAft>
                          <a:spcPts val="0"/>
                        </a:spcAft>
                      </a:pPr>
                      <a:r>
                        <a:rPr lang="en-US" altLang="zh-TW" sz="1800" b="1" i="0" u="none" strike="noStrike" dirty="0">
                          <a:solidFill>
                            <a:srgbClr val="FF3300"/>
                          </a:solidFill>
                          <a:effectLst/>
                          <a:latin typeface="Arial" panose="020B0604020202020204" pitchFamily="34" charset="0"/>
                        </a:rPr>
                        <a:t>8</a:t>
                      </a:r>
                      <a:r>
                        <a:rPr lang="zh-TW" altLang="en-US" sz="1800" b="1" i="0" u="none" strike="noStrike" dirty="0">
                          <a:solidFill>
                            <a:srgbClr val="FF3300"/>
                          </a:solidFill>
                          <a:effectLst/>
                          <a:latin typeface="Arial" panose="020B0604020202020204" pitchFamily="34" charset="0"/>
                        </a:rPr>
                        <a:t>個月</a:t>
                      </a:r>
                      <a:r>
                        <a:rPr lang="zh-TW" altLang="en-US" sz="1800" b="0" i="0" u="none" strike="noStrike" dirty="0">
                          <a:solidFill>
                            <a:schemeClr val="tx1">
                              <a:lumMod val="85000"/>
                              <a:lumOff val="15000"/>
                            </a:schemeClr>
                          </a:solidFill>
                          <a:effectLst/>
                          <a:latin typeface="Arial" panose="020B0604020202020204" pitchFamily="34" charset="0"/>
                        </a:rPr>
                        <a:t>內</a:t>
                      </a:r>
                    </a:p>
                  </a:txBody>
                  <a:tcPr anchor="ctr">
                    <a:lnL w="9525" cap="flat" cmpd="sng" algn="ctr">
                      <a:solidFill>
                        <a:schemeClr val="tx1">
                          <a:lumMod val="65000"/>
                          <a:lumOff val="3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45854135"/>
                  </a:ext>
                </a:extLst>
              </a:tr>
              <a:tr h="1013664">
                <a:tc>
                  <a:txBody>
                    <a:bodyPr/>
                    <a:lstStyle/>
                    <a:p>
                      <a:pPr algn="ctr" fontAlgn="ctr">
                        <a:spcBef>
                          <a:spcPts val="0"/>
                        </a:spcBef>
                        <a:spcAft>
                          <a:spcPts val="0"/>
                        </a:spcAft>
                      </a:pPr>
                      <a:r>
                        <a:rPr lang="zh-TW" altLang="en-US" sz="1800" b="1" u="none" strike="noStrike" dirty="0">
                          <a:effectLst/>
                        </a:rPr>
                        <a:t>週轉性支出</a:t>
                      </a:r>
                      <a:endParaRPr lang="zh-TW" altLang="en-US" sz="1800" b="1" i="0" u="none" strike="noStrike" dirty="0">
                        <a:effectLst/>
                        <a:latin typeface="Arial" panose="020B0604020202020204" pitchFamily="34" charset="0"/>
                      </a:endParaRPr>
                    </a:p>
                  </a:txBody>
                  <a:tcPr anchor="ctr">
                    <a:lnL w="12700" cap="flat" cmpd="sng" algn="ctr">
                      <a:solidFill>
                        <a:schemeClr val="tx1">
                          <a:lumMod val="85000"/>
                          <a:lumOff val="1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spcBef>
                          <a:spcPts val="0"/>
                        </a:spcBef>
                        <a:spcAft>
                          <a:spcPts val="0"/>
                        </a:spcAft>
                      </a:pPr>
                      <a:r>
                        <a:rPr lang="zh-TW" altLang="en-US" sz="1800" kern="1200" dirty="0">
                          <a:solidFill>
                            <a:schemeClr val="tx1">
                              <a:lumMod val="85000"/>
                              <a:lumOff val="15000"/>
                            </a:schemeClr>
                          </a:solidFill>
                          <a:latin typeface="+mn-lt"/>
                          <a:ea typeface="+mn-ea"/>
                          <a:cs typeface="+mn-cs"/>
                        </a:rPr>
                        <a:t>員工薪資、水電租金、存貨、週轉預備金</a:t>
                      </a:r>
                    </a:p>
                  </a:txBody>
                  <a:tcPr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fontAlgn="ctr">
                        <a:spcBef>
                          <a:spcPts val="0"/>
                        </a:spcBef>
                        <a:spcAft>
                          <a:spcPts val="0"/>
                        </a:spcAft>
                      </a:pPr>
                      <a:r>
                        <a:rPr lang="en-US" altLang="zh-TW" sz="1800" u="none" strike="noStrike" dirty="0">
                          <a:solidFill>
                            <a:schemeClr val="tx1">
                              <a:lumMod val="85000"/>
                              <a:lumOff val="15000"/>
                            </a:schemeClr>
                          </a:solidFill>
                          <a:effectLst/>
                        </a:rPr>
                        <a:t>NT$</a:t>
                      </a:r>
                      <a:r>
                        <a:rPr lang="zh-TW" altLang="en-US" sz="1800" u="none" strike="noStrike" dirty="0">
                          <a:solidFill>
                            <a:schemeClr val="tx1">
                              <a:lumMod val="85000"/>
                              <a:lumOff val="15000"/>
                            </a:schemeClr>
                          </a:solidFill>
                          <a:effectLst/>
                        </a:rPr>
                        <a:t> </a:t>
                      </a:r>
                      <a:r>
                        <a:rPr lang="en-US" altLang="zh-TW" sz="1800" b="1" u="none" strike="noStrike" dirty="0">
                          <a:solidFill>
                            <a:schemeClr val="tx1">
                              <a:lumMod val="85000"/>
                              <a:lumOff val="15000"/>
                            </a:schemeClr>
                          </a:solidFill>
                          <a:effectLst/>
                        </a:rPr>
                        <a:t>400 </a:t>
                      </a:r>
                      <a:r>
                        <a:rPr lang="zh-TW" altLang="en-US" sz="1800" b="1" u="none" strike="noStrike" dirty="0">
                          <a:solidFill>
                            <a:schemeClr val="tx1">
                              <a:lumMod val="85000"/>
                              <a:lumOff val="15000"/>
                            </a:schemeClr>
                          </a:solidFill>
                          <a:effectLst/>
                        </a:rPr>
                        <a:t>萬</a:t>
                      </a:r>
                      <a:r>
                        <a:rPr lang="zh-TW" altLang="en-US" sz="1800" u="none" strike="noStrike" dirty="0">
                          <a:solidFill>
                            <a:schemeClr val="tx1">
                              <a:lumMod val="85000"/>
                              <a:lumOff val="15000"/>
                            </a:schemeClr>
                          </a:solidFill>
                          <a:effectLst/>
                        </a:rPr>
                        <a:t>元</a:t>
                      </a:r>
                      <a:endParaRPr lang="zh-TW" altLang="en-US" sz="1800" b="0" i="0" u="none" strike="noStrike" dirty="0">
                        <a:solidFill>
                          <a:schemeClr val="tx1">
                            <a:lumMod val="85000"/>
                            <a:lumOff val="15000"/>
                          </a:schemeClr>
                        </a:solidFill>
                        <a:effectLst/>
                        <a:latin typeface="Arial" panose="020B0604020202020204" pitchFamily="34" charset="0"/>
                      </a:endParaRPr>
                    </a:p>
                  </a:txBody>
                  <a:tcPr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800" b="0" i="0" u="none" strike="noStrike" kern="1200" dirty="0">
                          <a:solidFill>
                            <a:schemeClr val="tx1">
                              <a:lumMod val="85000"/>
                              <a:lumOff val="15000"/>
                            </a:schemeClr>
                          </a:solidFill>
                          <a:effectLst/>
                          <a:latin typeface="Arial" panose="020B0604020202020204" pitchFamily="34" charset="0"/>
                          <a:ea typeface="+mn-ea"/>
                          <a:cs typeface="+mn-cs"/>
                        </a:rPr>
                        <a:t>登記立案日起</a:t>
                      </a:r>
                      <a:endParaRPr lang="en-US" altLang="zh-TW" sz="1800" b="0" i="0" u="none" strike="noStrike" kern="1200" dirty="0">
                        <a:solidFill>
                          <a:schemeClr val="tx1">
                            <a:lumMod val="85000"/>
                            <a:lumOff val="15000"/>
                          </a:schemeClr>
                        </a:solidFill>
                        <a:effectLst/>
                        <a:latin typeface="Arial" panose="020B0604020202020204" pitchFamily="34" charset="0"/>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800" b="0" i="0" u="none" strike="noStrike" kern="1200" dirty="0">
                          <a:solidFill>
                            <a:schemeClr val="tx1">
                              <a:lumMod val="85000"/>
                              <a:lumOff val="15000"/>
                            </a:schemeClr>
                          </a:solidFill>
                          <a:effectLst/>
                          <a:latin typeface="Arial" panose="020B0604020202020204" pitchFamily="34" charset="0"/>
                          <a:ea typeface="+mn-ea"/>
                          <a:cs typeface="+mn-cs"/>
                        </a:rPr>
                        <a:t>5</a:t>
                      </a:r>
                      <a:r>
                        <a:rPr lang="zh-TW" altLang="en-US" sz="1800" b="0" i="0" u="none" strike="noStrike" kern="1200" dirty="0">
                          <a:solidFill>
                            <a:schemeClr val="tx1">
                              <a:lumMod val="85000"/>
                              <a:lumOff val="15000"/>
                            </a:schemeClr>
                          </a:solidFill>
                          <a:effectLst/>
                          <a:latin typeface="Arial" panose="020B0604020202020204" pitchFamily="34" charset="0"/>
                          <a:ea typeface="+mn-ea"/>
                          <a:cs typeface="+mn-cs"/>
                        </a:rPr>
                        <a:t>年內</a:t>
                      </a:r>
                    </a:p>
                  </a:txBody>
                  <a:tcPr anchor="ctr">
                    <a:lnL w="9525" cap="flat" cmpd="sng" algn="ctr">
                      <a:solidFill>
                        <a:schemeClr val="tx1">
                          <a:lumMod val="65000"/>
                          <a:lumOff val="3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93455239"/>
                  </a:ext>
                </a:extLst>
              </a:tr>
              <a:tr h="826694">
                <a:tc>
                  <a:txBody>
                    <a:bodyPr/>
                    <a:lstStyle/>
                    <a:p>
                      <a:pPr algn="ctr" fontAlgn="ctr">
                        <a:spcBef>
                          <a:spcPts val="0"/>
                        </a:spcBef>
                        <a:spcAft>
                          <a:spcPts val="0"/>
                        </a:spcAft>
                      </a:pPr>
                      <a:r>
                        <a:rPr lang="zh-TW" altLang="en-US" sz="1800" b="1" u="none" strike="noStrike" dirty="0">
                          <a:effectLst/>
                        </a:rPr>
                        <a:t>資本支出</a:t>
                      </a:r>
                      <a:endParaRPr lang="zh-TW" altLang="en-US" sz="1800" b="1" i="0" u="none" strike="noStrike" dirty="0">
                        <a:effectLst/>
                        <a:latin typeface="Arial" panose="020B0604020202020204" pitchFamily="34" charset="0"/>
                      </a:endParaRPr>
                    </a:p>
                  </a:txBody>
                  <a:tcPr anchor="ctr">
                    <a:lnL w="12700" cap="flat" cmpd="sng" algn="ctr">
                      <a:solidFill>
                        <a:schemeClr val="tx1">
                          <a:lumMod val="85000"/>
                          <a:lumOff val="1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lumMod val="85000"/>
                      </a:schemeClr>
                    </a:solidFill>
                  </a:tcPr>
                </a:tc>
                <a:tc>
                  <a:txBody>
                    <a:bodyPr/>
                    <a:lstStyle/>
                    <a:p>
                      <a:pPr algn="ctr" fontAlgn="ctr">
                        <a:spcBef>
                          <a:spcPts val="0"/>
                        </a:spcBef>
                        <a:spcAft>
                          <a:spcPts val="0"/>
                        </a:spcAft>
                      </a:pPr>
                      <a:r>
                        <a:rPr lang="zh-TW" altLang="en-US" dirty="0">
                          <a:solidFill>
                            <a:schemeClr val="tx1">
                              <a:lumMod val="85000"/>
                              <a:lumOff val="15000"/>
                            </a:schemeClr>
                          </a:solidFill>
                        </a:rPr>
                        <a:t>機器或設備、裝潢、保證金等</a:t>
                      </a:r>
                      <a:endParaRPr lang="zh-TW" altLang="en-US" sz="1800" b="0" i="0" u="none" strike="noStrike" dirty="0">
                        <a:solidFill>
                          <a:schemeClr val="tx1">
                            <a:lumMod val="85000"/>
                            <a:lumOff val="15000"/>
                          </a:schemeClr>
                        </a:solidFill>
                        <a:effectLst/>
                        <a:latin typeface="+mj-lt"/>
                      </a:endParaRPr>
                    </a:p>
                  </a:txBody>
                  <a:tcPr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fontAlgn="ctr">
                        <a:spcBef>
                          <a:spcPts val="0"/>
                        </a:spcBef>
                        <a:spcAft>
                          <a:spcPts val="0"/>
                        </a:spcAft>
                      </a:pPr>
                      <a:r>
                        <a:rPr lang="en-US" altLang="zh-TW" sz="1800" u="none" strike="noStrike" dirty="0">
                          <a:solidFill>
                            <a:schemeClr val="tx1">
                              <a:lumMod val="85000"/>
                              <a:lumOff val="15000"/>
                            </a:schemeClr>
                          </a:solidFill>
                          <a:effectLst/>
                        </a:rPr>
                        <a:t>NT$ </a:t>
                      </a:r>
                      <a:r>
                        <a:rPr lang="en-US" altLang="zh-TW" sz="1800" b="1" u="none" strike="noStrike" dirty="0">
                          <a:solidFill>
                            <a:schemeClr val="tx1">
                              <a:lumMod val="85000"/>
                              <a:lumOff val="15000"/>
                            </a:schemeClr>
                          </a:solidFill>
                          <a:effectLst/>
                        </a:rPr>
                        <a:t>1,200 </a:t>
                      </a:r>
                      <a:r>
                        <a:rPr lang="zh-TW" altLang="en-US" sz="1800" b="1" u="none" strike="noStrike" dirty="0">
                          <a:solidFill>
                            <a:schemeClr val="tx1">
                              <a:lumMod val="85000"/>
                              <a:lumOff val="15000"/>
                            </a:schemeClr>
                          </a:solidFill>
                          <a:effectLst/>
                        </a:rPr>
                        <a:t>萬</a:t>
                      </a:r>
                      <a:r>
                        <a:rPr lang="zh-TW" altLang="en-US" sz="1800" u="none" strike="noStrike" dirty="0">
                          <a:solidFill>
                            <a:schemeClr val="tx1">
                              <a:lumMod val="85000"/>
                              <a:lumOff val="15000"/>
                            </a:schemeClr>
                          </a:solidFill>
                          <a:effectLst/>
                        </a:rPr>
                        <a:t>元</a:t>
                      </a:r>
                      <a:endParaRPr lang="zh-TW" altLang="en-US" sz="1800" b="0" i="0" u="none" strike="noStrike" dirty="0">
                        <a:solidFill>
                          <a:schemeClr val="tx1">
                            <a:lumMod val="85000"/>
                            <a:lumOff val="15000"/>
                          </a:schemeClr>
                        </a:solidFill>
                        <a:effectLst/>
                        <a:latin typeface="Arial" panose="020B0604020202020204" pitchFamily="34" charset="0"/>
                      </a:endParaRPr>
                    </a:p>
                  </a:txBody>
                  <a:tcPr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zh-TW" altLang="en-US" sz="1800" b="0" i="0" u="none" strike="noStrike" kern="1200" dirty="0">
                        <a:solidFill>
                          <a:schemeClr val="tx1">
                            <a:lumMod val="85000"/>
                            <a:lumOff val="15000"/>
                          </a:schemeClr>
                        </a:solidFill>
                        <a:effectLst/>
                        <a:latin typeface="Arial" panose="020B0604020202020204" pitchFamily="34" charset="0"/>
                        <a:ea typeface="+mn-ea"/>
                        <a:cs typeface="+mn-cs"/>
                      </a:endParaRPr>
                    </a:p>
                  </a:txBody>
                  <a:tcPr anchor="ctr">
                    <a:lnL w="9525" cap="flat" cmpd="sng" algn="ctr">
                      <a:solidFill>
                        <a:schemeClr val="tx1">
                          <a:lumMod val="65000"/>
                          <a:lumOff val="3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8806878"/>
                  </a:ext>
                </a:extLst>
              </a:tr>
            </a:tbl>
          </a:graphicData>
        </a:graphic>
      </p:graphicFrame>
    </p:spTree>
    <p:extLst>
      <p:ext uri="{BB962C8B-B14F-4D97-AF65-F5344CB8AC3E}">
        <p14:creationId xmlns:p14="http://schemas.microsoft.com/office/powerpoint/2010/main" val="3468986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C1876D24-ABEE-4CF4-B125-7DB9127ABD43}"/>
              </a:ext>
            </a:extLst>
          </p:cNvPr>
          <p:cNvSpPr>
            <a:spLocks noGrp="1"/>
          </p:cNvSpPr>
          <p:nvPr>
            <p:ph type="sldNum" sz="quarter" idx="12"/>
          </p:nvPr>
        </p:nvSpPr>
        <p:spPr>
          <a:xfrm>
            <a:off x="8407851" y="6356352"/>
            <a:ext cx="817112" cy="365125"/>
          </a:xfrm>
        </p:spPr>
        <p:txBody>
          <a:bodyPr/>
          <a:lstStyle/>
          <a:p>
            <a:fld id="{892572A1-F7CB-644C-A08C-EFAC67228EB0}" type="slidenum">
              <a:rPr kumimoji="1" lang="zh-TW" altLang="en-US" smtClean="0"/>
              <a:t>5</a:t>
            </a:fld>
            <a:endParaRPr kumimoji="1" lang="zh-TW" altLang="en-US"/>
          </a:p>
        </p:txBody>
      </p:sp>
      <p:sp>
        <p:nvSpPr>
          <p:cNvPr id="4" name="TextBox 8">
            <a:extLst>
              <a:ext uri="{FF2B5EF4-FFF2-40B4-BE49-F238E27FC236}">
                <a16:creationId xmlns:a16="http://schemas.microsoft.com/office/drawing/2014/main" id="{0CF0CFB1-C5C9-4145-AC2F-779E8D5D6161}"/>
              </a:ext>
            </a:extLst>
          </p:cNvPr>
          <p:cNvSpPr txBox="1"/>
          <p:nvPr/>
        </p:nvSpPr>
        <p:spPr>
          <a:xfrm>
            <a:off x="1371783" y="716508"/>
            <a:ext cx="8328504" cy="861774"/>
          </a:xfrm>
          <a:prstGeom prst="rect">
            <a:avLst/>
          </a:prstGeom>
          <a:noFill/>
        </p:spPr>
        <p:txBody>
          <a:bodyPr wrap="square" rtlCol="0">
            <a:spAutoFit/>
          </a:bodyPr>
          <a:lstStyle/>
          <a:p>
            <a:r>
              <a:rPr lang="zh-TW" altLang="en-US" sz="5000" b="1" dirty="0">
                <a:solidFill>
                  <a:schemeClr val="tx1">
                    <a:lumMod val="85000"/>
                    <a:lumOff val="15000"/>
                  </a:schemeClr>
                </a:solidFill>
              </a:rPr>
              <a:t>還款期限</a:t>
            </a:r>
          </a:p>
        </p:txBody>
      </p:sp>
      <p:sp>
        <p:nvSpPr>
          <p:cNvPr id="5" name="矩形: 圓角 4">
            <a:extLst>
              <a:ext uri="{FF2B5EF4-FFF2-40B4-BE49-F238E27FC236}">
                <a16:creationId xmlns:a16="http://schemas.microsoft.com/office/drawing/2014/main" id="{C7C3D384-5616-48C7-BFCD-CAF8B5D32DA8}"/>
              </a:ext>
            </a:extLst>
          </p:cNvPr>
          <p:cNvSpPr/>
          <p:nvPr/>
        </p:nvSpPr>
        <p:spPr>
          <a:xfrm>
            <a:off x="7032300" y="2510193"/>
            <a:ext cx="1911675" cy="7596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700" dirty="0">
                <a:solidFill>
                  <a:sysClr val="windowText" lastClr="000000"/>
                </a:solidFill>
              </a:rPr>
              <a:t>9 – 9.5</a:t>
            </a:r>
            <a:r>
              <a:rPr lang="zh-TW" altLang="en-US" sz="1700" dirty="0">
                <a:solidFill>
                  <a:sysClr val="windowText" lastClr="000000"/>
                </a:solidFill>
              </a:rPr>
              <a:t>成</a:t>
            </a:r>
          </a:p>
        </p:txBody>
      </p:sp>
      <p:sp>
        <p:nvSpPr>
          <p:cNvPr id="16" name="矩形: 圓角 15">
            <a:extLst>
              <a:ext uri="{FF2B5EF4-FFF2-40B4-BE49-F238E27FC236}">
                <a16:creationId xmlns:a16="http://schemas.microsoft.com/office/drawing/2014/main" id="{02B23A11-CC56-4207-8F63-1F0C5ED6A0DE}"/>
              </a:ext>
            </a:extLst>
          </p:cNvPr>
          <p:cNvSpPr/>
          <p:nvPr/>
        </p:nvSpPr>
        <p:spPr>
          <a:xfrm>
            <a:off x="3026100" y="2510191"/>
            <a:ext cx="3930002" cy="7596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700" dirty="0">
                <a:solidFill>
                  <a:sysClr val="windowText" lastClr="000000"/>
                </a:solidFill>
              </a:rPr>
              <a:t>最長</a:t>
            </a:r>
            <a:r>
              <a:rPr lang="en-US" altLang="zh-TW" sz="1700" b="1" dirty="0">
                <a:solidFill>
                  <a:sysClr val="windowText" lastClr="000000"/>
                </a:solidFill>
              </a:rPr>
              <a:t>6</a:t>
            </a:r>
            <a:r>
              <a:rPr lang="zh-TW" altLang="en-US" sz="1700" dirty="0">
                <a:solidFill>
                  <a:sysClr val="windowText" lastClr="000000"/>
                </a:solidFill>
              </a:rPr>
              <a:t>年，含最長</a:t>
            </a:r>
            <a:r>
              <a:rPr lang="en-US" altLang="zh-TW" sz="1700" b="1" dirty="0">
                <a:solidFill>
                  <a:sysClr val="windowText" lastClr="000000"/>
                </a:solidFill>
              </a:rPr>
              <a:t>1</a:t>
            </a:r>
            <a:r>
              <a:rPr lang="zh-TW" altLang="en-US" sz="1700" dirty="0">
                <a:solidFill>
                  <a:sysClr val="windowText" lastClr="000000"/>
                </a:solidFill>
              </a:rPr>
              <a:t>年寬限期</a:t>
            </a:r>
          </a:p>
        </p:txBody>
      </p:sp>
      <p:sp>
        <p:nvSpPr>
          <p:cNvPr id="20" name="矩形: 圓角 19">
            <a:extLst>
              <a:ext uri="{FF2B5EF4-FFF2-40B4-BE49-F238E27FC236}">
                <a16:creationId xmlns:a16="http://schemas.microsoft.com/office/drawing/2014/main" id="{7DFDD46C-236A-4C23-9B13-B087F2D0A244}"/>
              </a:ext>
            </a:extLst>
          </p:cNvPr>
          <p:cNvSpPr/>
          <p:nvPr/>
        </p:nvSpPr>
        <p:spPr>
          <a:xfrm>
            <a:off x="7032299" y="3444024"/>
            <a:ext cx="1911675" cy="7596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700" dirty="0">
                <a:solidFill>
                  <a:sysClr val="windowText" lastClr="000000"/>
                </a:solidFill>
              </a:rPr>
              <a:t>8</a:t>
            </a:r>
            <a:r>
              <a:rPr lang="zh-TW" altLang="en-US" sz="1700" dirty="0">
                <a:solidFill>
                  <a:sysClr val="windowText" lastClr="000000"/>
                </a:solidFill>
              </a:rPr>
              <a:t> </a:t>
            </a:r>
            <a:r>
              <a:rPr lang="en-US" altLang="zh-TW" sz="1700" dirty="0">
                <a:solidFill>
                  <a:sysClr val="windowText" lastClr="000000"/>
                </a:solidFill>
              </a:rPr>
              <a:t>–</a:t>
            </a:r>
            <a:r>
              <a:rPr lang="zh-TW" altLang="en-US" sz="1700" dirty="0">
                <a:solidFill>
                  <a:sysClr val="windowText" lastClr="000000"/>
                </a:solidFill>
              </a:rPr>
              <a:t> </a:t>
            </a:r>
            <a:r>
              <a:rPr lang="en-US" altLang="zh-TW" sz="1700" dirty="0">
                <a:solidFill>
                  <a:sysClr val="windowText" lastClr="000000"/>
                </a:solidFill>
              </a:rPr>
              <a:t>9</a:t>
            </a:r>
            <a:r>
              <a:rPr lang="zh-TW" altLang="en-US" sz="1700" dirty="0">
                <a:solidFill>
                  <a:sysClr val="windowText" lastClr="000000"/>
                </a:solidFill>
              </a:rPr>
              <a:t>成</a:t>
            </a:r>
          </a:p>
        </p:txBody>
      </p:sp>
      <p:sp>
        <p:nvSpPr>
          <p:cNvPr id="27" name="矩形: 圓角 26">
            <a:extLst>
              <a:ext uri="{FF2B5EF4-FFF2-40B4-BE49-F238E27FC236}">
                <a16:creationId xmlns:a16="http://schemas.microsoft.com/office/drawing/2014/main" id="{772CE17C-B6ED-4FB7-9CCB-8BBBD71FD1A1}"/>
              </a:ext>
            </a:extLst>
          </p:cNvPr>
          <p:cNvSpPr/>
          <p:nvPr/>
        </p:nvSpPr>
        <p:spPr>
          <a:xfrm>
            <a:off x="3026099" y="3444024"/>
            <a:ext cx="3930002" cy="7596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700" b="0" i="0" u="none" strike="noStrike" kern="1200" cap="none" spc="0" normalizeH="0" baseline="0" noProof="0" dirty="0">
                <a:ln>
                  <a:noFill/>
                </a:ln>
                <a:solidFill>
                  <a:sysClr val="windowText" lastClr="000000"/>
                </a:solidFill>
                <a:effectLst/>
                <a:uLnTx/>
                <a:uFillTx/>
                <a:latin typeface="DengXian"/>
                <a:ea typeface="DengXian"/>
                <a:cs typeface="+mn-cs"/>
              </a:rPr>
              <a:t>最長</a:t>
            </a:r>
            <a:r>
              <a:rPr kumimoji="0" lang="en-US" altLang="zh-TW" sz="1700" b="1" i="0" u="none" strike="noStrike" kern="1200" cap="none" spc="0" normalizeH="0" baseline="0" noProof="0" dirty="0">
                <a:ln>
                  <a:noFill/>
                </a:ln>
                <a:solidFill>
                  <a:sysClr val="windowText" lastClr="000000"/>
                </a:solidFill>
                <a:effectLst/>
                <a:uLnTx/>
                <a:uFillTx/>
                <a:latin typeface="DengXian"/>
                <a:ea typeface="DengXian"/>
                <a:cs typeface="+mn-cs"/>
              </a:rPr>
              <a:t>6</a:t>
            </a:r>
            <a:r>
              <a:rPr kumimoji="0" lang="zh-TW" altLang="en-US" sz="1700" b="0" i="0" u="none" strike="noStrike" kern="1200" cap="none" spc="0" normalizeH="0" baseline="0" noProof="0" dirty="0">
                <a:ln>
                  <a:noFill/>
                </a:ln>
                <a:solidFill>
                  <a:sysClr val="windowText" lastClr="000000"/>
                </a:solidFill>
                <a:effectLst/>
                <a:uLnTx/>
                <a:uFillTx/>
                <a:latin typeface="DengXian"/>
                <a:ea typeface="DengXian"/>
                <a:cs typeface="+mn-cs"/>
              </a:rPr>
              <a:t>年，含最長</a:t>
            </a:r>
            <a:r>
              <a:rPr kumimoji="0" lang="en-US" altLang="zh-TW" sz="1700" b="1" i="0" u="none" strike="noStrike" kern="1200" cap="none" spc="0" normalizeH="0" baseline="0" noProof="0" dirty="0">
                <a:ln>
                  <a:noFill/>
                </a:ln>
                <a:solidFill>
                  <a:sysClr val="windowText" lastClr="000000"/>
                </a:solidFill>
                <a:effectLst/>
                <a:uLnTx/>
                <a:uFillTx/>
                <a:latin typeface="DengXian"/>
                <a:ea typeface="DengXian"/>
                <a:cs typeface="+mn-cs"/>
              </a:rPr>
              <a:t>1</a:t>
            </a:r>
            <a:r>
              <a:rPr kumimoji="0" lang="zh-TW" altLang="en-US" sz="1700" b="0" i="0" u="none" strike="noStrike" kern="1200" cap="none" spc="0" normalizeH="0" baseline="0" noProof="0" dirty="0">
                <a:ln>
                  <a:noFill/>
                </a:ln>
                <a:solidFill>
                  <a:sysClr val="windowText" lastClr="000000"/>
                </a:solidFill>
                <a:effectLst/>
                <a:uLnTx/>
                <a:uFillTx/>
                <a:latin typeface="DengXian"/>
                <a:ea typeface="DengXian"/>
                <a:cs typeface="+mn-cs"/>
              </a:rPr>
              <a:t>年寬限期</a:t>
            </a:r>
          </a:p>
        </p:txBody>
      </p:sp>
      <p:sp>
        <p:nvSpPr>
          <p:cNvPr id="29" name="矩形: 圓角 28">
            <a:extLst>
              <a:ext uri="{FF2B5EF4-FFF2-40B4-BE49-F238E27FC236}">
                <a16:creationId xmlns:a16="http://schemas.microsoft.com/office/drawing/2014/main" id="{D53F3C94-1611-44F6-BC26-F3976C0EF0A0}"/>
              </a:ext>
            </a:extLst>
          </p:cNvPr>
          <p:cNvSpPr/>
          <p:nvPr/>
        </p:nvSpPr>
        <p:spPr>
          <a:xfrm>
            <a:off x="7032299" y="4377854"/>
            <a:ext cx="1911675" cy="75785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700" dirty="0">
                <a:solidFill>
                  <a:sysClr val="windowText" lastClr="000000"/>
                </a:solidFill>
              </a:rPr>
              <a:t>8 – 9</a:t>
            </a:r>
            <a:r>
              <a:rPr lang="zh-TW" altLang="en-US" sz="1700" dirty="0">
                <a:solidFill>
                  <a:sysClr val="windowText" lastClr="000000"/>
                </a:solidFill>
              </a:rPr>
              <a:t>成</a:t>
            </a:r>
          </a:p>
        </p:txBody>
      </p:sp>
      <p:sp>
        <p:nvSpPr>
          <p:cNvPr id="32" name="矩形: 圓角 31">
            <a:extLst>
              <a:ext uri="{FF2B5EF4-FFF2-40B4-BE49-F238E27FC236}">
                <a16:creationId xmlns:a16="http://schemas.microsoft.com/office/drawing/2014/main" id="{6BA21464-1AA1-41EB-B4CD-33B881000B87}"/>
              </a:ext>
            </a:extLst>
          </p:cNvPr>
          <p:cNvSpPr/>
          <p:nvPr/>
        </p:nvSpPr>
        <p:spPr>
          <a:xfrm>
            <a:off x="3026099" y="4377855"/>
            <a:ext cx="3930002" cy="757854"/>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700" dirty="0">
                <a:solidFill>
                  <a:sysClr val="windowText" lastClr="000000"/>
                </a:solidFill>
              </a:rPr>
              <a:t>廠房</a:t>
            </a:r>
            <a:r>
              <a:rPr lang="en-US" altLang="zh-TW" sz="1700" dirty="0">
                <a:solidFill>
                  <a:sysClr val="windowText" lastClr="000000"/>
                </a:solidFill>
              </a:rPr>
              <a:t>/</a:t>
            </a:r>
            <a:r>
              <a:rPr lang="zh-TW" altLang="en-US" sz="1700" dirty="0">
                <a:solidFill>
                  <a:sysClr val="windowText" lastClr="000000"/>
                </a:solidFill>
              </a:rPr>
              <a:t>場所最長</a:t>
            </a:r>
            <a:r>
              <a:rPr lang="en-US" altLang="zh-TW" sz="1700" b="1" dirty="0">
                <a:solidFill>
                  <a:sysClr val="windowText" lastClr="000000"/>
                </a:solidFill>
              </a:rPr>
              <a:t>15</a:t>
            </a:r>
            <a:r>
              <a:rPr lang="zh-TW" altLang="en-US" sz="1700" dirty="0">
                <a:solidFill>
                  <a:sysClr val="windowText" lastClr="000000"/>
                </a:solidFill>
              </a:rPr>
              <a:t>年，含</a:t>
            </a:r>
            <a:r>
              <a:rPr lang="en-US" altLang="zh-TW" sz="1700" b="1" dirty="0">
                <a:solidFill>
                  <a:sysClr val="windowText" lastClr="000000"/>
                </a:solidFill>
              </a:rPr>
              <a:t>3</a:t>
            </a:r>
            <a:r>
              <a:rPr lang="zh-TW" altLang="en-US" sz="1700" dirty="0">
                <a:solidFill>
                  <a:sysClr val="windowText" lastClr="000000"/>
                </a:solidFill>
              </a:rPr>
              <a:t>年寬限期</a:t>
            </a:r>
            <a:endParaRPr lang="en-US" altLang="zh-TW" sz="1700" dirty="0">
              <a:solidFill>
                <a:sysClr val="windowText" lastClr="000000"/>
              </a:solidFill>
            </a:endParaRPr>
          </a:p>
          <a:p>
            <a:r>
              <a:rPr lang="zh-TW" altLang="en-US" sz="1700" dirty="0">
                <a:solidFill>
                  <a:sysClr val="windowText" lastClr="000000"/>
                </a:solidFill>
              </a:rPr>
              <a:t>設備</a:t>
            </a:r>
            <a:r>
              <a:rPr lang="en-US" altLang="zh-TW" sz="1700" dirty="0">
                <a:solidFill>
                  <a:sysClr val="windowText" lastClr="000000"/>
                </a:solidFill>
              </a:rPr>
              <a:t>/</a:t>
            </a:r>
            <a:r>
              <a:rPr lang="zh-TW" altLang="en-US" sz="1700" dirty="0">
                <a:solidFill>
                  <a:sysClr val="windowText" lastClr="000000"/>
                </a:solidFill>
              </a:rPr>
              <a:t>軟體最長</a:t>
            </a:r>
            <a:r>
              <a:rPr lang="en-US" altLang="zh-TW" sz="1700" b="1" dirty="0">
                <a:solidFill>
                  <a:sysClr val="windowText" lastClr="000000"/>
                </a:solidFill>
              </a:rPr>
              <a:t>7</a:t>
            </a:r>
            <a:r>
              <a:rPr lang="zh-TW" altLang="en-US" sz="1700" dirty="0">
                <a:solidFill>
                  <a:sysClr val="windowText" lastClr="000000"/>
                </a:solidFill>
              </a:rPr>
              <a:t>年，含</a:t>
            </a:r>
            <a:r>
              <a:rPr lang="en-US" altLang="zh-TW" sz="1700" b="1" dirty="0">
                <a:solidFill>
                  <a:sysClr val="windowText" lastClr="000000"/>
                </a:solidFill>
              </a:rPr>
              <a:t>2</a:t>
            </a:r>
            <a:r>
              <a:rPr lang="zh-TW" altLang="en-US" sz="1700" dirty="0">
                <a:solidFill>
                  <a:sysClr val="windowText" lastClr="000000"/>
                </a:solidFill>
              </a:rPr>
              <a:t>年寬限期</a:t>
            </a:r>
          </a:p>
        </p:txBody>
      </p:sp>
      <p:sp>
        <p:nvSpPr>
          <p:cNvPr id="74" name="文字方塊 73">
            <a:extLst>
              <a:ext uri="{FF2B5EF4-FFF2-40B4-BE49-F238E27FC236}">
                <a16:creationId xmlns:a16="http://schemas.microsoft.com/office/drawing/2014/main" id="{061BBBD6-2070-4A4D-89B8-1D5C0B9DE3E4}"/>
              </a:ext>
            </a:extLst>
          </p:cNvPr>
          <p:cNvSpPr txBox="1"/>
          <p:nvPr/>
        </p:nvSpPr>
        <p:spPr>
          <a:xfrm>
            <a:off x="4385806" y="1983153"/>
            <a:ext cx="1210588" cy="400110"/>
          </a:xfrm>
          <a:prstGeom prst="rect">
            <a:avLst/>
          </a:prstGeom>
          <a:noFill/>
        </p:spPr>
        <p:txBody>
          <a:bodyPr wrap="none" rtlCol="0">
            <a:spAutoFit/>
          </a:bodyPr>
          <a:lstStyle/>
          <a:p>
            <a:r>
              <a:rPr lang="zh-TW" altLang="en-US" sz="2000" b="1" dirty="0">
                <a:solidFill>
                  <a:srgbClr val="4AA79F"/>
                </a:solidFill>
              </a:rPr>
              <a:t>貸款期限</a:t>
            </a:r>
          </a:p>
        </p:txBody>
      </p:sp>
      <p:sp>
        <p:nvSpPr>
          <p:cNvPr id="76" name="文字方塊 75">
            <a:extLst>
              <a:ext uri="{FF2B5EF4-FFF2-40B4-BE49-F238E27FC236}">
                <a16:creationId xmlns:a16="http://schemas.microsoft.com/office/drawing/2014/main" id="{0168F65D-C5ED-4733-958C-B9301ED82FEB}"/>
              </a:ext>
            </a:extLst>
          </p:cNvPr>
          <p:cNvSpPr txBox="1"/>
          <p:nvPr/>
        </p:nvSpPr>
        <p:spPr>
          <a:xfrm>
            <a:off x="7382842" y="1983153"/>
            <a:ext cx="1210588" cy="400110"/>
          </a:xfrm>
          <a:prstGeom prst="rect">
            <a:avLst/>
          </a:prstGeom>
          <a:noFill/>
        </p:spPr>
        <p:txBody>
          <a:bodyPr wrap="none" rtlCol="0">
            <a:spAutoFit/>
          </a:bodyPr>
          <a:lstStyle/>
          <a:p>
            <a:r>
              <a:rPr lang="zh-TW" altLang="en-US" sz="2000" b="1" dirty="0">
                <a:solidFill>
                  <a:srgbClr val="4AA79F"/>
                </a:solidFill>
              </a:rPr>
              <a:t>保證條件</a:t>
            </a:r>
          </a:p>
        </p:txBody>
      </p:sp>
      <p:sp>
        <p:nvSpPr>
          <p:cNvPr id="78" name="文字方塊 77">
            <a:extLst>
              <a:ext uri="{FF2B5EF4-FFF2-40B4-BE49-F238E27FC236}">
                <a16:creationId xmlns:a16="http://schemas.microsoft.com/office/drawing/2014/main" id="{08297AF0-EAE9-487E-83DB-3B03D5B68D92}"/>
              </a:ext>
            </a:extLst>
          </p:cNvPr>
          <p:cNvSpPr txBox="1"/>
          <p:nvPr/>
        </p:nvSpPr>
        <p:spPr>
          <a:xfrm>
            <a:off x="1482834" y="2689936"/>
            <a:ext cx="1467068" cy="400110"/>
          </a:xfrm>
          <a:prstGeom prst="rect">
            <a:avLst/>
          </a:prstGeom>
          <a:noFill/>
        </p:spPr>
        <p:txBody>
          <a:bodyPr wrap="none" rtlCol="0">
            <a:spAutoFit/>
          </a:bodyPr>
          <a:lstStyle/>
          <a:p>
            <a:r>
              <a:rPr lang="zh-TW" altLang="en-US" sz="2000" b="1" dirty="0">
                <a:solidFill>
                  <a:srgbClr val="4AA79F"/>
                </a:solidFill>
              </a:rPr>
              <a:t>準備開辦金</a:t>
            </a:r>
          </a:p>
        </p:txBody>
      </p:sp>
      <p:sp>
        <p:nvSpPr>
          <p:cNvPr id="80" name="文字方塊 79">
            <a:extLst>
              <a:ext uri="{FF2B5EF4-FFF2-40B4-BE49-F238E27FC236}">
                <a16:creationId xmlns:a16="http://schemas.microsoft.com/office/drawing/2014/main" id="{7FC7BB11-ADB8-4C96-80FE-80761B89A595}"/>
              </a:ext>
            </a:extLst>
          </p:cNvPr>
          <p:cNvSpPr txBox="1"/>
          <p:nvPr/>
        </p:nvSpPr>
        <p:spPr>
          <a:xfrm>
            <a:off x="1482833" y="3623769"/>
            <a:ext cx="1467068" cy="400110"/>
          </a:xfrm>
          <a:prstGeom prst="rect">
            <a:avLst/>
          </a:prstGeom>
          <a:noFill/>
        </p:spPr>
        <p:txBody>
          <a:bodyPr wrap="none" rtlCol="0">
            <a:spAutoFit/>
          </a:bodyPr>
          <a:lstStyle/>
          <a:p>
            <a:r>
              <a:rPr lang="zh-TW" altLang="en-US" sz="2000" b="1" dirty="0">
                <a:solidFill>
                  <a:srgbClr val="4AA79F"/>
                </a:solidFill>
              </a:rPr>
              <a:t>營運週轉金</a:t>
            </a:r>
          </a:p>
        </p:txBody>
      </p:sp>
      <p:sp>
        <p:nvSpPr>
          <p:cNvPr id="82" name="文字方塊 81">
            <a:extLst>
              <a:ext uri="{FF2B5EF4-FFF2-40B4-BE49-F238E27FC236}">
                <a16:creationId xmlns:a16="http://schemas.microsoft.com/office/drawing/2014/main" id="{AB616B36-9DDF-405B-B0A9-2082F7FEC1A5}"/>
              </a:ext>
            </a:extLst>
          </p:cNvPr>
          <p:cNvSpPr txBox="1"/>
          <p:nvPr/>
        </p:nvSpPr>
        <p:spPr>
          <a:xfrm>
            <a:off x="1482833" y="4556725"/>
            <a:ext cx="1467068" cy="400110"/>
          </a:xfrm>
          <a:prstGeom prst="rect">
            <a:avLst/>
          </a:prstGeom>
          <a:noFill/>
        </p:spPr>
        <p:txBody>
          <a:bodyPr wrap="none" rtlCol="0">
            <a:spAutoFit/>
          </a:bodyPr>
          <a:lstStyle/>
          <a:p>
            <a:r>
              <a:rPr lang="zh-TW" altLang="en-US" sz="2000" b="1" dirty="0">
                <a:solidFill>
                  <a:srgbClr val="4AA79F"/>
                </a:solidFill>
              </a:rPr>
              <a:t>資本性支出</a:t>
            </a:r>
          </a:p>
        </p:txBody>
      </p:sp>
      <p:pic>
        <p:nvPicPr>
          <p:cNvPr id="8" name="圖形 7" descr="日曆">
            <a:extLst>
              <a:ext uri="{FF2B5EF4-FFF2-40B4-BE49-F238E27FC236}">
                <a16:creationId xmlns:a16="http://schemas.microsoft.com/office/drawing/2014/main" id="{9F1BEF48-4BAE-4DBC-93A2-B3DE93A7D9B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5626" y="604316"/>
            <a:ext cx="1086157" cy="1086157"/>
          </a:xfrm>
          <a:prstGeom prst="rect">
            <a:avLst/>
          </a:prstGeom>
        </p:spPr>
      </p:pic>
      <p:sp>
        <p:nvSpPr>
          <p:cNvPr id="2" name="文字方塊 1">
            <a:extLst>
              <a:ext uri="{FF2B5EF4-FFF2-40B4-BE49-F238E27FC236}">
                <a16:creationId xmlns:a16="http://schemas.microsoft.com/office/drawing/2014/main" id="{B3568C16-4A6B-1945-AA67-049874F70C5D}"/>
              </a:ext>
            </a:extLst>
          </p:cNvPr>
          <p:cNvSpPr txBox="1"/>
          <p:nvPr/>
        </p:nvSpPr>
        <p:spPr>
          <a:xfrm>
            <a:off x="1482833" y="5725703"/>
            <a:ext cx="7141521" cy="646331"/>
          </a:xfrm>
          <a:prstGeom prst="rect">
            <a:avLst/>
          </a:prstGeom>
          <a:noFill/>
        </p:spPr>
        <p:txBody>
          <a:bodyPr wrap="square" rtlCol="0">
            <a:spAutoFit/>
          </a:bodyPr>
          <a:lstStyle/>
          <a:p>
            <a:r>
              <a:rPr lang="en-US" altLang="zh-TW" dirty="0">
                <a:solidFill>
                  <a:schemeClr val="tx1">
                    <a:lumMod val="85000"/>
                    <a:lumOff val="15000"/>
                  </a:schemeClr>
                </a:solidFill>
                <a:latin typeface="+mn-ea"/>
              </a:rPr>
              <a:t>※</a:t>
            </a:r>
            <a:r>
              <a:rPr lang="zh-TW" altLang="en-US" dirty="0">
                <a:solidFill>
                  <a:schemeClr val="tx1">
                    <a:lumMod val="85000"/>
                    <a:lumOff val="15000"/>
                  </a:schemeClr>
                </a:solidFill>
                <a:latin typeface="+mn-ea"/>
                <a:cs typeface="Calibri" panose="020F0502020204030204" pitchFamily="34" charset="0"/>
              </a:rPr>
              <a:t>寬限期滿後</a:t>
            </a:r>
            <a:r>
              <a:rPr lang="zh-TW" altLang="en-US" u="heavy" dirty="0">
                <a:solidFill>
                  <a:schemeClr val="tx1">
                    <a:lumMod val="85000"/>
                    <a:lumOff val="15000"/>
                  </a:schemeClr>
                </a:solidFill>
                <a:uFill>
                  <a:solidFill>
                    <a:srgbClr val="E83316"/>
                  </a:solidFill>
                </a:uFill>
                <a:latin typeface="+mn-ea"/>
                <a:cs typeface="Calibri" panose="020F0502020204030204" pitchFamily="34" charset="0"/>
              </a:rPr>
              <a:t>按月平均攤還</a:t>
            </a:r>
            <a:r>
              <a:rPr lang="zh-TW" altLang="en-US" dirty="0">
                <a:solidFill>
                  <a:schemeClr val="tx1">
                    <a:lumMod val="85000"/>
                    <a:lumOff val="15000"/>
                  </a:schemeClr>
                </a:solidFill>
                <a:latin typeface="+mn-ea"/>
                <a:cs typeface="Calibri" panose="020F0502020204030204" pitchFamily="34" charset="0"/>
              </a:rPr>
              <a:t>本金或本息</a:t>
            </a:r>
            <a:endParaRPr lang="en-US" altLang="zh-TW" dirty="0">
              <a:solidFill>
                <a:schemeClr val="tx1">
                  <a:lumMod val="85000"/>
                  <a:lumOff val="15000"/>
                </a:schemeClr>
              </a:solidFill>
              <a:latin typeface="+mn-ea"/>
              <a:cs typeface="Calibri" panose="020F0502020204030204" pitchFamily="34" charset="0"/>
            </a:endParaRPr>
          </a:p>
          <a:p>
            <a:r>
              <a:rPr lang="en-US" altLang="zh-TW" dirty="0">
                <a:solidFill>
                  <a:schemeClr val="tx1">
                    <a:lumMod val="85000"/>
                    <a:lumOff val="15000"/>
                  </a:schemeClr>
                </a:solidFill>
                <a:latin typeface="+mn-ea"/>
                <a:cs typeface="Calibri" panose="020F0502020204030204" pitchFamily="34" charset="0"/>
              </a:rPr>
              <a:t>※</a:t>
            </a:r>
            <a:r>
              <a:rPr lang="zh-TW" altLang="en-US" dirty="0">
                <a:solidFill>
                  <a:schemeClr val="tx1">
                    <a:lumMod val="85000"/>
                    <a:lumOff val="15000"/>
                  </a:schemeClr>
                </a:solidFill>
                <a:latin typeface="+mn-ea"/>
                <a:cs typeface="Calibri" panose="020F0502020204030204" pitchFamily="34" charset="0"/>
              </a:rPr>
              <a:t>貸放後，</a:t>
            </a:r>
            <a:r>
              <a:rPr lang="zh-TW" altLang="en-US" u="heavy" dirty="0">
                <a:solidFill>
                  <a:schemeClr val="tx1">
                    <a:lumMod val="85000"/>
                    <a:lumOff val="15000"/>
                  </a:schemeClr>
                </a:solidFill>
                <a:uFill>
                  <a:solidFill>
                    <a:srgbClr val="E83316"/>
                  </a:solidFill>
                </a:uFill>
                <a:latin typeface="+mn-ea"/>
                <a:cs typeface="Calibri" panose="020F0502020204030204" pitchFamily="34" charset="0"/>
              </a:rPr>
              <a:t>承貸金融機構得視個案實際需要調整期限與償還方式</a:t>
            </a:r>
          </a:p>
        </p:txBody>
      </p:sp>
    </p:spTree>
    <p:extLst>
      <p:ext uri="{BB962C8B-B14F-4D97-AF65-F5344CB8AC3E}">
        <p14:creationId xmlns:p14="http://schemas.microsoft.com/office/powerpoint/2010/main" val="3291849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C1876D24-ABEE-4CF4-B125-7DB9127ABD43}"/>
              </a:ext>
            </a:extLst>
          </p:cNvPr>
          <p:cNvSpPr>
            <a:spLocks noGrp="1"/>
          </p:cNvSpPr>
          <p:nvPr>
            <p:ph type="sldNum" sz="quarter" idx="12"/>
          </p:nvPr>
        </p:nvSpPr>
        <p:spPr>
          <a:xfrm>
            <a:off x="8407851" y="6356352"/>
            <a:ext cx="817112" cy="365125"/>
          </a:xfrm>
        </p:spPr>
        <p:txBody>
          <a:bodyPr/>
          <a:lstStyle/>
          <a:p>
            <a:fld id="{892572A1-F7CB-644C-A08C-EFAC67228EB0}" type="slidenum">
              <a:rPr kumimoji="1" lang="zh-TW" altLang="en-US" smtClean="0"/>
              <a:t>6</a:t>
            </a:fld>
            <a:endParaRPr kumimoji="1" lang="zh-TW" altLang="en-US"/>
          </a:p>
        </p:txBody>
      </p:sp>
      <p:sp>
        <p:nvSpPr>
          <p:cNvPr id="4" name="TextBox 8">
            <a:extLst>
              <a:ext uri="{FF2B5EF4-FFF2-40B4-BE49-F238E27FC236}">
                <a16:creationId xmlns:a16="http://schemas.microsoft.com/office/drawing/2014/main" id="{0CF0CFB1-C5C9-4145-AC2F-779E8D5D6161}"/>
              </a:ext>
            </a:extLst>
          </p:cNvPr>
          <p:cNvSpPr txBox="1"/>
          <p:nvPr/>
        </p:nvSpPr>
        <p:spPr>
          <a:xfrm>
            <a:off x="1371783" y="721861"/>
            <a:ext cx="8328504" cy="861774"/>
          </a:xfrm>
          <a:prstGeom prst="rect">
            <a:avLst/>
          </a:prstGeom>
          <a:noFill/>
        </p:spPr>
        <p:txBody>
          <a:bodyPr wrap="square" rtlCol="0">
            <a:spAutoFit/>
          </a:bodyPr>
          <a:lstStyle/>
          <a:p>
            <a:r>
              <a:rPr lang="zh-TW" altLang="en-US" sz="5000" b="1" dirty="0">
                <a:solidFill>
                  <a:schemeClr val="tx1">
                    <a:lumMod val="85000"/>
                    <a:lumOff val="15000"/>
                  </a:schemeClr>
                </a:solidFill>
              </a:rPr>
              <a:t>這次哪裡不一樣？</a:t>
            </a:r>
          </a:p>
        </p:txBody>
      </p:sp>
      <p:sp>
        <p:nvSpPr>
          <p:cNvPr id="50" name="文字方塊 49">
            <a:extLst>
              <a:ext uri="{FF2B5EF4-FFF2-40B4-BE49-F238E27FC236}">
                <a16:creationId xmlns:a16="http://schemas.microsoft.com/office/drawing/2014/main" id="{0C0FB02C-2393-4573-901A-FD8FE42CB540}"/>
              </a:ext>
            </a:extLst>
          </p:cNvPr>
          <p:cNvSpPr txBox="1"/>
          <p:nvPr/>
        </p:nvSpPr>
        <p:spPr>
          <a:xfrm>
            <a:off x="1480889" y="6187259"/>
            <a:ext cx="6661473" cy="553998"/>
          </a:xfrm>
          <a:prstGeom prst="rect">
            <a:avLst/>
          </a:prstGeom>
          <a:noFill/>
        </p:spPr>
        <p:txBody>
          <a:bodyPr wrap="square" rtlCol="0">
            <a:spAutoFit/>
          </a:bodyPr>
          <a:lstStyle/>
          <a:p>
            <a:pPr marL="228600" indent="-228600">
              <a:buAutoNum type="arabicPeriod"/>
            </a:pPr>
            <a:r>
              <a:rPr lang="zh-TW" altLang="en-US" sz="1000" dirty="0">
                <a:solidFill>
                  <a:schemeClr val="tx1">
                    <a:lumMod val="65000"/>
                    <a:lumOff val="35000"/>
                  </a:schemeClr>
                </a:solidFill>
                <a:latin typeface="DengXian" panose="02010600030101010101" pitchFamily="2" charset="-122"/>
                <a:ea typeface="DengXian" panose="02010600030101010101" pitchFamily="2" charset="-122"/>
              </a:rPr>
              <a:t>實際金額依受理貸款的金融機構最後審批額度而定。依據過去</a:t>
            </a:r>
            <a:r>
              <a:rPr lang="en-US" altLang="zh-TW" sz="1000" dirty="0">
                <a:solidFill>
                  <a:schemeClr val="tx1">
                    <a:lumMod val="65000"/>
                    <a:lumOff val="35000"/>
                  </a:schemeClr>
                </a:solidFill>
                <a:latin typeface="DengXian" panose="02010600030101010101" pitchFamily="2" charset="-122"/>
                <a:ea typeface="DengXian" panose="02010600030101010101" pitchFamily="2" charset="-122"/>
              </a:rPr>
              <a:t>102</a:t>
            </a:r>
            <a:r>
              <a:rPr lang="zh-TW" altLang="en-US" sz="1000" dirty="0">
                <a:solidFill>
                  <a:schemeClr val="tx1">
                    <a:lumMod val="65000"/>
                    <a:lumOff val="35000"/>
                  </a:schemeClr>
                </a:solidFill>
                <a:latin typeface="DengXian" panose="02010600030101010101" pitchFamily="2" charset="-122"/>
                <a:ea typeface="DengXian" panose="02010600030101010101" pitchFamily="2" charset="-122"/>
              </a:rPr>
              <a:t>年</a:t>
            </a:r>
            <a:r>
              <a:rPr lang="en-US" altLang="zh-TW" sz="1000" dirty="0">
                <a:solidFill>
                  <a:schemeClr val="tx1">
                    <a:lumMod val="65000"/>
                    <a:lumOff val="35000"/>
                  </a:schemeClr>
                </a:solidFill>
                <a:latin typeface="DengXian" panose="02010600030101010101" pitchFamily="2" charset="-122"/>
                <a:ea typeface="DengXian" panose="02010600030101010101" pitchFamily="2" charset="-122"/>
              </a:rPr>
              <a:t>1</a:t>
            </a:r>
            <a:r>
              <a:rPr lang="zh-TW" altLang="en-US" sz="1000" dirty="0">
                <a:solidFill>
                  <a:schemeClr val="tx1">
                    <a:lumMod val="65000"/>
                    <a:lumOff val="35000"/>
                  </a:schemeClr>
                </a:solidFill>
                <a:latin typeface="DengXian" panose="02010600030101010101" pitchFamily="2" charset="-122"/>
                <a:ea typeface="DengXian" panose="02010600030101010101" pitchFamily="2" charset="-122"/>
              </a:rPr>
              <a:t>月</a:t>
            </a:r>
            <a:r>
              <a:rPr lang="en-US" altLang="zh-TW" sz="1000" dirty="0">
                <a:solidFill>
                  <a:schemeClr val="tx1">
                    <a:lumMod val="65000"/>
                    <a:lumOff val="35000"/>
                  </a:schemeClr>
                </a:solidFill>
                <a:latin typeface="DengXian" panose="02010600030101010101" pitchFamily="2" charset="-122"/>
                <a:ea typeface="DengXian" panose="02010600030101010101" pitchFamily="2" charset="-122"/>
              </a:rPr>
              <a:t>~109</a:t>
            </a:r>
            <a:r>
              <a:rPr lang="zh-TW" altLang="en-US" sz="1000" dirty="0">
                <a:solidFill>
                  <a:schemeClr val="tx1">
                    <a:lumMod val="65000"/>
                    <a:lumOff val="35000"/>
                  </a:schemeClr>
                </a:solidFill>
                <a:latin typeface="DengXian" panose="02010600030101010101" pitchFamily="2" charset="-122"/>
                <a:ea typeface="DengXian" panose="02010600030101010101" pitchFamily="2" charset="-122"/>
              </a:rPr>
              <a:t>年</a:t>
            </a:r>
            <a:r>
              <a:rPr lang="en-US" altLang="zh-TW" sz="1000" dirty="0">
                <a:solidFill>
                  <a:schemeClr val="tx1">
                    <a:lumMod val="65000"/>
                    <a:lumOff val="35000"/>
                  </a:schemeClr>
                </a:solidFill>
                <a:latin typeface="DengXian" panose="02010600030101010101" pitchFamily="2" charset="-122"/>
                <a:ea typeface="DengXian" panose="02010600030101010101" pitchFamily="2" charset="-122"/>
              </a:rPr>
              <a:t>7</a:t>
            </a:r>
            <a:r>
              <a:rPr lang="zh-TW" altLang="en-US" sz="1000" dirty="0">
                <a:solidFill>
                  <a:schemeClr val="tx1">
                    <a:lumMod val="65000"/>
                    <a:lumOff val="35000"/>
                  </a:schemeClr>
                </a:solidFill>
                <a:latin typeface="DengXian" panose="02010600030101010101" pitchFamily="2" charset="-122"/>
                <a:ea typeface="DengXian" panose="02010600030101010101" pitchFamily="2" charset="-122"/>
              </a:rPr>
              <a:t>月辦理數據統計，簡單平均計算每間公司融資金額為</a:t>
            </a:r>
            <a:r>
              <a:rPr lang="en-US" altLang="zh-TW" sz="1000" dirty="0">
                <a:solidFill>
                  <a:schemeClr val="tx1">
                    <a:lumMod val="65000"/>
                    <a:lumOff val="35000"/>
                  </a:schemeClr>
                </a:solidFill>
                <a:latin typeface="DengXian" panose="02010600030101010101" pitchFamily="2" charset="-122"/>
                <a:ea typeface="DengXian" panose="02010600030101010101" pitchFamily="2" charset="-122"/>
              </a:rPr>
              <a:t>99</a:t>
            </a:r>
            <a:r>
              <a:rPr lang="zh-TW" altLang="en-US" sz="1000" dirty="0">
                <a:solidFill>
                  <a:schemeClr val="tx1">
                    <a:lumMod val="65000"/>
                    <a:lumOff val="35000"/>
                  </a:schemeClr>
                </a:solidFill>
                <a:latin typeface="DengXian" panose="02010600030101010101" pitchFamily="2" charset="-122"/>
                <a:ea typeface="DengXian" panose="02010600030101010101" pitchFamily="2" charset="-122"/>
              </a:rPr>
              <a:t>萬。</a:t>
            </a:r>
            <a:endParaRPr lang="en-US" altLang="zh-TW" sz="1000" dirty="0">
              <a:solidFill>
                <a:schemeClr val="tx1">
                  <a:lumMod val="65000"/>
                  <a:lumOff val="35000"/>
                </a:schemeClr>
              </a:solidFill>
              <a:latin typeface="DengXian" panose="02010600030101010101" pitchFamily="2" charset="-122"/>
              <a:ea typeface="DengXian" panose="02010600030101010101" pitchFamily="2" charset="-122"/>
            </a:endParaRPr>
          </a:p>
          <a:p>
            <a:pPr marL="228600" indent="-228600">
              <a:buAutoNum type="arabicPeriod"/>
            </a:pPr>
            <a:r>
              <a:rPr lang="zh-TW" altLang="en-US" sz="1000" dirty="0">
                <a:solidFill>
                  <a:schemeClr val="tx1">
                    <a:lumMod val="65000"/>
                    <a:lumOff val="35000"/>
                  </a:schemeClr>
                </a:solidFill>
                <a:latin typeface="DengXian" panose="02010600030101010101" pitchFamily="2" charset="-122"/>
                <a:ea typeface="DengXian" panose="02010600030101010101" pitchFamily="2" charset="-122"/>
              </a:rPr>
              <a:t>依金融機構規定之相關文件齊備後，最快</a:t>
            </a:r>
            <a:r>
              <a:rPr lang="en-US" altLang="zh-TW" sz="1000" dirty="0">
                <a:solidFill>
                  <a:schemeClr val="tx1">
                    <a:lumMod val="65000"/>
                    <a:lumOff val="35000"/>
                  </a:schemeClr>
                </a:solidFill>
                <a:latin typeface="DengXian" panose="02010600030101010101" pitchFamily="2" charset="-122"/>
                <a:ea typeface="DengXian" panose="02010600030101010101" pitchFamily="2" charset="-122"/>
              </a:rPr>
              <a:t>7</a:t>
            </a:r>
            <a:r>
              <a:rPr lang="zh-TW" altLang="en-US" sz="1000" dirty="0">
                <a:solidFill>
                  <a:schemeClr val="tx1">
                    <a:lumMod val="65000"/>
                    <a:lumOff val="35000"/>
                  </a:schemeClr>
                </a:solidFill>
                <a:latin typeface="DengXian" panose="02010600030101010101" pitchFamily="2" charset="-122"/>
                <a:ea typeface="DengXian" panose="02010600030101010101" pitchFamily="2" charset="-122"/>
              </a:rPr>
              <a:t>個工作日內可完成貸款審查。</a:t>
            </a:r>
            <a:endParaRPr lang="en-US" altLang="zh-TW" sz="1000" dirty="0">
              <a:solidFill>
                <a:schemeClr val="tx1">
                  <a:lumMod val="65000"/>
                  <a:lumOff val="35000"/>
                </a:schemeClr>
              </a:solidFill>
              <a:latin typeface="DengXian" panose="02010600030101010101" pitchFamily="2" charset="-122"/>
              <a:ea typeface="DengXian" panose="02010600030101010101" pitchFamily="2" charset="-122"/>
            </a:endParaRPr>
          </a:p>
        </p:txBody>
      </p:sp>
      <p:cxnSp>
        <p:nvCxnSpPr>
          <p:cNvPr id="52" name="直線接點 51">
            <a:extLst>
              <a:ext uri="{FF2B5EF4-FFF2-40B4-BE49-F238E27FC236}">
                <a16:creationId xmlns:a16="http://schemas.microsoft.com/office/drawing/2014/main" id="{2CD99A06-2AE9-4094-B76C-828D9B757594}"/>
              </a:ext>
            </a:extLst>
          </p:cNvPr>
          <p:cNvCxnSpPr>
            <a:cxnSpLocks/>
          </p:cNvCxnSpPr>
          <p:nvPr/>
        </p:nvCxnSpPr>
        <p:spPr>
          <a:xfrm>
            <a:off x="1539468" y="6135723"/>
            <a:ext cx="2520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圖形 7" descr="Child with balloon">
            <a:extLst>
              <a:ext uri="{FF2B5EF4-FFF2-40B4-BE49-F238E27FC236}">
                <a16:creationId xmlns:a16="http://schemas.microsoft.com/office/drawing/2014/main" id="{9F5EED93-DC8F-48E2-86AE-50E0E212EE2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117090">
            <a:off x="197707" y="406687"/>
            <a:ext cx="1255165" cy="1255165"/>
          </a:xfrm>
          <a:prstGeom prst="rect">
            <a:avLst/>
          </a:prstGeom>
          <a:effectLst>
            <a:outerShdw blurRad="76200" dir="13500000" sy="23000" kx="1200000" algn="br" rotWithShape="0">
              <a:prstClr val="black">
                <a:alpha val="20000"/>
              </a:prstClr>
            </a:outerShdw>
          </a:effectLst>
        </p:spPr>
      </p:pic>
      <p:grpSp>
        <p:nvGrpSpPr>
          <p:cNvPr id="56" name="群組 55">
            <a:extLst>
              <a:ext uri="{FF2B5EF4-FFF2-40B4-BE49-F238E27FC236}">
                <a16:creationId xmlns:a16="http://schemas.microsoft.com/office/drawing/2014/main" id="{982D2DD9-A3D6-4975-B81E-1D127E6602B0}"/>
              </a:ext>
            </a:extLst>
          </p:cNvPr>
          <p:cNvGrpSpPr/>
          <p:nvPr/>
        </p:nvGrpSpPr>
        <p:grpSpPr>
          <a:xfrm>
            <a:off x="845609" y="2365731"/>
            <a:ext cx="2197012" cy="531873"/>
            <a:chOff x="1055175" y="4505744"/>
            <a:chExt cx="2311691" cy="531873"/>
          </a:xfrm>
        </p:grpSpPr>
        <p:sp>
          <p:nvSpPr>
            <p:cNvPr id="57" name="TextBox 16">
              <a:extLst>
                <a:ext uri="{FF2B5EF4-FFF2-40B4-BE49-F238E27FC236}">
                  <a16:creationId xmlns:a16="http://schemas.microsoft.com/office/drawing/2014/main" id="{8EA2C816-7897-48E8-9AAC-EA3D447A9F20}"/>
                </a:ext>
              </a:extLst>
            </p:cNvPr>
            <p:cNvSpPr txBox="1"/>
            <p:nvPr/>
          </p:nvSpPr>
          <p:spPr>
            <a:xfrm>
              <a:off x="1055175" y="4592747"/>
              <a:ext cx="2311691" cy="384721"/>
            </a:xfrm>
            <a:prstGeom prst="rect">
              <a:avLst/>
            </a:prstGeom>
            <a:noFill/>
          </p:spPr>
          <p:txBody>
            <a:bodyPr wrap="square" rtlCol="0">
              <a:spAutoFit/>
            </a:bodyPr>
            <a:lstStyle/>
            <a:p>
              <a:pPr algn="ctr"/>
              <a:r>
                <a:rPr lang="zh-TW" altLang="en-US" sz="1900" dirty="0">
                  <a:solidFill>
                    <a:schemeClr val="tx1">
                      <a:lumMod val="75000"/>
                      <a:lumOff val="25000"/>
                    </a:schemeClr>
                  </a:solidFill>
                  <a:latin typeface="+mn-ea"/>
                </a:rPr>
                <a:t>自</a:t>
              </a:r>
              <a:r>
                <a:rPr lang="en-US" altLang="zh-TW" sz="1900" dirty="0">
                  <a:solidFill>
                    <a:schemeClr val="tx1">
                      <a:lumMod val="75000"/>
                      <a:lumOff val="25000"/>
                    </a:schemeClr>
                  </a:solidFill>
                  <a:latin typeface="+mn-ea"/>
                </a:rPr>
                <a:t>2020.8.1.</a:t>
              </a:r>
              <a:r>
                <a:rPr lang="zh-TW" altLang="en-US" sz="1900" dirty="0">
                  <a:solidFill>
                    <a:schemeClr val="tx1">
                      <a:lumMod val="75000"/>
                      <a:lumOff val="25000"/>
                    </a:schemeClr>
                  </a:solidFill>
                  <a:latin typeface="+mn-ea"/>
                </a:rPr>
                <a:t>起新增</a:t>
              </a:r>
              <a:endParaRPr lang="en-US" altLang="zh-TW" sz="1900" dirty="0">
                <a:solidFill>
                  <a:schemeClr val="tx1">
                    <a:lumMod val="75000"/>
                    <a:lumOff val="25000"/>
                  </a:schemeClr>
                </a:solidFill>
                <a:latin typeface="+mn-ea"/>
              </a:endParaRPr>
            </a:p>
          </p:txBody>
        </p:sp>
        <p:sp>
          <p:nvSpPr>
            <p:cNvPr id="58" name="矩形: 圓角 57">
              <a:extLst>
                <a:ext uri="{FF2B5EF4-FFF2-40B4-BE49-F238E27FC236}">
                  <a16:creationId xmlns:a16="http://schemas.microsoft.com/office/drawing/2014/main" id="{DF00E69D-378F-4A8C-BCD1-CD0F725E7572}"/>
                </a:ext>
              </a:extLst>
            </p:cNvPr>
            <p:cNvSpPr/>
            <p:nvPr/>
          </p:nvSpPr>
          <p:spPr>
            <a:xfrm>
              <a:off x="1055175" y="4505744"/>
              <a:ext cx="2311691" cy="531873"/>
            </a:xfrm>
            <a:prstGeom prst="roundRect">
              <a:avLst>
                <a:gd name="adj" fmla="val 8373"/>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60" name="文字方塊 59">
            <a:extLst>
              <a:ext uri="{FF2B5EF4-FFF2-40B4-BE49-F238E27FC236}">
                <a16:creationId xmlns:a16="http://schemas.microsoft.com/office/drawing/2014/main" id="{F23E18C4-94E4-4C5B-B807-BF4B6DD136EF}"/>
              </a:ext>
            </a:extLst>
          </p:cNvPr>
          <p:cNvSpPr txBox="1"/>
          <p:nvPr/>
        </p:nvSpPr>
        <p:spPr>
          <a:xfrm>
            <a:off x="5395380" y="3105190"/>
            <a:ext cx="424802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200" b="1" dirty="0">
                <a:solidFill>
                  <a:srgbClr val="4AA79F"/>
                </a:solidFill>
                <a:latin typeface="DengXian" panose="02010600030101010101" pitchFamily="2" charset="-122"/>
                <a:ea typeface="DengXian" panose="02010600030101010101" pitchFamily="2" charset="-122"/>
              </a:rPr>
              <a:t>針對文創產業方案</a:t>
            </a:r>
            <a:endParaRPr kumimoji="0" lang="en-US" altLang="zh-TW" sz="2200" b="1" i="0" u="none" strike="noStrike" kern="1200" cap="none" spc="0" normalizeH="0" baseline="0" noProof="0" dirty="0">
              <a:ln>
                <a:noFill/>
              </a:ln>
              <a:solidFill>
                <a:srgbClr val="4AA79F"/>
              </a:solidFill>
              <a:effectLst/>
              <a:uLnTx/>
              <a:uFillTx/>
              <a:latin typeface="DengXian" panose="02010600030101010101" pitchFamily="2" charset="-122"/>
              <a:ea typeface="DengXian" panose="02010600030101010101" pitchFamily="2" charset="-122"/>
              <a:cs typeface="+mn-cs"/>
            </a:endParaRPr>
          </a:p>
        </p:txBody>
      </p:sp>
      <p:sp>
        <p:nvSpPr>
          <p:cNvPr id="61" name="文字方塊 60">
            <a:extLst>
              <a:ext uri="{FF2B5EF4-FFF2-40B4-BE49-F238E27FC236}">
                <a16:creationId xmlns:a16="http://schemas.microsoft.com/office/drawing/2014/main" id="{B7736201-A3AA-444F-AA92-58D5C982FEF7}"/>
              </a:ext>
            </a:extLst>
          </p:cNvPr>
          <p:cNvSpPr txBox="1"/>
          <p:nvPr/>
        </p:nvSpPr>
        <p:spPr>
          <a:xfrm>
            <a:off x="5395379" y="3522258"/>
            <a:ext cx="424802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文策院來幫忙</a:t>
            </a:r>
            <a:endParaRPr kumimoji="0" lang="en-US" altLang="zh-TW" sz="2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p:txBody>
      </p:sp>
      <p:pic>
        <p:nvPicPr>
          <p:cNvPr id="62" name="Graphic 18" descr="Checkbox Checked">
            <a:extLst>
              <a:ext uri="{FF2B5EF4-FFF2-40B4-BE49-F238E27FC236}">
                <a16:creationId xmlns:a16="http://schemas.microsoft.com/office/drawing/2014/main" id="{FA1026A6-4120-4111-B1DE-AB0FAB15C8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436379" y="3992770"/>
            <a:ext cx="360000" cy="360000"/>
          </a:xfrm>
          <a:prstGeom prst="rect">
            <a:avLst/>
          </a:prstGeom>
        </p:spPr>
      </p:pic>
      <p:sp>
        <p:nvSpPr>
          <p:cNvPr id="63" name="TextBox 19">
            <a:extLst>
              <a:ext uri="{FF2B5EF4-FFF2-40B4-BE49-F238E27FC236}">
                <a16:creationId xmlns:a16="http://schemas.microsoft.com/office/drawing/2014/main" id="{4C48B0A7-3AC3-46AC-A84E-6A504806F112}"/>
              </a:ext>
            </a:extLst>
          </p:cNvPr>
          <p:cNvSpPr txBox="1"/>
          <p:nvPr/>
        </p:nvSpPr>
        <p:spPr>
          <a:xfrm>
            <a:off x="5757961" y="3989742"/>
            <a:ext cx="2954655" cy="369332"/>
          </a:xfrm>
          <a:prstGeom prst="rect">
            <a:avLst/>
          </a:prstGeom>
          <a:noFill/>
        </p:spPr>
        <p:txBody>
          <a:bodyPr wrap="none" rtlCol="0">
            <a:spAutoFit/>
          </a:bodyPr>
          <a:lstStyle/>
          <a:p>
            <a:r>
              <a:rPr lang="zh-TW" altLang="en-US" dirty="0">
                <a:solidFill>
                  <a:schemeClr val="tx1">
                    <a:lumMod val="85000"/>
                    <a:lumOff val="15000"/>
                  </a:schemeClr>
                </a:solidFill>
                <a:latin typeface="DengXian" panose="02010600030101010101" pitchFamily="2" charset="-122"/>
                <a:ea typeface="DengXian" panose="02010600030101010101" pitchFamily="2" charset="-122"/>
              </a:rPr>
              <a:t>協助業者申貸送件資格確認</a:t>
            </a:r>
            <a:endParaRPr lang="en-US" dirty="0">
              <a:solidFill>
                <a:schemeClr val="tx1">
                  <a:lumMod val="85000"/>
                  <a:lumOff val="15000"/>
                </a:schemeClr>
              </a:solidFill>
              <a:latin typeface="DengXian" panose="02010600030101010101" pitchFamily="2" charset="-122"/>
              <a:ea typeface="DengXian" panose="02010600030101010101" pitchFamily="2" charset="-122"/>
            </a:endParaRPr>
          </a:p>
        </p:txBody>
      </p:sp>
      <p:pic>
        <p:nvPicPr>
          <p:cNvPr id="64" name="Graphic 20" descr="Checkbox Checked">
            <a:extLst>
              <a:ext uri="{FF2B5EF4-FFF2-40B4-BE49-F238E27FC236}">
                <a16:creationId xmlns:a16="http://schemas.microsoft.com/office/drawing/2014/main" id="{BA66FB31-4D21-4020-A5CF-69B5ED54AE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436379" y="4374725"/>
            <a:ext cx="360000" cy="360000"/>
          </a:xfrm>
          <a:prstGeom prst="rect">
            <a:avLst/>
          </a:prstGeom>
        </p:spPr>
      </p:pic>
      <p:sp>
        <p:nvSpPr>
          <p:cNvPr id="65" name="TextBox 24">
            <a:extLst>
              <a:ext uri="{FF2B5EF4-FFF2-40B4-BE49-F238E27FC236}">
                <a16:creationId xmlns:a16="http://schemas.microsoft.com/office/drawing/2014/main" id="{2D381918-B76C-41A8-91BE-F8852AE59054}"/>
              </a:ext>
            </a:extLst>
          </p:cNvPr>
          <p:cNvSpPr txBox="1"/>
          <p:nvPr/>
        </p:nvSpPr>
        <p:spPr>
          <a:xfrm>
            <a:off x="5765422" y="4362365"/>
            <a:ext cx="3877985" cy="369332"/>
          </a:xfrm>
          <a:prstGeom prst="rect">
            <a:avLst/>
          </a:prstGeom>
          <a:noFill/>
        </p:spPr>
        <p:txBody>
          <a:bodyPr wrap="none" rtlCol="0">
            <a:spAutoFit/>
          </a:bodyPr>
          <a:lstStyle/>
          <a:p>
            <a:r>
              <a:rPr lang="zh-TW" altLang="en-US" dirty="0">
                <a:solidFill>
                  <a:schemeClr val="tx1">
                    <a:lumMod val="85000"/>
                    <a:lumOff val="15000"/>
                  </a:schemeClr>
                </a:solidFill>
                <a:latin typeface="DengXian" panose="02010600030101010101" pitchFamily="2" charset="-122"/>
                <a:ea typeface="DengXian" panose="02010600030101010101" pitchFamily="2" charset="-122"/>
              </a:rPr>
              <a:t>提供業者如何與金融機構溝通之技巧</a:t>
            </a:r>
            <a:endParaRPr lang="en-US" dirty="0">
              <a:solidFill>
                <a:schemeClr val="tx1">
                  <a:lumMod val="85000"/>
                  <a:lumOff val="15000"/>
                </a:schemeClr>
              </a:solidFill>
              <a:latin typeface="DengXian" panose="02010600030101010101" pitchFamily="2" charset="-122"/>
              <a:ea typeface="DengXian" panose="02010600030101010101" pitchFamily="2" charset="-122"/>
            </a:endParaRPr>
          </a:p>
        </p:txBody>
      </p:sp>
      <p:sp>
        <p:nvSpPr>
          <p:cNvPr id="67" name="TextBox 24">
            <a:extLst>
              <a:ext uri="{FF2B5EF4-FFF2-40B4-BE49-F238E27FC236}">
                <a16:creationId xmlns:a16="http://schemas.microsoft.com/office/drawing/2014/main" id="{F8571CDD-6030-4382-8F72-0F7EBA9F9599}"/>
              </a:ext>
            </a:extLst>
          </p:cNvPr>
          <p:cNvSpPr txBox="1"/>
          <p:nvPr/>
        </p:nvSpPr>
        <p:spPr>
          <a:xfrm>
            <a:off x="5827800" y="4751153"/>
            <a:ext cx="3753228" cy="754053"/>
          </a:xfrm>
          <a:prstGeom prst="rect">
            <a:avLst/>
          </a:prstGeom>
          <a:noFill/>
        </p:spPr>
        <p:txBody>
          <a:bodyPr wrap="square" rtlCol="0">
            <a:spAutoFit/>
          </a:bodyPr>
          <a:lstStyle/>
          <a:p>
            <a:r>
              <a:rPr lang="en-US" altLang="zh-TW" dirty="0">
                <a:solidFill>
                  <a:schemeClr val="tx1">
                    <a:lumMod val="85000"/>
                    <a:lumOff val="15000"/>
                  </a:schemeClr>
                </a:solidFill>
                <a:latin typeface="DengXian" panose="02010600030101010101" pitchFamily="2" charset="-122"/>
                <a:ea typeface="DengXian" panose="02010600030101010101" pitchFamily="2" charset="-122"/>
              </a:rPr>
              <a:t>1,800</a:t>
            </a:r>
            <a:r>
              <a:rPr lang="zh-TW" altLang="en-US" dirty="0">
                <a:solidFill>
                  <a:schemeClr val="tx1">
                    <a:lumMod val="85000"/>
                    <a:lumOff val="15000"/>
                  </a:schemeClr>
                </a:solidFill>
                <a:latin typeface="DengXian" panose="02010600030101010101" pitchFamily="2" charset="-122"/>
                <a:ea typeface="DengXian" panose="02010600030101010101" pitchFamily="2" charset="-122"/>
              </a:rPr>
              <a:t>萬貸款全額度利息補貼 </a:t>
            </a:r>
            <a:br>
              <a:rPr lang="en-US" altLang="zh-TW" dirty="0">
                <a:solidFill>
                  <a:schemeClr val="tx1">
                    <a:lumMod val="85000"/>
                    <a:lumOff val="15000"/>
                  </a:schemeClr>
                </a:solidFill>
                <a:latin typeface="DengXian" panose="02010600030101010101" pitchFamily="2" charset="-122"/>
                <a:ea typeface="DengXian" panose="02010600030101010101" pitchFamily="2" charset="-122"/>
              </a:rPr>
            </a:br>
            <a:r>
              <a:rPr lang="zh-TW" altLang="en-US" sz="1250" b="1" dirty="0">
                <a:solidFill>
                  <a:srgbClr val="E83316"/>
                </a:solidFill>
                <a:latin typeface="DengXian" panose="02010600030101010101" pitchFamily="2" charset="-122"/>
                <a:ea typeface="DengXian" panose="02010600030101010101" pitchFamily="2" charset="-122"/>
              </a:rPr>
              <a:t>（自</a:t>
            </a:r>
            <a:r>
              <a:rPr lang="en-US" altLang="zh-TW" sz="1250" b="1" dirty="0">
                <a:solidFill>
                  <a:srgbClr val="E83316"/>
                </a:solidFill>
                <a:latin typeface="DengXian" panose="02010600030101010101" pitchFamily="2" charset="-122"/>
                <a:ea typeface="DengXian" panose="02010600030101010101" pitchFamily="2" charset="-122"/>
              </a:rPr>
              <a:t>111/1/1</a:t>
            </a:r>
            <a:r>
              <a:rPr lang="zh-TW" altLang="en-US" sz="1250" b="1" dirty="0">
                <a:solidFill>
                  <a:srgbClr val="E83316"/>
                </a:solidFill>
                <a:latin typeface="DengXian" panose="02010600030101010101" pitchFamily="2" charset="-122"/>
                <a:ea typeface="DengXian" panose="02010600030101010101" pitchFamily="2" charset="-122"/>
              </a:rPr>
              <a:t>起之申請案，核貸金額可全額補貼，不需另行申請）</a:t>
            </a:r>
            <a:endParaRPr lang="en-US" sz="1250" b="1" dirty="0">
              <a:solidFill>
                <a:srgbClr val="E83316"/>
              </a:solidFill>
              <a:latin typeface="DengXian" panose="02010600030101010101" pitchFamily="2" charset="-122"/>
              <a:ea typeface="DengXian" panose="02010600030101010101" pitchFamily="2" charset="-122"/>
            </a:endParaRPr>
          </a:p>
        </p:txBody>
      </p:sp>
      <p:pic>
        <p:nvPicPr>
          <p:cNvPr id="30" name="Graphic 20" descr="Checkbox Checked">
            <a:extLst>
              <a:ext uri="{FF2B5EF4-FFF2-40B4-BE49-F238E27FC236}">
                <a16:creationId xmlns:a16="http://schemas.microsoft.com/office/drawing/2014/main" id="{DFC727AA-21F5-4349-BC77-462EC1F0BA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436380" y="4764840"/>
            <a:ext cx="360000" cy="360000"/>
          </a:xfrm>
          <a:prstGeom prst="rect">
            <a:avLst/>
          </a:prstGeom>
        </p:spPr>
      </p:pic>
      <p:grpSp>
        <p:nvGrpSpPr>
          <p:cNvPr id="27" name="群組 26">
            <a:extLst>
              <a:ext uri="{FF2B5EF4-FFF2-40B4-BE49-F238E27FC236}">
                <a16:creationId xmlns:a16="http://schemas.microsoft.com/office/drawing/2014/main" id="{2C9D1837-259E-46D9-89DA-19B672BDA778}"/>
              </a:ext>
            </a:extLst>
          </p:cNvPr>
          <p:cNvGrpSpPr/>
          <p:nvPr/>
        </p:nvGrpSpPr>
        <p:grpSpPr>
          <a:xfrm>
            <a:off x="810126" y="3107070"/>
            <a:ext cx="4462205" cy="2398710"/>
            <a:chOff x="3854494" y="2482564"/>
            <a:chExt cx="4462205" cy="2398710"/>
          </a:xfrm>
        </p:grpSpPr>
        <p:sp>
          <p:nvSpPr>
            <p:cNvPr id="28" name="TextBox 5">
              <a:extLst>
                <a:ext uri="{FF2B5EF4-FFF2-40B4-BE49-F238E27FC236}">
                  <a16:creationId xmlns:a16="http://schemas.microsoft.com/office/drawing/2014/main" id="{3EA1C8A2-7BD6-468F-AA71-A5725B73AB3F}"/>
                </a:ext>
              </a:extLst>
            </p:cNvPr>
            <p:cNvSpPr txBox="1"/>
            <p:nvPr/>
          </p:nvSpPr>
          <p:spPr>
            <a:xfrm>
              <a:off x="3854494" y="2482564"/>
              <a:ext cx="2723823" cy="430887"/>
            </a:xfrm>
            <a:prstGeom prst="rect">
              <a:avLst/>
            </a:prstGeom>
            <a:noFill/>
          </p:spPr>
          <p:txBody>
            <a:bodyPr wrap="none" rtlCol="0">
              <a:spAutoFit/>
            </a:bodyPr>
            <a:lstStyle/>
            <a:p>
              <a:r>
                <a:rPr lang="zh-TW" altLang="en-US" sz="2200" b="1" dirty="0">
                  <a:solidFill>
                    <a:srgbClr val="4AA79F"/>
                  </a:solidFill>
                  <a:latin typeface="DengXian" panose="02010600030101010101" pitchFamily="2" charset="-122"/>
                  <a:ea typeface="DengXian" panose="02010600030101010101" pitchFamily="2" charset="-122"/>
                </a:rPr>
                <a:t>更優惠、更簡便流程</a:t>
              </a:r>
              <a:endParaRPr lang="en-US" sz="2200" b="1" dirty="0">
                <a:solidFill>
                  <a:srgbClr val="4AA79F"/>
                </a:solidFill>
                <a:latin typeface="DengXian" panose="02010600030101010101" pitchFamily="2" charset="-122"/>
                <a:ea typeface="DengXian" panose="02010600030101010101" pitchFamily="2" charset="-122"/>
              </a:endParaRPr>
            </a:p>
          </p:txBody>
        </p:sp>
        <p:sp>
          <p:nvSpPr>
            <p:cNvPr id="29" name="TextBox 13">
              <a:extLst>
                <a:ext uri="{FF2B5EF4-FFF2-40B4-BE49-F238E27FC236}">
                  <a16:creationId xmlns:a16="http://schemas.microsoft.com/office/drawing/2014/main" id="{F230349F-54A6-4574-BDB2-1DE3D6C7E7D7}"/>
                </a:ext>
              </a:extLst>
            </p:cNvPr>
            <p:cNvSpPr txBox="1"/>
            <p:nvPr/>
          </p:nvSpPr>
          <p:spPr>
            <a:xfrm>
              <a:off x="3864119" y="2912441"/>
              <a:ext cx="1659429" cy="430887"/>
            </a:xfrm>
            <a:prstGeom prst="rect">
              <a:avLst/>
            </a:prstGeom>
            <a:noFill/>
          </p:spPr>
          <p:txBody>
            <a:bodyPr wrap="none" rtlCol="0">
              <a:spAutoFit/>
            </a:bodyPr>
            <a:lstStyle/>
            <a:p>
              <a:r>
                <a:rPr lang="en-US" altLang="zh-TW" sz="2200" b="1" dirty="0">
                  <a:latin typeface="DengXian" panose="02010600030101010101" pitchFamily="2" charset="-122"/>
                  <a:ea typeface="DengXian" panose="02010600030101010101" pitchFamily="2" charset="-122"/>
                </a:rPr>
                <a:t>100</a:t>
              </a:r>
              <a:r>
                <a:rPr lang="zh-TW" altLang="en-US" sz="2200" b="1" dirty="0">
                  <a:latin typeface="DengXian" panose="02010600030101010101" pitchFamily="2" charset="-122"/>
                  <a:ea typeface="DengXian" panose="02010600030101010101" pitchFamily="2" charset="-122"/>
                </a:rPr>
                <a:t>萬</a:t>
              </a:r>
              <a:r>
                <a:rPr lang="zh-TW" altLang="en-US" sz="2200" b="1" u="heavy" dirty="0">
                  <a:latin typeface="DengXian" panose="02010600030101010101" pitchFamily="2" charset="-122"/>
                  <a:ea typeface="DengXian" panose="02010600030101010101" pitchFamily="2" charset="-122"/>
                </a:rPr>
                <a:t>以下</a:t>
              </a:r>
              <a:r>
                <a:rPr lang="en-US" altLang="zh-TW" sz="2200" baseline="30000" dirty="0">
                  <a:latin typeface="DengXian" panose="02010600030101010101" pitchFamily="2" charset="-122"/>
                  <a:ea typeface="DengXian" panose="02010600030101010101" pitchFamily="2" charset="-122"/>
                </a:rPr>
                <a:t>1</a:t>
              </a:r>
              <a:endParaRPr lang="en-US" sz="2200" baseline="30000" dirty="0">
                <a:latin typeface="DengXian" panose="02010600030101010101" pitchFamily="2" charset="-122"/>
                <a:ea typeface="DengXian" panose="02010600030101010101" pitchFamily="2" charset="-122"/>
              </a:endParaRPr>
            </a:p>
          </p:txBody>
        </p:sp>
        <p:pic>
          <p:nvPicPr>
            <p:cNvPr id="31" name="Graphic 18" descr="Checkbox Checked">
              <a:extLst>
                <a:ext uri="{FF2B5EF4-FFF2-40B4-BE49-F238E27FC236}">
                  <a16:creationId xmlns:a16="http://schemas.microsoft.com/office/drawing/2014/main" id="{ED378AC4-21EB-4FAD-BF48-31F741623A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906089" y="3359372"/>
              <a:ext cx="360000" cy="360000"/>
            </a:xfrm>
            <a:prstGeom prst="rect">
              <a:avLst/>
            </a:prstGeom>
          </p:spPr>
        </p:pic>
        <p:sp>
          <p:nvSpPr>
            <p:cNvPr id="32" name="TextBox 19">
              <a:extLst>
                <a:ext uri="{FF2B5EF4-FFF2-40B4-BE49-F238E27FC236}">
                  <a16:creationId xmlns:a16="http://schemas.microsoft.com/office/drawing/2014/main" id="{10A0E3DC-B7E4-4F77-8DE9-6E8A24DB55BF}"/>
                </a:ext>
              </a:extLst>
            </p:cNvPr>
            <p:cNvSpPr txBox="1"/>
            <p:nvPr/>
          </p:nvSpPr>
          <p:spPr>
            <a:xfrm>
              <a:off x="4227671" y="3353457"/>
              <a:ext cx="3429144" cy="369332"/>
            </a:xfrm>
            <a:prstGeom prst="rect">
              <a:avLst/>
            </a:prstGeom>
            <a:noFill/>
          </p:spPr>
          <p:txBody>
            <a:bodyPr wrap="none" rtlCol="0">
              <a:spAutoFit/>
            </a:bodyPr>
            <a:lstStyle/>
            <a:p>
              <a:r>
                <a:rPr lang="zh-TW" altLang="en-US" dirty="0">
                  <a:solidFill>
                    <a:schemeClr val="tx1">
                      <a:lumMod val="85000"/>
                      <a:lumOff val="15000"/>
                    </a:schemeClr>
                  </a:solidFill>
                  <a:latin typeface="DengXian" panose="02010600030101010101" pitchFamily="2" charset="-122"/>
                  <a:ea typeface="DengXian" panose="02010600030101010101" pitchFamily="2" charset="-122"/>
                </a:rPr>
                <a:t>免擔保。信保基金最高</a:t>
              </a:r>
              <a:r>
                <a:rPr lang="en-US" altLang="zh-TW" dirty="0">
                  <a:solidFill>
                    <a:schemeClr val="tx1">
                      <a:lumMod val="85000"/>
                      <a:lumOff val="15000"/>
                    </a:schemeClr>
                  </a:solidFill>
                  <a:latin typeface="DengXian" panose="02010600030101010101" pitchFamily="2" charset="-122"/>
                  <a:ea typeface="DengXian" panose="02010600030101010101" pitchFamily="2" charset="-122"/>
                </a:rPr>
                <a:t>10</a:t>
              </a:r>
              <a:r>
                <a:rPr lang="zh-TW" altLang="en-US" dirty="0">
                  <a:solidFill>
                    <a:schemeClr val="tx1">
                      <a:lumMod val="85000"/>
                      <a:lumOff val="15000"/>
                    </a:schemeClr>
                  </a:solidFill>
                  <a:latin typeface="DengXian" panose="02010600030101010101" pitchFamily="2" charset="-122"/>
                  <a:ea typeface="DengXian" panose="02010600030101010101" pitchFamily="2" charset="-122"/>
                </a:rPr>
                <a:t>成擔保</a:t>
              </a:r>
              <a:endParaRPr lang="en-US" dirty="0">
                <a:solidFill>
                  <a:schemeClr val="tx1">
                    <a:lumMod val="85000"/>
                    <a:lumOff val="15000"/>
                  </a:schemeClr>
                </a:solidFill>
                <a:latin typeface="DengXian" panose="02010600030101010101" pitchFamily="2" charset="-122"/>
                <a:ea typeface="DengXian" panose="02010600030101010101" pitchFamily="2" charset="-122"/>
              </a:endParaRPr>
            </a:p>
          </p:txBody>
        </p:sp>
        <p:pic>
          <p:nvPicPr>
            <p:cNvPr id="33" name="Graphic 20" descr="Checkbox Checked">
              <a:extLst>
                <a:ext uri="{FF2B5EF4-FFF2-40B4-BE49-F238E27FC236}">
                  <a16:creationId xmlns:a16="http://schemas.microsoft.com/office/drawing/2014/main" id="{5C35E004-DEBE-4447-93B5-42491E76E0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906089" y="3741327"/>
              <a:ext cx="360000" cy="360000"/>
            </a:xfrm>
            <a:prstGeom prst="rect">
              <a:avLst/>
            </a:prstGeom>
          </p:spPr>
        </p:pic>
        <p:sp>
          <p:nvSpPr>
            <p:cNvPr id="34" name="TextBox 24">
              <a:extLst>
                <a:ext uri="{FF2B5EF4-FFF2-40B4-BE49-F238E27FC236}">
                  <a16:creationId xmlns:a16="http://schemas.microsoft.com/office/drawing/2014/main" id="{9D1EB18F-7F26-45BA-BE63-C4629B155A0D}"/>
                </a:ext>
              </a:extLst>
            </p:cNvPr>
            <p:cNvSpPr txBox="1"/>
            <p:nvPr/>
          </p:nvSpPr>
          <p:spPr>
            <a:xfrm>
              <a:off x="4235132" y="3737001"/>
              <a:ext cx="3999813" cy="369332"/>
            </a:xfrm>
            <a:prstGeom prst="rect">
              <a:avLst/>
            </a:prstGeom>
            <a:noFill/>
          </p:spPr>
          <p:txBody>
            <a:bodyPr wrap="none" rtlCol="0">
              <a:spAutoFit/>
            </a:bodyPr>
            <a:lstStyle/>
            <a:p>
              <a:r>
                <a:rPr lang="zh-TW" altLang="en-US" dirty="0">
                  <a:solidFill>
                    <a:schemeClr val="tx1">
                      <a:lumMod val="85000"/>
                      <a:lumOff val="15000"/>
                    </a:schemeClr>
                  </a:solidFill>
                  <a:latin typeface="DengXian" panose="02010600030101010101" pitchFamily="2" charset="-122"/>
                  <a:ea typeface="DengXian" panose="02010600030101010101" pitchFamily="2" charset="-122"/>
                </a:rPr>
                <a:t>免息。利息先繳後補貼，補貼</a:t>
              </a:r>
              <a:r>
                <a:rPr lang="en-US" altLang="zh-TW" b="1" dirty="0">
                  <a:solidFill>
                    <a:srgbClr val="E83316"/>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5</a:t>
              </a:r>
              <a:r>
                <a:rPr lang="zh-TW" altLang="en-US" b="1" dirty="0">
                  <a:solidFill>
                    <a:srgbClr val="E83316"/>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年</a:t>
              </a:r>
              <a:r>
                <a:rPr lang="zh-TW" altLang="en-US" dirty="0">
                  <a:solidFill>
                    <a:schemeClr val="tx1">
                      <a:lumMod val="85000"/>
                      <a:lumOff val="15000"/>
                    </a:schemeClr>
                  </a:solidFill>
                  <a:latin typeface="DengXian" panose="02010600030101010101" pitchFamily="2" charset="-122"/>
                  <a:ea typeface="DengXian" panose="02010600030101010101" pitchFamily="2" charset="-122"/>
                </a:rPr>
                <a:t>為限</a:t>
              </a:r>
              <a:endParaRPr lang="en-US" dirty="0">
                <a:solidFill>
                  <a:schemeClr val="tx1">
                    <a:lumMod val="85000"/>
                    <a:lumOff val="15000"/>
                  </a:schemeClr>
                </a:solidFill>
                <a:latin typeface="DengXian" panose="02010600030101010101" pitchFamily="2" charset="-122"/>
                <a:ea typeface="DengXian" panose="02010600030101010101" pitchFamily="2" charset="-122"/>
              </a:endParaRPr>
            </a:p>
          </p:txBody>
        </p:sp>
        <p:pic>
          <p:nvPicPr>
            <p:cNvPr id="35" name="Graphic 28" descr="Checkbox Checked">
              <a:extLst>
                <a:ext uri="{FF2B5EF4-FFF2-40B4-BE49-F238E27FC236}">
                  <a16:creationId xmlns:a16="http://schemas.microsoft.com/office/drawing/2014/main" id="{A103AE9D-7A02-476F-87CE-AB96646ABD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906089" y="4133821"/>
              <a:ext cx="360000" cy="360000"/>
            </a:xfrm>
            <a:prstGeom prst="rect">
              <a:avLst/>
            </a:prstGeom>
          </p:spPr>
        </p:pic>
        <p:sp>
          <p:nvSpPr>
            <p:cNvPr id="36" name="TextBox 32">
              <a:extLst>
                <a:ext uri="{FF2B5EF4-FFF2-40B4-BE49-F238E27FC236}">
                  <a16:creationId xmlns:a16="http://schemas.microsoft.com/office/drawing/2014/main" id="{324C5486-2EEA-4213-B403-3C9355EE897B}"/>
                </a:ext>
              </a:extLst>
            </p:cNvPr>
            <p:cNvSpPr txBox="1"/>
            <p:nvPr/>
          </p:nvSpPr>
          <p:spPr>
            <a:xfrm>
              <a:off x="4235132" y="4128586"/>
              <a:ext cx="3647152" cy="369332"/>
            </a:xfrm>
            <a:prstGeom prst="rect">
              <a:avLst/>
            </a:prstGeom>
            <a:noFill/>
          </p:spPr>
          <p:txBody>
            <a:bodyPr wrap="none" rtlCol="0">
              <a:spAutoFit/>
            </a:bodyPr>
            <a:lstStyle/>
            <a:p>
              <a:r>
                <a:rPr lang="zh-TW" altLang="en-US" dirty="0">
                  <a:solidFill>
                    <a:schemeClr val="tx1">
                      <a:lumMod val="85000"/>
                      <a:lumOff val="15000"/>
                    </a:schemeClr>
                  </a:solidFill>
                  <a:latin typeface="DengXian" panose="02010600030101010101" pitchFamily="2" charset="-122"/>
                  <a:ea typeface="DengXian" panose="02010600030101010101" pitchFamily="2" charset="-122"/>
                </a:rPr>
                <a:t>免寫計劃書。以申請表取代計劃書</a:t>
              </a:r>
              <a:endParaRPr lang="en-US" dirty="0">
                <a:solidFill>
                  <a:schemeClr val="tx1">
                    <a:lumMod val="85000"/>
                    <a:lumOff val="15000"/>
                  </a:schemeClr>
                </a:solidFill>
                <a:latin typeface="DengXian" panose="02010600030101010101" pitchFamily="2" charset="-122"/>
                <a:ea typeface="DengXian" panose="02010600030101010101" pitchFamily="2" charset="-122"/>
              </a:endParaRPr>
            </a:p>
          </p:txBody>
        </p:sp>
        <p:pic>
          <p:nvPicPr>
            <p:cNvPr id="37" name="Graphic 34" descr="Checkbox Checked">
              <a:extLst>
                <a:ext uri="{FF2B5EF4-FFF2-40B4-BE49-F238E27FC236}">
                  <a16:creationId xmlns:a16="http://schemas.microsoft.com/office/drawing/2014/main" id="{8E2FA557-E695-4A39-A2CC-D5051E9CDB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906089" y="4521274"/>
              <a:ext cx="360000" cy="360000"/>
            </a:xfrm>
            <a:prstGeom prst="rect">
              <a:avLst/>
            </a:prstGeom>
          </p:spPr>
        </p:pic>
        <p:sp>
          <p:nvSpPr>
            <p:cNvPr id="38" name="TextBox 36">
              <a:extLst>
                <a:ext uri="{FF2B5EF4-FFF2-40B4-BE49-F238E27FC236}">
                  <a16:creationId xmlns:a16="http://schemas.microsoft.com/office/drawing/2014/main" id="{1B98CFA0-560B-4339-8044-D0AB88CBD1B7}"/>
                </a:ext>
              </a:extLst>
            </p:cNvPr>
            <p:cNvSpPr txBox="1"/>
            <p:nvPr/>
          </p:nvSpPr>
          <p:spPr>
            <a:xfrm>
              <a:off x="4235132" y="4508988"/>
              <a:ext cx="4081567" cy="369332"/>
            </a:xfrm>
            <a:prstGeom prst="rect">
              <a:avLst/>
            </a:prstGeom>
            <a:noFill/>
          </p:spPr>
          <p:txBody>
            <a:bodyPr wrap="none" rtlCol="0">
              <a:spAutoFit/>
            </a:bodyPr>
            <a:lstStyle/>
            <a:p>
              <a:r>
                <a:rPr lang="zh-TW" altLang="en-US" dirty="0">
                  <a:solidFill>
                    <a:schemeClr val="tx1">
                      <a:lumMod val="85000"/>
                      <a:lumOff val="15000"/>
                    </a:schemeClr>
                  </a:solidFill>
                  <a:latin typeface="DengXian" panose="02010600030101010101" pitchFamily="2" charset="-122"/>
                  <a:ea typeface="DengXian" panose="02010600030101010101" pitchFamily="2" charset="-122"/>
                </a:rPr>
                <a:t>免漫長等待。</a:t>
              </a:r>
              <a:r>
                <a:rPr lang="en-US" altLang="zh-TW" dirty="0">
                  <a:solidFill>
                    <a:schemeClr val="tx1">
                      <a:lumMod val="85000"/>
                      <a:lumOff val="15000"/>
                    </a:schemeClr>
                  </a:solidFill>
                  <a:latin typeface="DengXian" panose="02010600030101010101" pitchFamily="2" charset="-122"/>
                  <a:ea typeface="DengXian" panose="02010600030101010101" pitchFamily="2" charset="-122"/>
                </a:rPr>
                <a:t>7</a:t>
              </a:r>
              <a:r>
                <a:rPr lang="zh-TW" altLang="en-US" dirty="0">
                  <a:solidFill>
                    <a:schemeClr val="tx1">
                      <a:lumMod val="85000"/>
                      <a:lumOff val="15000"/>
                    </a:schemeClr>
                  </a:solidFill>
                  <a:latin typeface="DengXian" panose="02010600030101010101" pitchFamily="2" charset="-122"/>
                  <a:ea typeface="DengXian" panose="02010600030101010101" pitchFamily="2" charset="-122"/>
                </a:rPr>
                <a:t>日內</a:t>
              </a:r>
              <a:r>
                <a:rPr lang="en-US" altLang="zh-TW" sz="1800" baseline="30000" dirty="0">
                  <a:latin typeface="DengXian" panose="02010600030101010101" pitchFamily="2" charset="-122"/>
                  <a:ea typeface="DengXian" panose="02010600030101010101" pitchFamily="2" charset="-122"/>
                </a:rPr>
                <a:t>2</a:t>
              </a:r>
              <a:r>
                <a:rPr lang="zh-TW" altLang="en-US" dirty="0">
                  <a:solidFill>
                    <a:schemeClr val="tx1">
                      <a:lumMod val="85000"/>
                      <a:lumOff val="15000"/>
                    </a:schemeClr>
                  </a:solidFill>
                  <a:latin typeface="DengXian" panose="02010600030101010101" pitchFamily="2" charset="-122"/>
                  <a:ea typeface="DengXian" panose="02010600030101010101" pitchFamily="2" charset="-122"/>
                </a:rPr>
                <a:t>完成審查知道結果</a:t>
              </a:r>
              <a:endParaRPr lang="en-US" dirty="0">
                <a:solidFill>
                  <a:schemeClr val="tx1">
                    <a:lumMod val="85000"/>
                    <a:lumOff val="15000"/>
                  </a:schemeClr>
                </a:solidFill>
                <a:latin typeface="DengXian" panose="02010600030101010101" pitchFamily="2" charset="-122"/>
                <a:ea typeface="DengXian" panose="02010600030101010101" pitchFamily="2" charset="-122"/>
              </a:endParaRPr>
            </a:p>
          </p:txBody>
        </p:sp>
      </p:grpSp>
    </p:spTree>
    <p:extLst>
      <p:ext uri="{BB962C8B-B14F-4D97-AF65-F5344CB8AC3E}">
        <p14:creationId xmlns:p14="http://schemas.microsoft.com/office/powerpoint/2010/main" val="3346280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95C11A5-A7A3-4F2A-BC5C-94B336F43BE0}"/>
              </a:ext>
            </a:extLst>
          </p:cNvPr>
          <p:cNvSpPr>
            <a:spLocks noGrp="1"/>
          </p:cNvSpPr>
          <p:nvPr>
            <p:ph type="sldNum" sz="quarter" idx="12"/>
          </p:nvPr>
        </p:nvSpPr>
        <p:spPr/>
        <p:txBody>
          <a:bodyPr/>
          <a:lstStyle/>
          <a:p>
            <a:fld id="{892572A1-F7CB-644C-A08C-EFAC67228EB0}" type="slidenum">
              <a:rPr kumimoji="1" lang="zh-TW" altLang="en-US" smtClean="0"/>
              <a:t>7</a:t>
            </a:fld>
            <a:endParaRPr kumimoji="1" lang="zh-TW" altLang="en-US"/>
          </a:p>
        </p:txBody>
      </p:sp>
      <p:sp>
        <p:nvSpPr>
          <p:cNvPr id="17" name="矩形 16">
            <a:extLst>
              <a:ext uri="{FF2B5EF4-FFF2-40B4-BE49-F238E27FC236}">
                <a16:creationId xmlns:a16="http://schemas.microsoft.com/office/drawing/2014/main" id="{3CC1B279-7E60-4D39-8D08-6887FE67EBA3}"/>
              </a:ext>
            </a:extLst>
          </p:cNvPr>
          <p:cNvSpPr/>
          <p:nvPr/>
        </p:nvSpPr>
        <p:spPr>
          <a:xfrm>
            <a:off x="3454982" y="3838632"/>
            <a:ext cx="6584368" cy="365125"/>
          </a:xfrm>
          <a:prstGeom prst="rect">
            <a:avLst/>
          </a:prstGeom>
          <a:solidFill>
            <a:srgbClr val="FFCCCC">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E7DFEE83-1C24-43E8-ADE3-527CC40034AB}"/>
              </a:ext>
            </a:extLst>
          </p:cNvPr>
          <p:cNvSpPr/>
          <p:nvPr/>
        </p:nvSpPr>
        <p:spPr>
          <a:xfrm>
            <a:off x="3481635" y="3325627"/>
            <a:ext cx="6424365" cy="695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6000" b="1" dirty="0">
                <a:solidFill>
                  <a:schemeClr val="tx1">
                    <a:lumMod val="75000"/>
                    <a:lumOff val="25000"/>
                  </a:schemeClr>
                </a:solidFill>
                <a:latin typeface="+mj-ea"/>
                <a:ea typeface="+mj-ea"/>
              </a:rPr>
              <a:t>申請基本資料說明</a:t>
            </a:r>
          </a:p>
        </p:txBody>
      </p:sp>
      <p:grpSp>
        <p:nvGrpSpPr>
          <p:cNvPr id="4" name="Group 3">
            <a:extLst>
              <a:ext uri="{FF2B5EF4-FFF2-40B4-BE49-F238E27FC236}">
                <a16:creationId xmlns:a16="http://schemas.microsoft.com/office/drawing/2014/main" id="{20AED3E1-7706-4B60-B834-60F25DCEF340}"/>
              </a:ext>
            </a:extLst>
          </p:cNvPr>
          <p:cNvGrpSpPr/>
          <p:nvPr/>
        </p:nvGrpSpPr>
        <p:grpSpPr>
          <a:xfrm>
            <a:off x="-1633946" y="0"/>
            <a:ext cx="5303448" cy="6858000"/>
            <a:chOff x="-1633946" y="0"/>
            <a:chExt cx="5303448" cy="6858000"/>
          </a:xfrm>
        </p:grpSpPr>
        <p:sp>
          <p:nvSpPr>
            <p:cNvPr id="9" name="矩形 8">
              <a:extLst>
                <a:ext uri="{FF2B5EF4-FFF2-40B4-BE49-F238E27FC236}">
                  <a16:creationId xmlns:a16="http://schemas.microsoft.com/office/drawing/2014/main" id="{6E700BAF-D640-49EC-AE05-31D4BFD151D1}"/>
                </a:ext>
              </a:extLst>
            </p:cNvPr>
            <p:cNvSpPr/>
            <p:nvPr/>
          </p:nvSpPr>
          <p:spPr>
            <a:xfrm>
              <a:off x="0" y="0"/>
              <a:ext cx="3251200" cy="685800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直角三角形 11">
              <a:extLst>
                <a:ext uri="{FF2B5EF4-FFF2-40B4-BE49-F238E27FC236}">
                  <a16:creationId xmlns:a16="http://schemas.microsoft.com/office/drawing/2014/main" id="{029C1540-2433-4EC4-96EF-CB57D11A81F0}"/>
                </a:ext>
              </a:extLst>
            </p:cNvPr>
            <p:cNvSpPr/>
            <p:nvPr/>
          </p:nvSpPr>
          <p:spPr>
            <a:xfrm rot="13500000">
              <a:off x="-1461104" y="1691355"/>
              <a:ext cx="3902781" cy="4248465"/>
            </a:xfrm>
            <a:custGeom>
              <a:avLst/>
              <a:gdLst>
                <a:gd name="connsiteX0" fmla="*/ 0 w 5029200"/>
                <a:gd name="connsiteY0" fmla="*/ 5029200 h 5029200"/>
                <a:gd name="connsiteX1" fmla="*/ 957660 w 5029200"/>
                <a:gd name="connsiteY1" fmla="*/ 0 h 5029200"/>
                <a:gd name="connsiteX2" fmla="*/ 5029200 w 5029200"/>
                <a:gd name="connsiteY2" fmla="*/ 0 h 5029200"/>
                <a:gd name="connsiteX3" fmla="*/ 4071540 w 5029200"/>
                <a:gd name="connsiteY3" fmla="*/ 5029200 h 5029200"/>
                <a:gd name="connsiteX4" fmla="*/ 0 w 5029200"/>
                <a:gd name="connsiteY4" fmla="*/ 5029200 h 5029200"/>
                <a:gd name="connsiteX0" fmla="*/ 0 w 5029200"/>
                <a:gd name="connsiteY0" fmla="*/ 5029200 h 5029200"/>
                <a:gd name="connsiteX1" fmla="*/ 799958 w 5029200"/>
                <a:gd name="connsiteY1" fmla="*/ 851592 h 5029200"/>
                <a:gd name="connsiteX2" fmla="*/ 5029200 w 5029200"/>
                <a:gd name="connsiteY2" fmla="*/ 0 h 5029200"/>
                <a:gd name="connsiteX3" fmla="*/ 4071540 w 5029200"/>
                <a:gd name="connsiteY3" fmla="*/ 5029200 h 5029200"/>
                <a:gd name="connsiteX4" fmla="*/ 0 w 5029200"/>
                <a:gd name="connsiteY4" fmla="*/ 5029200 h 5029200"/>
                <a:gd name="connsiteX0" fmla="*/ 0 w 4161838"/>
                <a:gd name="connsiteY0" fmla="*/ 4177608 h 4177608"/>
                <a:gd name="connsiteX1" fmla="*/ 799958 w 4161838"/>
                <a:gd name="connsiteY1" fmla="*/ 0 h 4177608"/>
                <a:gd name="connsiteX2" fmla="*/ 4161838 w 4161838"/>
                <a:gd name="connsiteY2" fmla="*/ 3343282 h 4177608"/>
                <a:gd name="connsiteX3" fmla="*/ 4071540 w 4161838"/>
                <a:gd name="connsiteY3" fmla="*/ 4177608 h 4177608"/>
                <a:gd name="connsiteX4" fmla="*/ 0 w 4161838"/>
                <a:gd name="connsiteY4" fmla="*/ 4177608 h 4177608"/>
                <a:gd name="connsiteX0" fmla="*/ 0 w 4169724"/>
                <a:gd name="connsiteY0" fmla="*/ 4177608 h 4177608"/>
                <a:gd name="connsiteX1" fmla="*/ 799958 w 4169724"/>
                <a:gd name="connsiteY1" fmla="*/ 0 h 4177608"/>
                <a:gd name="connsiteX2" fmla="*/ 4169724 w 4169724"/>
                <a:gd name="connsiteY2" fmla="*/ 3335396 h 4177608"/>
                <a:gd name="connsiteX3" fmla="*/ 4071540 w 4169724"/>
                <a:gd name="connsiteY3" fmla="*/ 4177608 h 4177608"/>
                <a:gd name="connsiteX4" fmla="*/ 0 w 4169724"/>
                <a:gd name="connsiteY4" fmla="*/ 4177608 h 4177608"/>
                <a:gd name="connsiteX0" fmla="*/ 0 w 4169724"/>
                <a:gd name="connsiteY0" fmla="*/ 4224919 h 4224919"/>
                <a:gd name="connsiteX1" fmla="*/ 784188 w 4169724"/>
                <a:gd name="connsiteY1" fmla="*/ 0 h 4224919"/>
                <a:gd name="connsiteX2" fmla="*/ 4169724 w 4169724"/>
                <a:gd name="connsiteY2" fmla="*/ 3382707 h 4224919"/>
                <a:gd name="connsiteX3" fmla="*/ 4071540 w 4169724"/>
                <a:gd name="connsiteY3" fmla="*/ 4224919 h 4224919"/>
                <a:gd name="connsiteX4" fmla="*/ 0 w 4169724"/>
                <a:gd name="connsiteY4" fmla="*/ 4224919 h 4224919"/>
                <a:gd name="connsiteX0" fmla="*/ 0 w 4169724"/>
                <a:gd name="connsiteY0" fmla="*/ 4224919 h 4224919"/>
                <a:gd name="connsiteX1" fmla="*/ 784188 w 4169724"/>
                <a:gd name="connsiteY1" fmla="*/ 0 h 4224919"/>
                <a:gd name="connsiteX2" fmla="*/ 4169724 w 4169724"/>
                <a:gd name="connsiteY2" fmla="*/ 3382707 h 4224919"/>
                <a:gd name="connsiteX3" fmla="*/ 4071540 w 4169724"/>
                <a:gd name="connsiteY3" fmla="*/ 4224919 h 4224919"/>
                <a:gd name="connsiteX4" fmla="*/ 0 w 4169724"/>
                <a:gd name="connsiteY4" fmla="*/ 4224919 h 4224919"/>
                <a:gd name="connsiteX0" fmla="*/ 0 w 4169724"/>
                <a:gd name="connsiteY0" fmla="*/ 4217034 h 4217034"/>
                <a:gd name="connsiteX1" fmla="*/ 776303 w 4169724"/>
                <a:gd name="connsiteY1" fmla="*/ 0 h 4217034"/>
                <a:gd name="connsiteX2" fmla="*/ 4169724 w 4169724"/>
                <a:gd name="connsiteY2" fmla="*/ 3374822 h 4217034"/>
                <a:gd name="connsiteX3" fmla="*/ 4071540 w 4169724"/>
                <a:gd name="connsiteY3" fmla="*/ 4217034 h 4217034"/>
                <a:gd name="connsiteX4" fmla="*/ 0 w 4169724"/>
                <a:gd name="connsiteY4" fmla="*/ 4217034 h 4217034"/>
                <a:gd name="connsiteX0" fmla="*/ 0 w 4169724"/>
                <a:gd name="connsiteY0" fmla="*/ 4248465 h 4248465"/>
                <a:gd name="connsiteX1" fmla="*/ 780793 w 4169724"/>
                <a:gd name="connsiteY1" fmla="*/ 0 h 4248465"/>
                <a:gd name="connsiteX2" fmla="*/ 4169724 w 4169724"/>
                <a:gd name="connsiteY2" fmla="*/ 3406253 h 4248465"/>
                <a:gd name="connsiteX3" fmla="*/ 4071540 w 4169724"/>
                <a:gd name="connsiteY3" fmla="*/ 4248465 h 4248465"/>
                <a:gd name="connsiteX4" fmla="*/ 0 w 4169724"/>
                <a:gd name="connsiteY4" fmla="*/ 4248465 h 4248465"/>
                <a:gd name="connsiteX0" fmla="*/ 0 w 4162989"/>
                <a:gd name="connsiteY0" fmla="*/ 4248465 h 4248465"/>
                <a:gd name="connsiteX1" fmla="*/ 780793 w 4162989"/>
                <a:gd name="connsiteY1" fmla="*/ 0 h 4248465"/>
                <a:gd name="connsiteX2" fmla="*/ 4162989 w 4162989"/>
                <a:gd name="connsiteY2" fmla="*/ 3381559 h 4248465"/>
                <a:gd name="connsiteX3" fmla="*/ 4071540 w 4162989"/>
                <a:gd name="connsiteY3" fmla="*/ 4248465 h 4248465"/>
                <a:gd name="connsiteX4" fmla="*/ 0 w 4162989"/>
                <a:gd name="connsiteY4" fmla="*/ 4248465 h 4248465"/>
                <a:gd name="connsiteX0" fmla="*/ 0 w 3800275"/>
                <a:gd name="connsiteY0" fmla="*/ 4011912 h 4248465"/>
                <a:gd name="connsiteX1" fmla="*/ 418079 w 3800275"/>
                <a:gd name="connsiteY1" fmla="*/ 0 h 4248465"/>
                <a:gd name="connsiteX2" fmla="*/ 3800275 w 3800275"/>
                <a:gd name="connsiteY2" fmla="*/ 3381559 h 4248465"/>
                <a:gd name="connsiteX3" fmla="*/ 3708826 w 3800275"/>
                <a:gd name="connsiteY3" fmla="*/ 4248465 h 4248465"/>
                <a:gd name="connsiteX4" fmla="*/ 0 w 3800275"/>
                <a:gd name="connsiteY4" fmla="*/ 4011912 h 4248465"/>
                <a:gd name="connsiteX0" fmla="*/ 0 w 3934322"/>
                <a:gd name="connsiteY0" fmla="*/ 4004027 h 4248465"/>
                <a:gd name="connsiteX1" fmla="*/ 552126 w 3934322"/>
                <a:gd name="connsiteY1" fmla="*/ 0 h 4248465"/>
                <a:gd name="connsiteX2" fmla="*/ 3934322 w 3934322"/>
                <a:gd name="connsiteY2" fmla="*/ 3381559 h 4248465"/>
                <a:gd name="connsiteX3" fmla="*/ 3842873 w 3934322"/>
                <a:gd name="connsiteY3" fmla="*/ 4248465 h 4248465"/>
                <a:gd name="connsiteX4" fmla="*/ 0 w 3934322"/>
                <a:gd name="connsiteY4" fmla="*/ 4004027 h 4248465"/>
                <a:gd name="connsiteX0" fmla="*/ 0 w 4060483"/>
                <a:gd name="connsiteY0" fmla="*/ 3846324 h 4248465"/>
                <a:gd name="connsiteX1" fmla="*/ 678287 w 4060483"/>
                <a:gd name="connsiteY1" fmla="*/ 0 h 4248465"/>
                <a:gd name="connsiteX2" fmla="*/ 4060483 w 4060483"/>
                <a:gd name="connsiteY2" fmla="*/ 3381559 h 4248465"/>
                <a:gd name="connsiteX3" fmla="*/ 3969034 w 4060483"/>
                <a:gd name="connsiteY3" fmla="*/ 4248465 h 4248465"/>
                <a:gd name="connsiteX4" fmla="*/ 0 w 4060483"/>
                <a:gd name="connsiteY4" fmla="*/ 3846324 h 4248465"/>
                <a:gd name="connsiteX0" fmla="*/ 0 w 3816045"/>
                <a:gd name="connsiteY0" fmla="*/ 4059222 h 4248465"/>
                <a:gd name="connsiteX1" fmla="*/ 433849 w 3816045"/>
                <a:gd name="connsiteY1" fmla="*/ 0 h 4248465"/>
                <a:gd name="connsiteX2" fmla="*/ 3816045 w 3816045"/>
                <a:gd name="connsiteY2" fmla="*/ 3381559 h 4248465"/>
                <a:gd name="connsiteX3" fmla="*/ 3724596 w 3816045"/>
                <a:gd name="connsiteY3" fmla="*/ 4248465 h 4248465"/>
                <a:gd name="connsiteX4" fmla="*/ 0 w 3816045"/>
                <a:gd name="connsiteY4" fmla="*/ 4059222 h 4248465"/>
                <a:gd name="connsiteX0" fmla="*/ 0 w 3879125"/>
                <a:gd name="connsiteY0" fmla="*/ 3933060 h 4248465"/>
                <a:gd name="connsiteX1" fmla="*/ 496929 w 3879125"/>
                <a:gd name="connsiteY1" fmla="*/ 0 h 4248465"/>
                <a:gd name="connsiteX2" fmla="*/ 3879125 w 3879125"/>
                <a:gd name="connsiteY2" fmla="*/ 3381559 h 4248465"/>
                <a:gd name="connsiteX3" fmla="*/ 3787676 w 3879125"/>
                <a:gd name="connsiteY3" fmla="*/ 4248465 h 4248465"/>
                <a:gd name="connsiteX4" fmla="*/ 0 w 3879125"/>
                <a:gd name="connsiteY4" fmla="*/ 3933060 h 4248465"/>
                <a:gd name="connsiteX0" fmla="*/ 0 w 3902781"/>
                <a:gd name="connsiteY0" fmla="*/ 4004026 h 4248465"/>
                <a:gd name="connsiteX1" fmla="*/ 520585 w 3902781"/>
                <a:gd name="connsiteY1" fmla="*/ 0 h 4248465"/>
                <a:gd name="connsiteX2" fmla="*/ 3902781 w 3902781"/>
                <a:gd name="connsiteY2" fmla="*/ 3381559 h 4248465"/>
                <a:gd name="connsiteX3" fmla="*/ 3811332 w 3902781"/>
                <a:gd name="connsiteY3" fmla="*/ 4248465 h 4248465"/>
                <a:gd name="connsiteX4" fmla="*/ 0 w 3902781"/>
                <a:gd name="connsiteY4" fmla="*/ 4004026 h 424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781" h="4248465">
                  <a:moveTo>
                    <a:pt x="0" y="4004026"/>
                  </a:moveTo>
                  <a:lnTo>
                    <a:pt x="520585" y="0"/>
                  </a:lnTo>
                  <a:lnTo>
                    <a:pt x="3902781" y="3381559"/>
                  </a:lnTo>
                  <a:lnTo>
                    <a:pt x="3811332" y="4248465"/>
                  </a:lnTo>
                  <a:lnTo>
                    <a:pt x="0" y="4004026"/>
                  </a:lnTo>
                  <a:close/>
                </a:path>
              </a:pathLst>
            </a:custGeom>
            <a:solidFill>
              <a:srgbClr val="4A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8" name="直角三角形 17">
              <a:extLst>
                <a:ext uri="{FF2B5EF4-FFF2-40B4-BE49-F238E27FC236}">
                  <a16:creationId xmlns:a16="http://schemas.microsoft.com/office/drawing/2014/main" id="{ABCF5811-9337-4B42-A0C3-D97C2257CA87}"/>
                </a:ext>
              </a:extLst>
            </p:cNvPr>
            <p:cNvSpPr/>
            <p:nvPr/>
          </p:nvSpPr>
          <p:spPr>
            <a:xfrm rot="8100000" flipH="1">
              <a:off x="2877502" y="3481364"/>
              <a:ext cx="792000" cy="792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7" name="圖形 6" descr="工作流程">
            <a:extLst>
              <a:ext uri="{FF2B5EF4-FFF2-40B4-BE49-F238E27FC236}">
                <a16:creationId xmlns:a16="http://schemas.microsoft.com/office/drawing/2014/main" id="{7D08C64F-9DC2-4E6C-A408-5D20F0FC75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48" y="2567821"/>
            <a:ext cx="1954246" cy="1954246"/>
          </a:xfrm>
          <a:prstGeom prst="rect">
            <a:avLst/>
          </a:prstGeom>
        </p:spPr>
      </p:pic>
    </p:spTree>
    <p:extLst>
      <p:ext uri="{BB962C8B-B14F-4D97-AF65-F5344CB8AC3E}">
        <p14:creationId xmlns:p14="http://schemas.microsoft.com/office/powerpoint/2010/main" val="534704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C1876D24-ABEE-4CF4-B125-7DB9127ABD43}"/>
              </a:ext>
            </a:extLst>
          </p:cNvPr>
          <p:cNvSpPr>
            <a:spLocks noGrp="1"/>
          </p:cNvSpPr>
          <p:nvPr>
            <p:ph type="sldNum" sz="quarter" idx="12"/>
          </p:nvPr>
        </p:nvSpPr>
        <p:spPr>
          <a:xfrm>
            <a:off x="8407851" y="6356352"/>
            <a:ext cx="817112" cy="365125"/>
          </a:xfrm>
        </p:spPr>
        <p:txBody>
          <a:bodyPr/>
          <a:lstStyle/>
          <a:p>
            <a:fld id="{892572A1-F7CB-644C-A08C-EFAC67228EB0}" type="slidenum">
              <a:rPr kumimoji="1" lang="zh-TW" altLang="en-US" smtClean="0"/>
              <a:t>8</a:t>
            </a:fld>
            <a:endParaRPr kumimoji="1" lang="zh-TW" altLang="en-US"/>
          </a:p>
        </p:txBody>
      </p:sp>
      <p:pic>
        <p:nvPicPr>
          <p:cNvPr id="4" name="圖形 3" descr="徽章 3">
            <a:extLst>
              <a:ext uri="{FF2B5EF4-FFF2-40B4-BE49-F238E27FC236}">
                <a16:creationId xmlns:a16="http://schemas.microsoft.com/office/drawing/2014/main" id="{B9B54994-2DBA-48DC-A5A4-4615A6AE20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2547" y="2601981"/>
            <a:ext cx="720000" cy="720000"/>
          </a:xfrm>
          <a:prstGeom prst="rect">
            <a:avLst/>
          </a:prstGeom>
        </p:spPr>
      </p:pic>
      <p:pic>
        <p:nvPicPr>
          <p:cNvPr id="6" name="圖形 5" descr="徽章 5">
            <a:extLst>
              <a:ext uri="{FF2B5EF4-FFF2-40B4-BE49-F238E27FC236}">
                <a16:creationId xmlns:a16="http://schemas.microsoft.com/office/drawing/2014/main" id="{5DF0D8ED-D169-4373-9ED4-D5109EC0AF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2547" y="4099787"/>
            <a:ext cx="720000" cy="720000"/>
          </a:xfrm>
          <a:prstGeom prst="rect">
            <a:avLst/>
          </a:prstGeom>
        </p:spPr>
      </p:pic>
      <p:pic>
        <p:nvPicPr>
          <p:cNvPr id="7" name="圖形 6" descr="徽章 4">
            <a:extLst>
              <a:ext uri="{FF2B5EF4-FFF2-40B4-BE49-F238E27FC236}">
                <a16:creationId xmlns:a16="http://schemas.microsoft.com/office/drawing/2014/main" id="{02070608-19EA-490C-AFFB-25FFB07B68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2548" y="3347886"/>
            <a:ext cx="720000" cy="720000"/>
          </a:xfrm>
          <a:prstGeom prst="rect">
            <a:avLst/>
          </a:prstGeom>
        </p:spPr>
      </p:pic>
      <p:pic>
        <p:nvPicPr>
          <p:cNvPr id="8" name="圖形 7" descr="徽章 1">
            <a:extLst>
              <a:ext uri="{FF2B5EF4-FFF2-40B4-BE49-F238E27FC236}">
                <a16:creationId xmlns:a16="http://schemas.microsoft.com/office/drawing/2014/main" id="{95CA4389-0E9B-446E-A16E-70D8CB9222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2548" y="1108398"/>
            <a:ext cx="720000" cy="720000"/>
          </a:xfrm>
          <a:prstGeom prst="rect">
            <a:avLst/>
          </a:prstGeom>
        </p:spPr>
      </p:pic>
      <p:pic>
        <p:nvPicPr>
          <p:cNvPr id="13" name="圖形 12" descr="識別證">
            <a:extLst>
              <a:ext uri="{FF2B5EF4-FFF2-40B4-BE49-F238E27FC236}">
                <a16:creationId xmlns:a16="http://schemas.microsoft.com/office/drawing/2014/main" id="{664C1674-24D6-4BBF-AC22-FA6FD6481A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52548" y="1855003"/>
            <a:ext cx="720000" cy="720000"/>
          </a:xfrm>
          <a:prstGeom prst="rect">
            <a:avLst/>
          </a:prstGeom>
        </p:spPr>
      </p:pic>
      <p:sp>
        <p:nvSpPr>
          <p:cNvPr id="14" name="TextBox 19">
            <a:extLst>
              <a:ext uri="{FF2B5EF4-FFF2-40B4-BE49-F238E27FC236}">
                <a16:creationId xmlns:a16="http://schemas.microsoft.com/office/drawing/2014/main" id="{8A7BB9F1-AF3C-4398-ACC5-49633DEADB59}"/>
              </a:ext>
            </a:extLst>
          </p:cNvPr>
          <p:cNvSpPr txBox="1"/>
          <p:nvPr/>
        </p:nvSpPr>
        <p:spPr>
          <a:xfrm>
            <a:off x="2172548" y="1227295"/>
            <a:ext cx="4435830" cy="446276"/>
          </a:xfrm>
          <a:prstGeom prst="rect">
            <a:avLst/>
          </a:prstGeom>
          <a:noFill/>
        </p:spPr>
        <p:txBody>
          <a:bodyPr wrap="none" rtlCol="0">
            <a:spAutoFit/>
          </a:bodyPr>
          <a:lstStyle>
            <a:defPPr>
              <a:defRPr lang="zh-TW"/>
            </a:defPPr>
            <a:lvl1pPr>
              <a:defRPr sz="2000" b="1">
                <a:solidFill>
                  <a:schemeClr val="tx1">
                    <a:lumMod val="75000"/>
                    <a:lumOff val="25000"/>
                  </a:schemeClr>
                </a:solidFill>
                <a:latin typeface="DengXian" panose="02010600030101010101" pitchFamily="2" charset="-122"/>
                <a:ea typeface="DengXian" panose="02010600030101010101" pitchFamily="2" charset="-122"/>
              </a:defRPr>
            </a:lvl1pPr>
          </a:lstStyle>
          <a:p>
            <a:r>
              <a:rPr lang="zh-TW" altLang="en-US" sz="2300" b="0" dirty="0"/>
              <a:t>文創產業青年貸款申請表</a:t>
            </a:r>
            <a:r>
              <a:rPr lang="en-US" altLang="zh-TW" sz="2300" b="0" dirty="0"/>
              <a:t>/</a:t>
            </a:r>
            <a:r>
              <a:rPr lang="zh-TW" altLang="en-US" sz="2300" b="0" dirty="0"/>
              <a:t>計劃書</a:t>
            </a:r>
            <a:endParaRPr lang="en-US" sz="2300" b="0" dirty="0"/>
          </a:p>
        </p:txBody>
      </p:sp>
      <p:sp>
        <p:nvSpPr>
          <p:cNvPr id="15" name="TextBox 19">
            <a:extLst>
              <a:ext uri="{FF2B5EF4-FFF2-40B4-BE49-F238E27FC236}">
                <a16:creationId xmlns:a16="http://schemas.microsoft.com/office/drawing/2014/main" id="{88076518-5F12-4162-90F0-6874CA0BFCD9}"/>
              </a:ext>
            </a:extLst>
          </p:cNvPr>
          <p:cNvSpPr txBox="1"/>
          <p:nvPr/>
        </p:nvSpPr>
        <p:spPr>
          <a:xfrm>
            <a:off x="2172547" y="1976668"/>
            <a:ext cx="3429144" cy="446276"/>
          </a:xfrm>
          <a:prstGeom prst="rect">
            <a:avLst/>
          </a:prstGeom>
          <a:noFill/>
        </p:spPr>
        <p:txBody>
          <a:bodyPr wrap="none" rtlCol="0">
            <a:spAutoFit/>
          </a:bodyPr>
          <a:lstStyle/>
          <a:p>
            <a:r>
              <a:rPr lang="zh-TW" altLang="en-US" sz="2300" dirty="0">
                <a:solidFill>
                  <a:schemeClr val="tx1">
                    <a:lumMod val="75000"/>
                    <a:lumOff val="25000"/>
                  </a:schemeClr>
                </a:solidFill>
                <a:latin typeface="DengXian" panose="02010600030101010101" pitchFamily="2" charset="-122"/>
                <a:ea typeface="DengXian" panose="02010600030101010101" pitchFamily="2" charset="-122"/>
              </a:rPr>
              <a:t>負責人身分證正反面影本</a:t>
            </a:r>
          </a:p>
        </p:txBody>
      </p:sp>
      <p:sp>
        <p:nvSpPr>
          <p:cNvPr id="17" name="TextBox 19">
            <a:extLst>
              <a:ext uri="{FF2B5EF4-FFF2-40B4-BE49-F238E27FC236}">
                <a16:creationId xmlns:a16="http://schemas.microsoft.com/office/drawing/2014/main" id="{62CCA66E-E814-4748-8A50-E405A6B9DAF0}"/>
              </a:ext>
            </a:extLst>
          </p:cNvPr>
          <p:cNvSpPr txBox="1"/>
          <p:nvPr/>
        </p:nvSpPr>
        <p:spPr>
          <a:xfrm>
            <a:off x="2172548" y="2724211"/>
            <a:ext cx="6042039" cy="446276"/>
          </a:xfrm>
          <a:prstGeom prst="rect">
            <a:avLst/>
          </a:prstGeom>
          <a:noFill/>
        </p:spPr>
        <p:txBody>
          <a:bodyPr wrap="none" rtlCol="0">
            <a:spAutoFit/>
          </a:bodyPr>
          <a:lstStyle>
            <a:defPPr>
              <a:defRPr lang="zh-TW"/>
            </a:defPPr>
            <a:lvl1pPr>
              <a:defRPr sz="2000" b="1">
                <a:solidFill>
                  <a:schemeClr val="tx1">
                    <a:lumMod val="75000"/>
                    <a:lumOff val="25000"/>
                  </a:schemeClr>
                </a:solidFill>
                <a:latin typeface="DengXian" panose="02010600030101010101" pitchFamily="2" charset="-122"/>
                <a:ea typeface="DengXian" panose="02010600030101010101" pitchFamily="2" charset="-122"/>
              </a:defRPr>
            </a:lvl1pPr>
          </a:lstStyle>
          <a:p>
            <a:r>
              <a:rPr lang="zh-TW" altLang="en-US" sz="2300" b="0" dirty="0"/>
              <a:t>事業立案登記證明 </a:t>
            </a:r>
            <a:r>
              <a:rPr lang="en-US" altLang="zh-TW" sz="2300" b="0" dirty="0"/>
              <a:t>(</a:t>
            </a:r>
            <a:r>
              <a:rPr lang="zh-TW" altLang="en-US" sz="2300" b="0" dirty="0"/>
              <a:t>需檢附主管機關核准函文</a:t>
            </a:r>
            <a:r>
              <a:rPr lang="en-US" altLang="zh-TW" sz="2300" b="0" dirty="0"/>
              <a:t>)</a:t>
            </a:r>
            <a:endParaRPr lang="en-US" sz="2300" b="0" dirty="0"/>
          </a:p>
        </p:txBody>
      </p:sp>
      <p:sp>
        <p:nvSpPr>
          <p:cNvPr id="18" name="TextBox 19">
            <a:extLst>
              <a:ext uri="{FF2B5EF4-FFF2-40B4-BE49-F238E27FC236}">
                <a16:creationId xmlns:a16="http://schemas.microsoft.com/office/drawing/2014/main" id="{6B960A73-1CB3-4CC2-9F78-14447EBB484A}"/>
              </a:ext>
            </a:extLst>
          </p:cNvPr>
          <p:cNvSpPr txBox="1"/>
          <p:nvPr/>
        </p:nvSpPr>
        <p:spPr>
          <a:xfrm>
            <a:off x="2172548" y="3469359"/>
            <a:ext cx="6083717" cy="446276"/>
          </a:xfrm>
          <a:prstGeom prst="rect">
            <a:avLst/>
          </a:prstGeom>
          <a:noFill/>
        </p:spPr>
        <p:txBody>
          <a:bodyPr wrap="none" rtlCol="0">
            <a:spAutoFit/>
          </a:bodyPr>
          <a:lstStyle/>
          <a:p>
            <a:r>
              <a:rPr lang="zh-TW" altLang="en-US" sz="2300" dirty="0">
                <a:solidFill>
                  <a:schemeClr val="tx1">
                    <a:lumMod val="75000"/>
                    <a:lumOff val="25000"/>
                  </a:schemeClr>
                </a:solidFill>
                <a:latin typeface="DengXian" panose="02010600030101010101" pitchFamily="2" charset="-122"/>
                <a:ea typeface="DengXian" panose="02010600030101010101" pitchFamily="2" charset="-122"/>
              </a:rPr>
              <a:t>參與政府創業輔導相關課程或活動之證明文件</a:t>
            </a:r>
          </a:p>
        </p:txBody>
      </p:sp>
      <p:sp>
        <p:nvSpPr>
          <p:cNvPr id="19" name="TextBox 19">
            <a:extLst>
              <a:ext uri="{FF2B5EF4-FFF2-40B4-BE49-F238E27FC236}">
                <a16:creationId xmlns:a16="http://schemas.microsoft.com/office/drawing/2014/main" id="{7013C392-A74F-4BE5-9058-4A312695A430}"/>
              </a:ext>
            </a:extLst>
          </p:cNvPr>
          <p:cNvSpPr txBox="1"/>
          <p:nvPr/>
        </p:nvSpPr>
        <p:spPr>
          <a:xfrm>
            <a:off x="2172547" y="4226618"/>
            <a:ext cx="1149674" cy="446276"/>
          </a:xfrm>
          <a:prstGeom prst="rect">
            <a:avLst/>
          </a:prstGeom>
          <a:noFill/>
        </p:spPr>
        <p:txBody>
          <a:bodyPr wrap="none" rtlCol="0">
            <a:spAutoFit/>
          </a:bodyPr>
          <a:lstStyle/>
          <a:p>
            <a:r>
              <a:rPr lang="zh-TW" altLang="en-US" sz="2300" dirty="0">
                <a:solidFill>
                  <a:schemeClr val="tx1">
                    <a:lumMod val="75000"/>
                    <a:lumOff val="25000"/>
                  </a:schemeClr>
                </a:solidFill>
                <a:latin typeface="DengXian" panose="02010600030101010101" pitchFamily="2" charset="-122"/>
                <a:ea typeface="DengXian" panose="02010600030101010101" pitchFamily="2" charset="-122"/>
              </a:rPr>
              <a:t>切結書 </a:t>
            </a:r>
          </a:p>
        </p:txBody>
      </p:sp>
      <p:pic>
        <p:nvPicPr>
          <p:cNvPr id="26" name="圖形 25" descr="徽章 6">
            <a:extLst>
              <a:ext uri="{FF2B5EF4-FFF2-40B4-BE49-F238E27FC236}">
                <a16:creationId xmlns:a16="http://schemas.microsoft.com/office/drawing/2014/main" id="{0AF4EDB9-67D5-47C1-8901-0FF90730700F}"/>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52547" y="4857551"/>
            <a:ext cx="720000" cy="720000"/>
          </a:xfrm>
          <a:prstGeom prst="rect">
            <a:avLst/>
          </a:prstGeom>
        </p:spPr>
      </p:pic>
      <p:sp>
        <p:nvSpPr>
          <p:cNvPr id="28" name="TextBox 19">
            <a:extLst>
              <a:ext uri="{FF2B5EF4-FFF2-40B4-BE49-F238E27FC236}">
                <a16:creationId xmlns:a16="http://schemas.microsoft.com/office/drawing/2014/main" id="{3C06288D-33A1-4E1C-8645-683F86C6F061}"/>
              </a:ext>
            </a:extLst>
          </p:cNvPr>
          <p:cNvSpPr txBox="1"/>
          <p:nvPr/>
        </p:nvSpPr>
        <p:spPr>
          <a:xfrm>
            <a:off x="2172547" y="4984382"/>
            <a:ext cx="2249334" cy="446276"/>
          </a:xfrm>
          <a:prstGeom prst="rect">
            <a:avLst/>
          </a:prstGeom>
          <a:noFill/>
        </p:spPr>
        <p:txBody>
          <a:bodyPr wrap="none" rtlCol="0">
            <a:spAutoFit/>
          </a:bodyPr>
          <a:lstStyle/>
          <a:p>
            <a:r>
              <a:rPr lang="zh-TW" altLang="en-US" sz="2300" dirty="0">
                <a:solidFill>
                  <a:schemeClr val="tx1">
                    <a:lumMod val="75000"/>
                    <a:lumOff val="25000"/>
                  </a:schemeClr>
                </a:solidFill>
                <a:latin typeface="DengXian" panose="02010600030101010101" pitchFamily="2" charset="-122"/>
                <a:ea typeface="DengXian" panose="02010600030101010101" pitchFamily="2" charset="-122"/>
              </a:rPr>
              <a:t>個資授權同意書</a:t>
            </a:r>
          </a:p>
        </p:txBody>
      </p:sp>
      <p:sp>
        <p:nvSpPr>
          <p:cNvPr id="30" name="TextBox 8">
            <a:extLst>
              <a:ext uri="{FF2B5EF4-FFF2-40B4-BE49-F238E27FC236}">
                <a16:creationId xmlns:a16="http://schemas.microsoft.com/office/drawing/2014/main" id="{595141FF-3F7B-4D69-836E-9FE715A0C994}"/>
              </a:ext>
            </a:extLst>
          </p:cNvPr>
          <p:cNvSpPr txBox="1"/>
          <p:nvPr/>
        </p:nvSpPr>
        <p:spPr>
          <a:xfrm>
            <a:off x="126878" y="967619"/>
            <a:ext cx="886674" cy="3170099"/>
          </a:xfrm>
          <a:prstGeom prst="rect">
            <a:avLst/>
          </a:prstGeom>
          <a:noFill/>
        </p:spPr>
        <p:txBody>
          <a:bodyPr wrap="square" rtlCol="0">
            <a:spAutoFit/>
          </a:bodyPr>
          <a:lstStyle/>
          <a:p>
            <a:pPr algn="ctr"/>
            <a:r>
              <a:rPr lang="zh-TW" altLang="en-US" sz="5000" b="1" dirty="0">
                <a:solidFill>
                  <a:schemeClr val="bg1">
                    <a:lumMod val="65000"/>
                  </a:schemeClr>
                </a:solidFill>
              </a:rPr>
              <a:t>基本文件</a:t>
            </a:r>
          </a:p>
        </p:txBody>
      </p:sp>
      <p:sp>
        <p:nvSpPr>
          <p:cNvPr id="7168" name="矩形: 圓角 7167">
            <a:extLst>
              <a:ext uri="{FF2B5EF4-FFF2-40B4-BE49-F238E27FC236}">
                <a16:creationId xmlns:a16="http://schemas.microsoft.com/office/drawing/2014/main" id="{B06CD99C-3736-4C05-B472-9991E76EB109}"/>
              </a:ext>
            </a:extLst>
          </p:cNvPr>
          <p:cNvSpPr/>
          <p:nvPr/>
        </p:nvSpPr>
        <p:spPr>
          <a:xfrm>
            <a:off x="-514350" y="892212"/>
            <a:ext cx="9404350" cy="4998169"/>
          </a:xfrm>
          <a:prstGeom prst="roundRect">
            <a:avLst>
              <a:gd name="adj" fmla="val 7135"/>
            </a:avLst>
          </a:prstGeom>
          <a:noFill/>
          <a:ln w="28575">
            <a:solidFill>
              <a:srgbClr val="4AA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69" name="矩形: 圓角 7168">
            <a:extLst>
              <a:ext uri="{FF2B5EF4-FFF2-40B4-BE49-F238E27FC236}">
                <a16:creationId xmlns:a16="http://schemas.microsoft.com/office/drawing/2014/main" id="{D1F1DDC2-15E7-449E-8A63-A1867F1471A2}"/>
              </a:ext>
            </a:extLst>
          </p:cNvPr>
          <p:cNvSpPr/>
          <p:nvPr/>
        </p:nvSpPr>
        <p:spPr>
          <a:xfrm>
            <a:off x="8430105" y="5430658"/>
            <a:ext cx="672649" cy="7669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171" name="圖形 7170">
            <a:extLst>
              <a:ext uri="{FF2B5EF4-FFF2-40B4-BE49-F238E27FC236}">
                <a16:creationId xmlns:a16="http://schemas.microsoft.com/office/drawing/2014/main" id="{1C8D85F9-64DB-4752-B3E2-153A5881E771}"/>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195097" y="5326487"/>
            <a:ext cx="1029865" cy="1029865"/>
          </a:xfrm>
          <a:prstGeom prst="rect">
            <a:avLst/>
          </a:prstGeom>
        </p:spPr>
      </p:pic>
      <p:sp>
        <p:nvSpPr>
          <p:cNvPr id="2" name="文字方塊 1">
            <a:extLst>
              <a:ext uri="{FF2B5EF4-FFF2-40B4-BE49-F238E27FC236}">
                <a16:creationId xmlns:a16="http://schemas.microsoft.com/office/drawing/2014/main" id="{F94A5E10-2B7B-4872-94AE-7354B87A3B4E}"/>
              </a:ext>
            </a:extLst>
          </p:cNvPr>
          <p:cNvSpPr txBox="1"/>
          <p:nvPr/>
        </p:nvSpPr>
        <p:spPr>
          <a:xfrm>
            <a:off x="1452548" y="5965788"/>
            <a:ext cx="4424609" cy="338554"/>
          </a:xfrm>
          <a:prstGeom prst="rect">
            <a:avLst/>
          </a:prstGeom>
          <a:noFill/>
        </p:spPr>
        <p:txBody>
          <a:bodyPr wrap="none" rtlCol="0">
            <a:spAutoFit/>
          </a:bodyPr>
          <a:lstStyle/>
          <a:p>
            <a:r>
              <a:rPr lang="en-US" altLang="zh-TW" sz="1600" dirty="0">
                <a:solidFill>
                  <a:schemeClr val="tx1">
                    <a:lumMod val="75000"/>
                    <a:lumOff val="25000"/>
                  </a:schemeClr>
                </a:solidFill>
              </a:rPr>
              <a:t>※</a:t>
            </a:r>
            <a:r>
              <a:rPr lang="zh-TW" altLang="en-US" sz="1600" dirty="0">
                <a:solidFill>
                  <a:schemeClr val="tx1">
                    <a:lumMod val="75000"/>
                    <a:lumOff val="25000"/>
                  </a:schemeClr>
                </a:solidFill>
              </a:rPr>
              <a:t>不同金融機構可能會有基本文件之外其他要求</a:t>
            </a:r>
          </a:p>
        </p:txBody>
      </p:sp>
    </p:spTree>
    <p:extLst>
      <p:ext uri="{BB962C8B-B14F-4D97-AF65-F5344CB8AC3E}">
        <p14:creationId xmlns:p14="http://schemas.microsoft.com/office/powerpoint/2010/main" val="1845212428"/>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3">
      <a:majorFont>
        <a:latin typeface="DengXian"/>
        <a:ea typeface="DengXian"/>
        <a:cs typeface=""/>
      </a:majorFont>
      <a:minorFont>
        <a:latin typeface="DengXian"/>
        <a:ea typeface="DengXian"/>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3200</TotalTime>
  <Words>3508</Words>
  <Application>Microsoft Office PowerPoint</Application>
  <PresentationFormat>A4 紙張 (210x297 公釐)</PresentationFormat>
  <Paragraphs>442</Paragraphs>
  <Slides>41</Slides>
  <Notes>9</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41</vt:i4>
      </vt:variant>
    </vt:vector>
  </HeadingPairs>
  <TitlesOfParts>
    <vt:vector size="55" baseType="lpstr">
      <vt:lpstr>DengXian</vt:lpstr>
      <vt:lpstr>DengXian Light</vt:lpstr>
      <vt:lpstr>Helvetica Neue</vt:lpstr>
      <vt:lpstr>MS PGothic</vt:lpstr>
      <vt:lpstr>微軟正黑體</vt:lpstr>
      <vt:lpstr>微軟正黑體</vt:lpstr>
      <vt:lpstr>標楷體</vt:lpstr>
      <vt:lpstr>Arial</vt:lpstr>
      <vt:lpstr>Calibri</vt:lpstr>
      <vt:lpstr>Merriweather</vt:lpstr>
      <vt:lpstr>Roboto</vt:lpstr>
      <vt:lpstr>Times New Roman</vt:lpstr>
      <vt:lpstr>Wingdings</vt:lpstr>
      <vt:lpstr>Office 佈景主題</vt:lpstr>
      <vt:lpstr>文化創意產業 青年創業及啟動金貸款簡介與說明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文策院文化金融服務介紹</dc:title>
  <dc:creator>Johnny C.K. Hsieh</dc:creator>
  <cp:lastModifiedBy>User</cp:lastModifiedBy>
  <cp:revision>168</cp:revision>
  <cp:lastPrinted>2020-10-06T01:26:17Z</cp:lastPrinted>
  <dcterms:created xsi:type="dcterms:W3CDTF">2020-04-12T09:56:42Z</dcterms:created>
  <dcterms:modified xsi:type="dcterms:W3CDTF">2022-02-22T08:31:17Z</dcterms:modified>
</cp:coreProperties>
</file>