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66" r:id="rId4"/>
    <p:sldId id="267" r:id="rId5"/>
    <p:sldId id="260" r:id="rId6"/>
    <p:sldId id="261" r:id="rId7"/>
    <p:sldId id="262" r:id="rId8"/>
    <p:sldId id="263" r:id="rId9"/>
  </p:sldIdLst>
  <p:sldSz cx="9906000" cy="6858000" type="A4"/>
  <p:notesSz cx="6888163" cy="10018713"/>
  <p:embeddedFontLst>
    <p:embeddedFont>
      <p:font typeface="Calibri" panose="020F0502020204030204" pitchFamily="34" charset="0"/>
      <p:regular r:id="rId12"/>
      <p:bold r:id="rId13"/>
      <p:italic r:id="rId14"/>
      <p:boldItalic r:id="rId15"/>
    </p:embeddedFont>
    <p:embeddedFont>
      <p:font typeface="Helvetica Neue" panose="02020500000000000000" charset="0"/>
      <p:regular r:id="rId16"/>
      <p:bold r:id="rId17"/>
      <p:italic r:id="rId18"/>
      <p:boldItalic r:id="rId19"/>
    </p:embeddedFont>
    <p:embeddedFont>
      <p:font typeface="微軟正黑體" panose="020B0604030504040204" pitchFamily="34" charset="-12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sdemjUSI7ayc2cwnZDOlvsndg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FF"/>
    <a:srgbClr val="9933FF"/>
    <a:srgbClr val="CC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9EF9DA-46E7-4B22-9A40-F7F4F5D47371}">
  <a:tblStyle styleId="{5D9EF9DA-46E7-4B22-9A40-F7F4F5D47371}" styleName="Table_0">
    <a:wholeTbl>
      <a:tcTxStyle b="off" i="off">
        <a:font>
          <a:latin typeface="DengXian"/>
          <a:ea typeface="DengXian"/>
          <a:cs typeface="DengXi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p:cViewPr varScale="1">
        <p:scale>
          <a:sx n="104" d="100"/>
          <a:sy n="104" d="100"/>
        </p:scale>
        <p:origin x="1434"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743E310D-52B4-4B48-87B2-E1E52B15F3DA}"/>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B785E76A-AF1D-4222-A326-0075F84655EE}"/>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F9B104AA-1D56-4031-8320-0CD15BF96A2A}" type="datetimeFigureOut">
              <a:rPr lang="zh-TW" altLang="en-US" smtClean="0"/>
              <a:t>2022/2/22</a:t>
            </a:fld>
            <a:endParaRPr lang="zh-TW" altLang="en-US"/>
          </a:p>
        </p:txBody>
      </p:sp>
      <p:sp>
        <p:nvSpPr>
          <p:cNvPr id="4" name="頁尾版面配置區 3">
            <a:extLst>
              <a:ext uri="{FF2B5EF4-FFF2-40B4-BE49-F238E27FC236}">
                <a16:creationId xmlns:a16="http://schemas.microsoft.com/office/drawing/2014/main" id="{411DE6D8-056D-4E4F-B9E8-514CD4E531CE}"/>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F5095192-B2DC-455A-9977-B1D8BACEE4B4}"/>
              </a:ext>
            </a:extLst>
          </p:cNvPr>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3989690D-A419-4E1F-BC7B-2426A7EE6542}" type="slidenum">
              <a:rPr lang="zh-TW" altLang="en-US" smtClean="0"/>
              <a:t>‹#›</a:t>
            </a:fld>
            <a:endParaRPr lang="zh-TW" altLang="en-US"/>
          </a:p>
        </p:txBody>
      </p:sp>
    </p:spTree>
    <p:extLst>
      <p:ext uri="{BB962C8B-B14F-4D97-AF65-F5344CB8AC3E}">
        <p14:creationId xmlns:p14="http://schemas.microsoft.com/office/powerpoint/2010/main" val="37735452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5"/>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9" y="0"/>
            <a:ext cx="2984871" cy="502675"/>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9"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zh-TW"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290049"/>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notes"/>
          <p:cNvSpPr>
            <a:spLocks noGrp="1" noRot="1" noChangeAspect="1"/>
          </p:cNvSpPr>
          <p:nvPr>
            <p:ph type="sldImg" idx="2"/>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309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642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altLang="zh-TW" sz="1300" b="0" i="0" u="none" strike="noStrike" cap="none" smtClean="0">
                <a:solidFill>
                  <a:schemeClr val="dk1"/>
                </a:solidFill>
                <a:latin typeface="Calibri"/>
                <a:ea typeface="Calibri"/>
                <a:cs typeface="Calibri"/>
                <a:sym typeface="Calibri"/>
              </a:rPr>
              <a:t>2</a:t>
            </a:fld>
            <a:endParaRPr lang="zh-TW" alt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76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58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5:notes"/>
          <p:cNvSpPr>
            <a:spLocks noGrp="1" noRot="1" noChangeAspect="1"/>
          </p:cNvSpPr>
          <p:nvPr>
            <p:ph type="sldImg" idx="2"/>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622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txBox="1">
            <a:spLocks noGrp="1"/>
          </p:cNvSpPr>
          <p:nvPr>
            <p:ph type="sldNum" idx="12"/>
          </p:nvPr>
        </p:nvSpPr>
        <p:spPr>
          <a:xfrm>
            <a:off x="3901699" y="9516039"/>
            <a:ext cx="2984871" cy="50267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TW"/>
              <a:t>5</a:t>
            </a:fld>
            <a:endParaRPr/>
          </a:p>
        </p:txBody>
      </p:sp>
    </p:spTree>
    <p:extLst>
      <p:ext uri="{BB962C8B-B14F-4D97-AF65-F5344CB8AC3E}">
        <p14:creationId xmlns:p14="http://schemas.microsoft.com/office/powerpoint/2010/main" val="381215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7:notes"/>
          <p:cNvSpPr>
            <a:spLocks noGrp="1" noRot="1" noChangeAspect="1"/>
          </p:cNvSpPr>
          <p:nvPr>
            <p:ph type="sldImg" idx="2"/>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97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8:notes"/>
          <p:cNvSpPr>
            <a:spLocks noGrp="1" noRot="1" noChangeAspect="1"/>
          </p:cNvSpPr>
          <p:nvPr>
            <p:ph type="sldImg" idx="2"/>
          </p:nvPr>
        </p:nvSpPr>
        <p:spPr>
          <a:xfrm>
            <a:off x="1003300" y="1252538"/>
            <a:ext cx="4881563" cy="3379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425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16"/>
        <p:cNvGrpSpPr/>
        <p:nvPr/>
      </p:nvGrpSpPr>
      <p:grpSpPr>
        <a:xfrm>
          <a:off x="0" y="0"/>
          <a:ext cx="0" cy="0"/>
          <a:chOff x="0" y="0"/>
          <a:chExt cx="0" cy="0"/>
        </a:xfrm>
      </p:grpSpPr>
      <p:sp>
        <p:nvSpPr>
          <p:cNvPr id="17" name="Google Shape;17;p10"/>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a:spLocks noGrp="1"/>
          </p:cNvSpPr>
          <p:nvPr>
            <p:ph type="pic" idx="2"/>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6" name="Google Shape;76;p19"/>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2"/>
        <p:cNvGrpSpPr/>
        <p:nvPr/>
      </p:nvGrpSpPr>
      <p:grpSpPr>
        <a:xfrm>
          <a:off x="0" y="0"/>
          <a:ext cx="0" cy="0"/>
          <a:chOff x="0" y="0"/>
          <a:chExt cx="0" cy="0"/>
        </a:xfrm>
      </p:grpSpPr>
      <p:sp>
        <p:nvSpPr>
          <p:cNvPr id="23" name="Google Shape;23;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5"/>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Arial"/>
              <a:buNone/>
              <a:defRPr sz="3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cxnSp>
        <p:nvCxnSpPr>
          <p:cNvPr id="59" name="Google Shape;59;p16"/>
          <p:cNvCxnSpPr/>
          <p:nvPr/>
        </p:nvCxnSpPr>
        <p:spPr>
          <a:xfrm>
            <a:off x="648589" y="1434064"/>
            <a:ext cx="8293395"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0"/>
        <p:cNvGrpSpPr/>
        <p:nvPr/>
      </p:nvGrpSpPr>
      <p:grpSpPr>
        <a:xfrm>
          <a:off x="0" y="0"/>
          <a:ext cx="0" cy="0"/>
          <a:chOff x="0" y="0"/>
          <a:chExt cx="0" cy="0"/>
        </a:xfrm>
      </p:grpSpPr>
      <p:pic>
        <p:nvPicPr>
          <p:cNvPr id="61" name="Google Shape;61;p17" descr="影像"/>
          <p:cNvPicPr preferRelativeResize="0"/>
          <p:nvPr/>
        </p:nvPicPr>
        <p:blipFill rotWithShape="1">
          <a:blip r:embed="rId2">
            <a:alphaModFix/>
          </a:blip>
          <a:srcRect/>
          <a:stretch/>
        </p:blipFill>
        <p:spPr>
          <a:xfrm flipH="1">
            <a:off x="0" y="0"/>
            <a:ext cx="1663060" cy="5361272"/>
          </a:xfrm>
          <a:prstGeom prst="rect">
            <a:avLst/>
          </a:prstGeom>
          <a:noFill/>
          <a:ln>
            <a:noFill/>
          </a:ln>
        </p:spPr>
      </p:pic>
      <p:sp>
        <p:nvSpPr>
          <p:cNvPr id="62" name="Google Shape;62;p17"/>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8"/>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pic>
        <p:nvPicPr>
          <p:cNvPr id="15" name="Google Shape;15;p9"/>
          <p:cNvPicPr preferRelativeResize="0"/>
          <p:nvPr/>
        </p:nvPicPr>
        <p:blipFill rotWithShape="1">
          <a:blip r:embed="rId14">
            <a:alphaModFix/>
          </a:blip>
          <a:srcRect t="27427" b="28380"/>
          <a:stretch/>
        </p:blipFill>
        <p:spPr>
          <a:xfrm>
            <a:off x="8353674" y="210438"/>
            <a:ext cx="1368008" cy="4030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https://taicca.mic.org.tw/ClientLog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descr="影像"/>
          <p:cNvPicPr preferRelativeResize="0"/>
          <p:nvPr/>
        </p:nvPicPr>
        <p:blipFill rotWithShape="1">
          <a:blip r:embed="rId3">
            <a:alphaModFix/>
          </a:blip>
          <a:srcRect/>
          <a:stretch/>
        </p:blipFill>
        <p:spPr>
          <a:xfrm>
            <a:off x="4707845" y="3429000"/>
            <a:ext cx="5216626" cy="3424206"/>
          </a:xfrm>
          <a:prstGeom prst="rect">
            <a:avLst/>
          </a:prstGeom>
          <a:noFill/>
          <a:ln>
            <a:noFill/>
          </a:ln>
        </p:spPr>
      </p:pic>
      <p:sp>
        <p:nvSpPr>
          <p:cNvPr id="97" name="Google Shape;97;p1"/>
          <p:cNvSpPr txBox="1">
            <a:spLocks noGrp="1"/>
          </p:cNvSpPr>
          <p:nvPr>
            <p:ph type="ctrTitle"/>
          </p:nvPr>
        </p:nvSpPr>
        <p:spPr>
          <a:xfrm>
            <a:off x="459576" y="1276709"/>
            <a:ext cx="8989224" cy="25873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5400"/>
              <a:buFont typeface="Arial"/>
              <a:buNone/>
            </a:pPr>
            <a:r>
              <a:rPr lang="zh-TW" sz="5400" dirty="0">
                <a:solidFill>
                  <a:srgbClr val="3F3F3F"/>
                </a:solidFill>
                <a:latin typeface="Arial"/>
                <a:ea typeface="Arial"/>
                <a:cs typeface="Arial"/>
                <a:sym typeface="Arial"/>
              </a:rPr>
              <a:t>演藝團體受嚴重特殊傳染性肺炎影響發生營運困難之</a:t>
            </a:r>
            <a:br>
              <a:rPr lang="zh-TW" sz="5400" dirty="0">
                <a:solidFill>
                  <a:srgbClr val="3F3F3F"/>
                </a:solidFill>
                <a:latin typeface="Arial"/>
                <a:ea typeface="Arial"/>
                <a:cs typeface="Arial"/>
                <a:sym typeface="Arial"/>
              </a:rPr>
            </a:br>
            <a:r>
              <a:rPr lang="zh-TW" sz="5400" dirty="0">
                <a:solidFill>
                  <a:srgbClr val="3F3F3F"/>
                </a:solidFill>
                <a:latin typeface="Arial"/>
                <a:ea typeface="Arial"/>
                <a:cs typeface="Arial"/>
                <a:sym typeface="Arial"/>
              </a:rPr>
              <a:t>紓困貸款</a:t>
            </a:r>
            <a:endParaRPr sz="5400" dirty="0">
              <a:solidFill>
                <a:srgbClr val="3F3F3F"/>
              </a:solidFill>
            </a:endParaRPr>
          </a:p>
        </p:txBody>
      </p:sp>
      <p:sp>
        <p:nvSpPr>
          <p:cNvPr id="98" name="Google Shape;98;p1"/>
          <p:cNvSpPr txBox="1">
            <a:spLocks noGrp="1"/>
          </p:cNvSpPr>
          <p:nvPr>
            <p:ph type="subTitle" idx="1"/>
          </p:nvPr>
        </p:nvSpPr>
        <p:spPr>
          <a:xfrm>
            <a:off x="380064" y="5547811"/>
            <a:ext cx="3303933" cy="3262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262626"/>
              </a:buClr>
              <a:buSzPts val="1800"/>
              <a:buNone/>
            </a:pPr>
            <a:r>
              <a:rPr lang="zh-TW" sz="1800" dirty="0">
                <a:solidFill>
                  <a:srgbClr val="262626"/>
                </a:solidFill>
                <a:latin typeface="Arial"/>
                <a:ea typeface="Arial"/>
                <a:cs typeface="Arial"/>
                <a:sym typeface="Arial"/>
              </a:rPr>
              <a:t>文化內容策進院 | 202</a:t>
            </a:r>
            <a:r>
              <a:rPr lang="en-US" altLang="zh-TW" sz="1800" dirty="0">
                <a:solidFill>
                  <a:srgbClr val="262626"/>
                </a:solidFill>
                <a:latin typeface="Arial"/>
                <a:ea typeface="Arial"/>
                <a:cs typeface="Arial"/>
                <a:sym typeface="Arial"/>
              </a:rPr>
              <a:t>2</a:t>
            </a:r>
            <a:r>
              <a:rPr lang="zh-TW" sz="1800" dirty="0">
                <a:solidFill>
                  <a:srgbClr val="262626"/>
                </a:solidFill>
                <a:latin typeface="Arial"/>
                <a:ea typeface="Arial"/>
                <a:cs typeface="Arial"/>
                <a:sym typeface="Arial"/>
              </a:rPr>
              <a:t>.</a:t>
            </a:r>
            <a:r>
              <a:rPr lang="en-US" altLang="zh-TW" sz="1800" dirty="0">
                <a:solidFill>
                  <a:srgbClr val="262626"/>
                </a:solidFill>
              </a:rPr>
              <a:t> </a:t>
            </a:r>
            <a:r>
              <a:rPr lang="en-US" altLang="zh-TW" sz="1800">
                <a:solidFill>
                  <a:srgbClr val="262626"/>
                </a:solidFill>
                <a:latin typeface="Arial"/>
                <a:ea typeface="Arial"/>
                <a:cs typeface="Arial"/>
                <a:sym typeface="Arial"/>
              </a:rPr>
              <a:t>2.</a:t>
            </a:r>
            <a:endParaRPr sz="1800" dirty="0">
              <a:solidFill>
                <a:srgbClr val="262626"/>
              </a:solidFill>
              <a:latin typeface="Arial"/>
              <a:ea typeface="Arial"/>
              <a:cs typeface="Arial"/>
              <a:sym typeface="Arial"/>
            </a:endParaRPr>
          </a:p>
        </p:txBody>
      </p:sp>
      <p:pic>
        <p:nvPicPr>
          <p:cNvPr id="99" name="Google Shape;99;p1" descr="一張含有 食物 的圖片&#10;&#10;自動產生的描述"/>
          <p:cNvPicPr preferRelativeResize="0"/>
          <p:nvPr/>
        </p:nvPicPr>
        <p:blipFill rotWithShape="1">
          <a:blip r:embed="rId4">
            <a:alphaModFix/>
          </a:blip>
          <a:srcRect t="35601" b="36784"/>
          <a:stretch/>
        </p:blipFill>
        <p:spPr>
          <a:xfrm>
            <a:off x="457891" y="201940"/>
            <a:ext cx="3346645" cy="6161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891269" y="2047869"/>
            <a:ext cx="8296274" cy="4015742"/>
          </a:xfrm>
          <a:prstGeom prst="rect">
            <a:avLst/>
          </a:prstGeom>
          <a:solidFill>
            <a:srgbClr val="9AD2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p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zh-TW"/>
              <a:t>1</a:t>
            </a:fld>
            <a:endParaRPr/>
          </a:p>
        </p:txBody>
      </p:sp>
      <p:sp>
        <p:nvSpPr>
          <p:cNvPr id="106" name="Google Shape;106;p2"/>
          <p:cNvSpPr txBox="1"/>
          <p:nvPr/>
        </p:nvSpPr>
        <p:spPr>
          <a:xfrm>
            <a:off x="1330170" y="939635"/>
            <a:ext cx="7799925" cy="646290"/>
          </a:xfrm>
          <a:prstGeom prst="rect">
            <a:avLst/>
          </a:prstGeom>
          <a:noFill/>
          <a:ln>
            <a:noFill/>
          </a:ln>
        </p:spPr>
        <p:txBody>
          <a:bodyPr spcFirstLastPara="1" wrap="square" lIns="91425" tIns="45700" rIns="91425" bIns="45700" anchor="t" anchorCtr="0">
            <a:spAutoFit/>
          </a:bodyPr>
          <a:lstStyle/>
          <a:p>
            <a:pPr lvl="0">
              <a:buSzPts val="5000"/>
            </a:pPr>
            <a:r>
              <a:rPr lang="zh-TW" altLang="en-US" sz="3600" b="1" i="0" u="none" strike="noStrike" cap="none" dirty="0">
                <a:solidFill>
                  <a:srgbClr val="262626"/>
                </a:solidFill>
                <a:sym typeface="Arial"/>
              </a:rPr>
              <a:t>紓困貸款</a:t>
            </a:r>
            <a:r>
              <a:rPr lang="en-US" altLang="zh-TW" sz="3600" spc="280" dirty="0"/>
              <a:t>-</a:t>
            </a:r>
            <a:r>
              <a:rPr lang="zh-TW" altLang="en-US" sz="3600" b="1" dirty="0">
                <a:solidFill>
                  <a:srgbClr val="262626"/>
                </a:solidFill>
              </a:rPr>
              <a:t>適用對象</a:t>
            </a:r>
            <a:endParaRPr sz="3600" b="1" dirty="0">
              <a:solidFill>
                <a:srgbClr val="262626"/>
              </a:solidFill>
            </a:endParaRPr>
          </a:p>
        </p:txBody>
      </p:sp>
      <p:graphicFrame>
        <p:nvGraphicFramePr>
          <p:cNvPr id="107" name="Google Shape;107;p2"/>
          <p:cNvGraphicFramePr/>
          <p:nvPr>
            <p:extLst>
              <p:ext uri="{D42A27DB-BD31-4B8C-83A1-F6EECF244321}">
                <p14:modId xmlns:p14="http://schemas.microsoft.com/office/powerpoint/2010/main" val="216312813"/>
              </p:ext>
            </p:extLst>
          </p:nvPr>
        </p:nvGraphicFramePr>
        <p:xfrm>
          <a:off x="787092" y="1977736"/>
          <a:ext cx="8332561" cy="4009090"/>
        </p:xfrm>
        <a:graphic>
          <a:graphicData uri="http://schemas.openxmlformats.org/drawingml/2006/table">
            <a:tbl>
              <a:tblPr>
                <a:noFill/>
                <a:tableStyleId>{5D9EF9DA-46E7-4B22-9A40-F7F4F5D47371}</a:tableStyleId>
              </a:tblPr>
              <a:tblGrid>
                <a:gridCol w="1550912">
                  <a:extLst>
                    <a:ext uri="{9D8B030D-6E8A-4147-A177-3AD203B41FA5}">
                      <a16:colId xmlns:a16="http://schemas.microsoft.com/office/drawing/2014/main" val="20000"/>
                    </a:ext>
                  </a:extLst>
                </a:gridCol>
                <a:gridCol w="6781649">
                  <a:extLst>
                    <a:ext uri="{9D8B030D-6E8A-4147-A177-3AD203B41FA5}">
                      <a16:colId xmlns:a16="http://schemas.microsoft.com/office/drawing/2014/main" val="20001"/>
                    </a:ext>
                  </a:extLst>
                </a:gridCol>
              </a:tblGrid>
              <a:tr h="1978940">
                <a:tc>
                  <a:txBody>
                    <a:bodyPr/>
                    <a:lstStyle/>
                    <a:p>
                      <a:pPr marL="0" marR="0" lvl="0" indent="0" algn="ctr" rtl="0">
                        <a:lnSpc>
                          <a:spcPct val="100000"/>
                        </a:lnSpc>
                        <a:spcBef>
                          <a:spcPts val="0"/>
                        </a:spcBef>
                        <a:spcAft>
                          <a:spcPts val="0"/>
                        </a:spcAft>
                        <a:buClr>
                          <a:srgbClr val="000000"/>
                        </a:buClr>
                        <a:buSzPts val="1800"/>
                        <a:buFont typeface="Arial"/>
                        <a:buNone/>
                      </a:pPr>
                      <a:r>
                        <a:rPr lang="zh-TW" sz="2000" b="1" i="0" u="none" strike="noStrike" cap="none" dirty="0">
                          <a:latin typeface="Arial"/>
                          <a:ea typeface="Arial"/>
                          <a:cs typeface="Arial"/>
                          <a:sym typeface="Arial"/>
                        </a:rPr>
                        <a:t>適用對象</a:t>
                      </a:r>
                      <a:endParaRPr sz="2000" u="none" strike="noStrike" cap="none" dirty="0"/>
                    </a:p>
                  </a:txBody>
                  <a:tcPr marL="91450" marR="91450" marT="45725" marB="45725" anchor="ctr">
                    <a:lnL w="12700" cap="flat" cmpd="sng">
                      <a:solidFill>
                        <a:srgbClr val="262626"/>
                      </a:solidFill>
                      <a:prstDash val="solid"/>
                      <a:round/>
                      <a:headEnd type="none" w="sm" len="sm"/>
                      <a:tailEnd type="none" w="sm" len="sm"/>
                    </a:lnL>
                    <a:lnR w="9525" cap="flat" cmpd="sng">
                      <a:solidFill>
                        <a:srgbClr val="595959"/>
                      </a:solidFill>
                      <a:prstDash val="solid"/>
                      <a:round/>
                      <a:headEnd type="none" w="sm" len="sm"/>
                      <a:tailEnd type="none" w="sm" len="sm"/>
                    </a:lnR>
                    <a:lnT w="12700" cap="flat" cmpd="sng">
                      <a:solidFill>
                        <a:srgbClr val="262626"/>
                      </a:solidFill>
                      <a:prstDash val="solid"/>
                      <a:round/>
                      <a:headEnd type="none" w="sm" len="sm"/>
                      <a:tailEnd type="none" w="sm" len="sm"/>
                    </a:lnT>
                    <a:lnB w="9525" cap="flat" cmpd="sng">
                      <a:solidFill>
                        <a:srgbClr val="595959"/>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zh-TW" sz="2400" b="1" i="0" u="none" strike="noStrike" cap="none" dirty="0">
                          <a:solidFill>
                            <a:srgbClr val="0C0C0C"/>
                          </a:solidFill>
                          <a:latin typeface="Arial"/>
                          <a:ea typeface="Arial"/>
                          <a:cs typeface="Arial"/>
                          <a:sym typeface="Arial"/>
                        </a:rPr>
                        <a:t>受嚴重特殊傳染性肺炎影響而發生營運困難之</a:t>
                      </a:r>
                      <a:endParaRPr sz="2400" b="1" i="0" u="none" strike="noStrike" cap="none" dirty="0">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zh-TW" sz="2400" b="1" i="0" u="none" strike="noStrike" cap="none" dirty="0">
                          <a:solidFill>
                            <a:srgbClr val="0C0C0C"/>
                          </a:solidFill>
                          <a:latin typeface="Arial"/>
                          <a:ea typeface="Arial"/>
                          <a:cs typeface="Arial"/>
                          <a:sym typeface="Arial"/>
                        </a:rPr>
                        <a:t>演藝團體</a:t>
                      </a:r>
                      <a:endParaRPr sz="2400" b="1" i="0" u="none" strike="noStrike" cap="none" dirty="0">
                        <a:solidFill>
                          <a:srgbClr val="0C0C0C"/>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000"/>
                        <a:buFont typeface="Arial"/>
                        <a:buNone/>
                      </a:pPr>
                      <a:r>
                        <a:rPr lang="zh-TW" sz="2000" b="1" i="0" u="none" strike="noStrike" cap="none" dirty="0">
                          <a:solidFill>
                            <a:srgbClr val="0066FF"/>
                          </a:solidFill>
                          <a:latin typeface="Arial"/>
                          <a:ea typeface="Arial"/>
                          <a:cs typeface="Arial"/>
                          <a:sym typeface="Arial"/>
                        </a:rPr>
                        <a:t>(依法於我國立案之財團法人</a:t>
                      </a:r>
                      <a:r>
                        <a:rPr lang="zh-TW" altLang="en-US" sz="2000" b="1" i="0" u="none" strike="noStrike" cap="none" dirty="0">
                          <a:solidFill>
                            <a:srgbClr val="0066FF"/>
                          </a:solidFill>
                          <a:latin typeface="Arial"/>
                          <a:ea typeface="Arial"/>
                          <a:cs typeface="Arial"/>
                          <a:sym typeface="Arial"/>
                        </a:rPr>
                        <a:t>、公益社團法人</a:t>
                      </a:r>
                      <a:r>
                        <a:rPr lang="zh-TW" sz="2000" b="1" i="0" u="none" strike="noStrike" cap="none" dirty="0">
                          <a:solidFill>
                            <a:srgbClr val="0066FF"/>
                          </a:solidFill>
                          <a:latin typeface="Arial"/>
                          <a:ea typeface="Arial"/>
                          <a:cs typeface="Arial"/>
                          <a:sym typeface="Arial"/>
                        </a:rPr>
                        <a:t>或依各縣市相關法規登記立案</a:t>
                      </a:r>
                      <a:r>
                        <a:rPr lang="zh-TW" altLang="en-US" sz="2000" b="1" i="0" u="none" strike="noStrike" cap="none" dirty="0">
                          <a:solidFill>
                            <a:srgbClr val="0066FF"/>
                          </a:solidFill>
                          <a:latin typeface="Arial"/>
                          <a:ea typeface="Arial"/>
                          <a:cs typeface="Arial"/>
                          <a:sym typeface="Arial"/>
                        </a:rPr>
                        <a:t>之演藝團體</a:t>
                      </a:r>
                      <a:r>
                        <a:rPr lang="zh-TW" sz="2000" b="1" i="0" u="none" strike="noStrike" cap="none" dirty="0">
                          <a:solidFill>
                            <a:srgbClr val="0066FF"/>
                          </a:solidFill>
                          <a:latin typeface="Arial"/>
                          <a:ea typeface="Arial"/>
                          <a:cs typeface="Arial"/>
                          <a:sym typeface="Arial"/>
                        </a:rPr>
                        <a:t>)</a:t>
                      </a:r>
                      <a:endParaRPr sz="2000" u="none" strike="noStrike" cap="none" dirty="0">
                        <a:solidFill>
                          <a:srgbClr val="0066FF"/>
                        </a:solidFill>
                      </a:endParaRPr>
                    </a:p>
                  </a:txBody>
                  <a:tcPr marL="91450" marR="91450" marT="45725" marB="45725" anchor="ctr">
                    <a:lnL w="9525" cap="flat" cmpd="sng">
                      <a:solidFill>
                        <a:srgbClr val="595959"/>
                      </a:solidFill>
                      <a:prstDash val="solid"/>
                      <a:round/>
                      <a:headEnd type="none" w="sm" len="sm"/>
                      <a:tailEnd type="none" w="sm" len="sm"/>
                    </a:lnL>
                    <a:lnR w="12700" cap="flat" cmpd="sng">
                      <a:solidFill>
                        <a:srgbClr val="262626"/>
                      </a:solidFill>
                      <a:prstDash val="solid"/>
                      <a:round/>
                      <a:headEnd type="none" w="sm" len="sm"/>
                      <a:tailEnd type="none" w="sm" len="sm"/>
                    </a:lnR>
                    <a:lnT w="12700" cap="flat" cmpd="sng">
                      <a:solidFill>
                        <a:srgbClr val="262626"/>
                      </a:solidFill>
                      <a:prstDash val="solid"/>
                      <a:round/>
                      <a:headEnd type="none" w="sm" len="sm"/>
                      <a:tailEnd type="none" w="sm" len="sm"/>
                    </a:lnT>
                    <a:lnB w="9525" cap="flat" cmpd="sng">
                      <a:solidFill>
                        <a:srgbClr val="595959"/>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15075">
                <a:tc>
                  <a:txBody>
                    <a:bodyPr/>
                    <a:lstStyle/>
                    <a:p>
                      <a:pPr marL="0" marR="0" lvl="0" indent="0" algn="ctr" rtl="0">
                        <a:lnSpc>
                          <a:spcPct val="100000"/>
                        </a:lnSpc>
                        <a:spcBef>
                          <a:spcPts val="0"/>
                        </a:spcBef>
                        <a:spcAft>
                          <a:spcPts val="0"/>
                        </a:spcAft>
                        <a:buClr>
                          <a:srgbClr val="0C0C0C"/>
                        </a:buClr>
                        <a:buSzPts val="1800"/>
                        <a:buFont typeface="Arial"/>
                        <a:buNone/>
                      </a:pPr>
                      <a:r>
                        <a:rPr lang="zh-TW" sz="2000" b="1" i="0" u="none" strike="noStrike" cap="none" dirty="0">
                          <a:solidFill>
                            <a:srgbClr val="0C0C0C"/>
                          </a:solidFill>
                          <a:latin typeface="Arial"/>
                          <a:ea typeface="Arial"/>
                          <a:cs typeface="Arial"/>
                          <a:sym typeface="Arial"/>
                        </a:rPr>
                        <a:t>演藝團體</a:t>
                      </a:r>
                      <a:endParaRPr sz="2000" b="1" i="0" u="none" strike="noStrike" cap="none" dirty="0">
                        <a:solidFill>
                          <a:srgbClr val="0C0C0C"/>
                        </a:solidFill>
                        <a:latin typeface="Arial"/>
                        <a:ea typeface="Arial"/>
                        <a:cs typeface="Arial"/>
                        <a:sym typeface="Arial"/>
                      </a:endParaRPr>
                    </a:p>
                  </a:txBody>
                  <a:tcPr marL="91450" marR="91450" marT="45725" marB="45725" anchor="ctr">
                    <a:lnL w="12700" cap="flat" cmpd="sng">
                      <a:solidFill>
                        <a:srgbClr val="262626"/>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zh-TW" sz="2400" b="1" i="0" u="none" strike="noStrike" cap="none" dirty="0">
                          <a:solidFill>
                            <a:srgbClr val="0C0C0C"/>
                          </a:solidFill>
                          <a:latin typeface="Arial"/>
                          <a:ea typeface="Arial"/>
                          <a:cs typeface="Arial"/>
                          <a:sym typeface="Arial"/>
                        </a:rPr>
                        <a:t>指從事</a:t>
                      </a:r>
                      <a:r>
                        <a:rPr lang="zh-TW" sz="2400" b="1" i="0" u="none" strike="noStrike" cap="none" dirty="0">
                          <a:solidFill>
                            <a:srgbClr val="9933FF"/>
                          </a:solidFill>
                          <a:latin typeface="Arial"/>
                          <a:ea typeface="Arial"/>
                          <a:cs typeface="Arial"/>
                          <a:sym typeface="Arial"/>
                        </a:rPr>
                        <a:t>音樂</a:t>
                      </a:r>
                      <a:r>
                        <a:rPr lang="zh-TW" sz="2400" b="1" i="0" u="none" strike="noStrike" cap="none" dirty="0">
                          <a:solidFill>
                            <a:schemeClr val="tx1"/>
                          </a:solidFill>
                          <a:latin typeface="Arial"/>
                          <a:ea typeface="Arial"/>
                          <a:cs typeface="Arial"/>
                          <a:sym typeface="Arial"/>
                        </a:rPr>
                        <a:t>、</a:t>
                      </a:r>
                      <a:r>
                        <a:rPr lang="zh-TW" sz="2400" b="1" i="0" u="none" strike="noStrike" cap="none" dirty="0">
                          <a:solidFill>
                            <a:srgbClr val="9933FF"/>
                          </a:solidFill>
                          <a:latin typeface="Arial"/>
                          <a:ea typeface="Arial"/>
                          <a:cs typeface="Arial"/>
                          <a:sym typeface="Arial"/>
                        </a:rPr>
                        <a:t>舞蹈</a:t>
                      </a:r>
                      <a:r>
                        <a:rPr lang="zh-TW" sz="2400" b="1" i="0" u="none" strike="noStrike" cap="none" dirty="0">
                          <a:solidFill>
                            <a:schemeClr val="tx1"/>
                          </a:solidFill>
                          <a:latin typeface="Arial"/>
                          <a:ea typeface="Arial"/>
                          <a:cs typeface="Arial"/>
                          <a:sym typeface="Arial"/>
                        </a:rPr>
                        <a:t>、</a:t>
                      </a:r>
                      <a:r>
                        <a:rPr lang="zh-TW" sz="2400" b="1" i="0" u="none" strike="noStrike" cap="none" dirty="0">
                          <a:solidFill>
                            <a:srgbClr val="9933FF"/>
                          </a:solidFill>
                          <a:latin typeface="Arial"/>
                          <a:ea typeface="Arial"/>
                          <a:cs typeface="Arial"/>
                          <a:sym typeface="Arial"/>
                        </a:rPr>
                        <a:t>傳統戲曲</a:t>
                      </a:r>
                      <a:r>
                        <a:rPr lang="zh-TW" sz="2400" b="1" i="0" u="none" strike="noStrike" cap="none" dirty="0">
                          <a:solidFill>
                            <a:schemeClr val="tx1"/>
                          </a:solidFill>
                          <a:latin typeface="Arial"/>
                          <a:ea typeface="Arial"/>
                          <a:cs typeface="Arial"/>
                          <a:sym typeface="Arial"/>
                        </a:rPr>
                        <a:t>、</a:t>
                      </a:r>
                      <a:r>
                        <a:rPr lang="zh-TW" sz="2400" b="1" i="0" u="none" strike="noStrike" cap="none" dirty="0">
                          <a:solidFill>
                            <a:srgbClr val="9933FF"/>
                          </a:solidFill>
                          <a:latin typeface="Arial"/>
                          <a:ea typeface="Arial"/>
                          <a:cs typeface="Arial"/>
                          <a:sym typeface="Arial"/>
                        </a:rPr>
                        <a:t>現代戲劇</a:t>
                      </a:r>
                      <a:endParaRPr sz="2400" b="1" i="0" u="none" strike="noStrike" cap="none" dirty="0">
                        <a:solidFill>
                          <a:srgbClr val="9933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zh-TW" sz="2400" b="1" i="0" u="none" strike="noStrike" cap="none" dirty="0">
                          <a:solidFill>
                            <a:schemeClr val="tx1"/>
                          </a:solidFill>
                          <a:latin typeface="Arial"/>
                          <a:ea typeface="Arial"/>
                          <a:cs typeface="Arial"/>
                          <a:sym typeface="Arial"/>
                        </a:rPr>
                        <a:t>及</a:t>
                      </a:r>
                      <a:r>
                        <a:rPr lang="zh-TW" sz="2400" b="1" i="0" u="none" strike="noStrike" cap="none" dirty="0">
                          <a:solidFill>
                            <a:srgbClr val="9933FF"/>
                          </a:solidFill>
                          <a:latin typeface="Arial"/>
                          <a:ea typeface="Arial"/>
                          <a:cs typeface="Arial"/>
                          <a:sym typeface="Arial"/>
                        </a:rPr>
                        <a:t>視覺藝術展覽</a:t>
                      </a:r>
                      <a:r>
                        <a:rPr lang="zh-TW" sz="2400" b="1" i="0" u="none" strike="noStrike" cap="none" dirty="0">
                          <a:solidFill>
                            <a:schemeClr val="tx1"/>
                          </a:solidFill>
                          <a:latin typeface="Arial"/>
                          <a:ea typeface="Arial"/>
                          <a:cs typeface="Arial"/>
                          <a:sym typeface="Arial"/>
                        </a:rPr>
                        <a:t>等演藝活動</a:t>
                      </a:r>
                      <a:endParaRPr sz="2400" u="none" strike="noStrike" cap="none" dirty="0">
                        <a:solidFill>
                          <a:schemeClr val="tx1"/>
                        </a:solidFill>
                      </a:endParaRPr>
                    </a:p>
                  </a:txBody>
                  <a:tcPr marL="91450" marR="91450" marT="45725" marB="45725" anchor="ctr">
                    <a:lnL w="9525" cap="flat" cmpd="sng">
                      <a:solidFill>
                        <a:srgbClr val="595959"/>
                      </a:solidFill>
                      <a:prstDash val="solid"/>
                      <a:round/>
                      <a:headEnd type="none" w="sm" len="sm"/>
                      <a:tailEnd type="none" w="sm" len="sm"/>
                    </a:lnL>
                    <a:lnR w="12700" cap="flat" cmpd="sng">
                      <a:solidFill>
                        <a:srgbClr val="262626"/>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15075">
                <a:tc>
                  <a:txBody>
                    <a:bodyPr/>
                    <a:lstStyle/>
                    <a:p>
                      <a:pPr marL="0" marR="0" lvl="0" indent="0" algn="ctr" rtl="0">
                        <a:lnSpc>
                          <a:spcPct val="100000"/>
                        </a:lnSpc>
                        <a:spcBef>
                          <a:spcPts val="0"/>
                        </a:spcBef>
                        <a:spcAft>
                          <a:spcPts val="0"/>
                        </a:spcAft>
                        <a:buClr>
                          <a:srgbClr val="000000"/>
                        </a:buClr>
                        <a:buSzPts val="1800"/>
                        <a:buFont typeface="Arial"/>
                        <a:buNone/>
                      </a:pPr>
                      <a:r>
                        <a:rPr lang="zh-TW" sz="2000" b="1" u="none" strike="noStrike" cap="none" dirty="0">
                          <a:latin typeface="Arial"/>
                          <a:ea typeface="Arial"/>
                          <a:cs typeface="Arial"/>
                          <a:sym typeface="Arial"/>
                        </a:rPr>
                        <a:t>申貸名義</a:t>
                      </a:r>
                      <a:endParaRPr sz="2000" b="1" i="0" u="none" strike="noStrike" cap="none" dirty="0">
                        <a:latin typeface="Arial"/>
                        <a:ea typeface="Arial"/>
                        <a:cs typeface="Arial"/>
                        <a:sym typeface="Arial"/>
                      </a:endParaRPr>
                    </a:p>
                  </a:txBody>
                  <a:tcPr marL="91450" marR="91450" marT="45725" marB="45725" anchor="ctr">
                    <a:lnL w="12700" cap="flat" cmpd="sng">
                      <a:solidFill>
                        <a:srgbClr val="262626"/>
                      </a:solidFill>
                      <a:prstDash val="solid"/>
                      <a:round/>
                      <a:headEnd type="none" w="sm" len="sm"/>
                      <a:tailEnd type="none" w="sm" len="sm"/>
                    </a:lnL>
                    <a:lnR w="9525" cap="flat" cmpd="sng">
                      <a:solidFill>
                        <a:srgbClr val="595959"/>
                      </a:solidFill>
                      <a:prstDash val="solid"/>
                      <a:round/>
                      <a:headEnd type="none" w="sm" len="sm"/>
                      <a:tailEnd type="none" w="sm" len="sm"/>
                    </a:lnR>
                    <a:lnT w="9525" cap="flat" cmpd="sng">
                      <a:solidFill>
                        <a:srgbClr val="595959"/>
                      </a:solidFill>
                      <a:prstDash val="solid"/>
                      <a:round/>
                      <a:headEnd type="none" w="sm" len="sm"/>
                      <a:tailEnd type="none" w="sm" len="sm"/>
                    </a:lnT>
                    <a:lnB w="12700" cap="flat" cmpd="sng">
                      <a:solidFill>
                        <a:srgbClr val="262626"/>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zh-TW" altLang="en-US" sz="2400" b="1" u="none" strike="noStrike" cap="none" dirty="0">
                          <a:solidFill>
                            <a:srgbClr val="0C0C0C"/>
                          </a:solidFill>
                          <a:latin typeface="Arial"/>
                          <a:ea typeface="Arial"/>
                          <a:cs typeface="Arial"/>
                          <a:sym typeface="Arial"/>
                        </a:rPr>
                        <a:t>演藝團體</a:t>
                      </a:r>
                      <a:r>
                        <a:rPr lang="zh-TW" sz="2400" b="1" u="none" strike="noStrike" cap="none" dirty="0">
                          <a:solidFill>
                            <a:srgbClr val="0C0C0C"/>
                          </a:solidFill>
                          <a:latin typeface="Arial"/>
                          <a:ea typeface="Arial"/>
                          <a:cs typeface="Arial"/>
                          <a:sym typeface="Arial"/>
                        </a:rPr>
                        <a:t>/負責人</a:t>
                      </a:r>
                      <a:endParaRPr sz="2400" b="1" i="0" u="none" strike="noStrike" cap="none" dirty="0">
                        <a:solidFill>
                          <a:srgbClr val="0C0C0C"/>
                        </a:solidFill>
                        <a:latin typeface="Arial"/>
                        <a:ea typeface="Arial"/>
                        <a:cs typeface="Arial"/>
                        <a:sym typeface="Arial"/>
                      </a:endParaRPr>
                    </a:p>
                  </a:txBody>
                  <a:tcPr marL="91450" marR="91450" marT="45725" marB="45725" anchor="ctr">
                    <a:lnL w="9525" cap="flat" cmpd="sng">
                      <a:solidFill>
                        <a:srgbClr val="595959"/>
                      </a:solidFill>
                      <a:prstDash val="solid"/>
                      <a:round/>
                      <a:headEnd type="none" w="sm" len="sm"/>
                      <a:tailEnd type="none" w="sm" len="sm"/>
                    </a:lnL>
                    <a:lnR w="12700" cap="flat" cmpd="sng">
                      <a:solidFill>
                        <a:srgbClr val="262626"/>
                      </a:solidFill>
                      <a:prstDash val="solid"/>
                      <a:round/>
                      <a:headEnd type="none" w="sm" len="sm"/>
                      <a:tailEnd type="none" w="sm" len="sm"/>
                    </a:lnR>
                    <a:lnT w="9525" cap="flat" cmpd="sng">
                      <a:solidFill>
                        <a:srgbClr val="595959"/>
                      </a:solidFill>
                      <a:prstDash val="solid"/>
                      <a:round/>
                      <a:headEnd type="none" w="sm" len="sm"/>
                      <a:tailEnd type="none" w="sm" len="sm"/>
                    </a:lnT>
                    <a:lnB w="12700"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pic>
        <p:nvPicPr>
          <p:cNvPr id="108" name="Google Shape;108;p2" descr="男性形象"/>
          <p:cNvPicPr preferRelativeResize="0"/>
          <p:nvPr/>
        </p:nvPicPr>
        <p:blipFill rotWithShape="1">
          <a:blip r:embed="rId3">
            <a:alphaModFix/>
          </a:blip>
          <a:srcRect/>
          <a:stretch/>
        </p:blipFill>
        <p:spPr>
          <a:xfrm>
            <a:off x="244014" y="594328"/>
            <a:ext cx="1086157" cy="1086157"/>
          </a:xfrm>
          <a:prstGeom prst="rect">
            <a:avLst/>
          </a:prstGeom>
          <a:noFill/>
          <a:ln>
            <a:noFill/>
          </a:ln>
        </p:spPr>
      </p:pic>
      <p:sp>
        <p:nvSpPr>
          <p:cNvPr id="7" name="object 4">
            <a:extLst>
              <a:ext uri="{FF2B5EF4-FFF2-40B4-BE49-F238E27FC236}">
                <a16:creationId xmlns:a16="http://schemas.microsoft.com/office/drawing/2014/main" id="{6BE8106F-DD36-41F0-A74C-1D0AF2733469}"/>
              </a:ext>
            </a:extLst>
          </p:cNvPr>
          <p:cNvSpPr/>
          <p:nvPr/>
        </p:nvSpPr>
        <p:spPr>
          <a:xfrm flipV="1">
            <a:off x="435004" y="1578281"/>
            <a:ext cx="8140825" cy="92199"/>
          </a:xfrm>
          <a:custGeom>
            <a:avLst/>
            <a:gdLst/>
            <a:ahLst/>
            <a:cxnLst/>
            <a:rect l="l" t="t" r="r" b="b"/>
            <a:pathLst>
              <a:path w="11539220">
                <a:moveTo>
                  <a:pt x="0" y="0"/>
                </a:moveTo>
                <a:lnTo>
                  <a:pt x="11538851" y="0"/>
                </a:lnTo>
              </a:path>
            </a:pathLst>
          </a:custGeom>
          <a:ln/>
        </p:spPr>
        <p:style>
          <a:lnRef idx="2">
            <a:schemeClr val="accent2"/>
          </a:lnRef>
          <a:fillRef idx="0">
            <a:schemeClr val="accent2"/>
          </a:fillRef>
          <a:effectRef idx="1">
            <a:schemeClr val="accent2"/>
          </a:effectRef>
          <a:fontRef idx="minor">
            <a:schemeClr val="tx1"/>
          </a:fontRef>
        </p:style>
        <p:txBody>
          <a:bodyPr wrap="square" lIns="0" tIns="0" rIns="0" bIns="0" rtlCol="0"/>
          <a:lstStyle/>
          <a:p>
            <a:endParaRPr sz="1138"/>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1542" y="1585141"/>
            <a:ext cx="1648420" cy="431408"/>
          </a:xfrm>
          <a:prstGeom prst="rect">
            <a:avLst/>
          </a:prstGeom>
          <a:solidFill>
            <a:srgbClr val="FF6600"/>
          </a:solidFill>
        </p:spPr>
        <p:txBody>
          <a:bodyPr vert="horz" wrap="square" lIns="0" tIns="516" rIns="0" bIns="0" rtlCol="0">
            <a:spAutoFit/>
          </a:bodyPr>
          <a:lstStyle/>
          <a:p>
            <a:pPr marL="162520"/>
            <a:r>
              <a:rPr lang="zh-TW" altLang="en-US" sz="2800" b="1" dirty="0">
                <a:solidFill>
                  <a:schemeClr val="bg1"/>
                </a:solidFill>
              </a:rPr>
              <a:t>貸款範圍</a:t>
            </a:r>
          </a:p>
        </p:txBody>
      </p:sp>
      <p:sp>
        <p:nvSpPr>
          <p:cNvPr id="5" name="object 5"/>
          <p:cNvSpPr txBox="1"/>
          <p:nvPr/>
        </p:nvSpPr>
        <p:spPr>
          <a:xfrm>
            <a:off x="2246236" y="1443289"/>
            <a:ext cx="6591738" cy="747881"/>
          </a:xfrm>
          <a:prstGeom prst="rect">
            <a:avLst/>
          </a:prstGeom>
          <a:ln w="28575">
            <a:solidFill>
              <a:srgbClr val="FF614C"/>
            </a:solidFill>
          </a:ln>
        </p:spPr>
        <p:txBody>
          <a:bodyPr vert="horz" wrap="square" lIns="0" tIns="131048" rIns="0" bIns="0" rtlCol="0">
            <a:spAutoFit/>
          </a:bodyPr>
          <a:lstStyle>
            <a:defPPr marR="0" lvl="0" algn="l" rtl="0">
              <a:lnSpc>
                <a:spcPct val="100000"/>
              </a:lnSpc>
              <a:spcBef>
                <a:spcPts val="0"/>
              </a:spcBef>
              <a:spcAft>
                <a:spcPts val="0"/>
              </a:spcAft>
            </a:defPPr>
            <a:lvl1pPr marL="285750" indent="-285750">
              <a:buClr>
                <a:schemeClr val="dk1"/>
              </a:buClr>
              <a:buSzPts val="1800"/>
              <a:buChar char="•"/>
              <a:defRPr sz="2400">
                <a:solidFill>
                  <a:schemeClr val="dk1"/>
                </a:solidFill>
              </a:defRPr>
            </a:lvl1pPr>
          </a:lstStyle>
          <a:p>
            <a:pPr marL="174625" indent="0">
              <a:buNone/>
            </a:pPr>
            <a:r>
              <a:rPr lang="zh-TW" altLang="zh-TW" sz="2000" dirty="0"/>
              <a:t>受影響演藝團體為維繫</a:t>
            </a:r>
            <a:r>
              <a:rPr lang="zh-TW" altLang="zh-TW" sz="2000" b="1" dirty="0">
                <a:solidFill>
                  <a:srgbClr val="FF0000"/>
                </a:solidFill>
              </a:rPr>
              <a:t>營運</a:t>
            </a:r>
            <a:r>
              <a:rPr lang="zh-TW" altLang="zh-TW" sz="2000" dirty="0"/>
              <a:t>及</a:t>
            </a:r>
            <a:r>
              <a:rPr lang="zh-TW" altLang="zh-TW" sz="2000" b="1" dirty="0">
                <a:solidFill>
                  <a:srgbClr val="FF0000"/>
                </a:solidFill>
              </a:rPr>
              <a:t>創作</a:t>
            </a:r>
            <a:r>
              <a:rPr lang="zh-TW" altLang="zh-TW" sz="2000" dirty="0"/>
              <a:t>所需之資金，以</a:t>
            </a:r>
            <a:r>
              <a:rPr lang="zh-TW" altLang="zh-TW" sz="2000" b="1" dirty="0"/>
              <a:t>人事</a:t>
            </a:r>
            <a:r>
              <a:rPr lang="zh-TW" altLang="zh-TW" sz="2000" dirty="0"/>
              <a:t>、</a:t>
            </a:r>
            <a:r>
              <a:rPr lang="zh-TW" altLang="zh-TW" sz="2000" b="1" dirty="0"/>
              <a:t>業務</a:t>
            </a:r>
            <a:r>
              <a:rPr lang="zh-TW" altLang="zh-TW" sz="2000" dirty="0"/>
              <a:t>、</a:t>
            </a:r>
            <a:r>
              <a:rPr lang="zh-TW" altLang="zh-TW" sz="2000" b="1" dirty="0"/>
              <a:t>場租</a:t>
            </a:r>
            <a:r>
              <a:rPr lang="zh-TW" altLang="zh-TW" sz="2000" dirty="0"/>
              <a:t>、</a:t>
            </a:r>
            <a:r>
              <a:rPr lang="zh-TW" altLang="zh-TW" sz="2000" b="1" dirty="0"/>
              <a:t>行政</a:t>
            </a:r>
            <a:r>
              <a:rPr lang="zh-TW" altLang="zh-TW" sz="2000" dirty="0"/>
              <a:t>等費用為主</a:t>
            </a:r>
            <a:endParaRPr lang="zh-TW" altLang="en-US" sz="2000" dirty="0"/>
          </a:p>
        </p:txBody>
      </p:sp>
      <p:sp>
        <p:nvSpPr>
          <p:cNvPr id="6" name="object 6"/>
          <p:cNvSpPr txBox="1"/>
          <p:nvPr/>
        </p:nvSpPr>
        <p:spPr>
          <a:xfrm>
            <a:off x="2246236" y="2294181"/>
            <a:ext cx="6591738" cy="440104"/>
          </a:xfrm>
          <a:prstGeom prst="rect">
            <a:avLst/>
          </a:prstGeom>
          <a:ln w="28575">
            <a:solidFill>
              <a:schemeClr val="accent4">
                <a:lumMod val="75000"/>
              </a:schemeClr>
            </a:solidFill>
          </a:ln>
        </p:spPr>
        <p:txBody>
          <a:bodyPr vert="horz" wrap="square" lIns="0" tIns="131048" rIns="0" bIns="0" rtlCol="0">
            <a:spAutoFit/>
          </a:bodyPr>
          <a:lstStyle/>
          <a:p>
            <a:pPr marL="174625">
              <a:buClr>
                <a:schemeClr val="dk1"/>
              </a:buClr>
              <a:buSzPts val="1800"/>
            </a:pPr>
            <a:r>
              <a:rPr lang="zh-TW" altLang="en-US" sz="2000" dirty="0">
                <a:solidFill>
                  <a:schemeClr val="dk1"/>
                </a:solidFill>
              </a:rPr>
              <a:t>最長</a:t>
            </a:r>
            <a:r>
              <a:rPr lang="zh-TW" altLang="en-US" sz="2000" b="1" dirty="0">
                <a:solidFill>
                  <a:srgbClr val="FF0000"/>
                </a:solidFill>
              </a:rPr>
              <a:t>五年</a:t>
            </a:r>
            <a:r>
              <a:rPr lang="zh-TW" altLang="en-US" sz="2000" dirty="0">
                <a:solidFill>
                  <a:schemeClr val="dk1"/>
                </a:solidFill>
              </a:rPr>
              <a:t>，含寬限期最長</a:t>
            </a:r>
            <a:r>
              <a:rPr lang="zh-TW" altLang="en-US" sz="2000" b="1" dirty="0">
                <a:solidFill>
                  <a:srgbClr val="FF0000"/>
                </a:solidFill>
              </a:rPr>
              <a:t>一年</a:t>
            </a:r>
          </a:p>
        </p:txBody>
      </p:sp>
      <p:sp>
        <p:nvSpPr>
          <p:cNvPr id="8" name="object 8"/>
          <p:cNvSpPr txBox="1">
            <a:spLocks noGrp="1"/>
          </p:cNvSpPr>
          <p:nvPr>
            <p:ph type="title"/>
          </p:nvPr>
        </p:nvSpPr>
        <p:spPr>
          <a:xfrm>
            <a:off x="1643071" y="562576"/>
            <a:ext cx="3537207" cy="577242"/>
          </a:xfrm>
          <a:prstGeom prst="rect">
            <a:avLst/>
          </a:prstGeom>
        </p:spPr>
        <p:txBody>
          <a:bodyPr spcFirstLastPara="1" vert="horz" wrap="square" lIns="0" tIns="10319" rIns="0" bIns="0" rtlCol="0" anchor="ctr" anchorCtr="0">
            <a:spAutoFit/>
          </a:bodyPr>
          <a:lstStyle/>
          <a:p>
            <a:pPr marL="10319">
              <a:lnSpc>
                <a:spcPct val="100000"/>
              </a:lnSpc>
              <a:spcBef>
                <a:spcPts val="81"/>
              </a:spcBef>
            </a:pPr>
            <a:r>
              <a:rPr lang="zh-TW" altLang="en-US" sz="3600" dirty="0"/>
              <a:t>紓困</a:t>
            </a:r>
            <a:r>
              <a:rPr sz="3600" dirty="0" err="1"/>
              <a:t>貸款</a:t>
            </a:r>
            <a:r>
              <a:rPr lang="zh-TW" altLang="en-US" sz="3600" dirty="0"/>
              <a:t>說明</a:t>
            </a:r>
            <a:endParaRPr sz="3600" dirty="0"/>
          </a:p>
        </p:txBody>
      </p:sp>
      <p:sp>
        <p:nvSpPr>
          <p:cNvPr id="15" name="object 3">
            <a:extLst>
              <a:ext uri="{FF2B5EF4-FFF2-40B4-BE49-F238E27FC236}">
                <a16:creationId xmlns:a16="http://schemas.microsoft.com/office/drawing/2014/main" id="{82FED143-A1F9-4310-BF79-69E6EA09DF83}"/>
              </a:ext>
            </a:extLst>
          </p:cNvPr>
          <p:cNvSpPr txBox="1"/>
          <p:nvPr/>
        </p:nvSpPr>
        <p:spPr>
          <a:xfrm>
            <a:off x="401542" y="2282789"/>
            <a:ext cx="1648420" cy="431408"/>
          </a:xfrm>
          <a:prstGeom prst="rect">
            <a:avLst/>
          </a:prstGeom>
          <a:solidFill>
            <a:srgbClr val="F5C636"/>
          </a:solidFill>
        </p:spPr>
        <p:txBody>
          <a:bodyPr vert="horz" wrap="square" lIns="0" tIns="516" rIns="0" bIns="0" rtlCol="0">
            <a:spAutoFit/>
          </a:bodyPr>
          <a:lstStyle/>
          <a:p>
            <a:pPr marL="162520"/>
            <a:r>
              <a:rPr lang="zh-TW" altLang="en-US" sz="2800" b="1" dirty="0">
                <a:solidFill>
                  <a:schemeClr val="bg1"/>
                </a:solidFill>
              </a:rPr>
              <a:t>貸款期限</a:t>
            </a:r>
            <a:endParaRPr lang="zh-TW" altLang="en-US" sz="2800" dirty="0">
              <a:solidFill>
                <a:schemeClr val="bg1"/>
              </a:solidFill>
            </a:endParaRPr>
          </a:p>
        </p:txBody>
      </p:sp>
      <p:sp>
        <p:nvSpPr>
          <p:cNvPr id="16" name="object 3">
            <a:extLst>
              <a:ext uri="{FF2B5EF4-FFF2-40B4-BE49-F238E27FC236}">
                <a16:creationId xmlns:a16="http://schemas.microsoft.com/office/drawing/2014/main" id="{46DBF613-97E6-46E2-9A5A-608B5E4752C8}"/>
              </a:ext>
            </a:extLst>
          </p:cNvPr>
          <p:cNvSpPr txBox="1"/>
          <p:nvPr/>
        </p:nvSpPr>
        <p:spPr>
          <a:xfrm>
            <a:off x="401542" y="2992694"/>
            <a:ext cx="1648420" cy="431408"/>
          </a:xfrm>
          <a:prstGeom prst="rect">
            <a:avLst/>
          </a:prstGeom>
          <a:solidFill>
            <a:schemeClr val="accent6">
              <a:lumMod val="60000"/>
              <a:lumOff val="40000"/>
            </a:schemeClr>
          </a:solidFill>
        </p:spPr>
        <p:txBody>
          <a:bodyPr vert="horz" wrap="square" lIns="0" tIns="516" rIns="0" bIns="0" rtlCol="0">
            <a:spAutoFit/>
          </a:bodyPr>
          <a:lstStyle/>
          <a:p>
            <a:pPr marL="162520"/>
            <a:r>
              <a:rPr lang="zh-TW" altLang="en-US" sz="2800" b="1" dirty="0">
                <a:solidFill>
                  <a:schemeClr val="bg1"/>
                </a:solidFill>
              </a:rPr>
              <a:t>貸款額度</a:t>
            </a:r>
            <a:endParaRPr lang="zh-TW" altLang="en-US" sz="2000" dirty="0">
              <a:solidFill>
                <a:schemeClr val="bg1"/>
              </a:solidFill>
            </a:endParaRPr>
          </a:p>
        </p:txBody>
      </p:sp>
      <p:sp>
        <p:nvSpPr>
          <p:cNvPr id="17" name="object 3">
            <a:extLst>
              <a:ext uri="{FF2B5EF4-FFF2-40B4-BE49-F238E27FC236}">
                <a16:creationId xmlns:a16="http://schemas.microsoft.com/office/drawing/2014/main" id="{656FEA5F-F736-4C15-9B98-681F846DCE3C}"/>
              </a:ext>
            </a:extLst>
          </p:cNvPr>
          <p:cNvSpPr txBox="1"/>
          <p:nvPr/>
        </p:nvSpPr>
        <p:spPr>
          <a:xfrm>
            <a:off x="416489" y="3837210"/>
            <a:ext cx="1648420" cy="431408"/>
          </a:xfrm>
          <a:prstGeom prst="rect">
            <a:avLst/>
          </a:prstGeom>
          <a:solidFill>
            <a:schemeClr val="bg2">
              <a:lumMod val="60000"/>
              <a:lumOff val="40000"/>
            </a:schemeClr>
          </a:solidFill>
        </p:spPr>
        <p:txBody>
          <a:bodyPr vert="horz" wrap="square" lIns="0" tIns="516" rIns="0" bIns="0" rtlCol="0">
            <a:spAutoFit/>
          </a:bodyPr>
          <a:lstStyle/>
          <a:p>
            <a:pPr marL="162520"/>
            <a:r>
              <a:rPr lang="zh-TW" altLang="en-US" sz="2800" b="1" dirty="0">
                <a:solidFill>
                  <a:schemeClr val="bg1"/>
                </a:solidFill>
              </a:rPr>
              <a:t>保證成數</a:t>
            </a:r>
            <a:endParaRPr lang="zh-TW" altLang="en-US" sz="2000" dirty="0">
              <a:solidFill>
                <a:schemeClr val="bg1"/>
              </a:solidFill>
            </a:endParaRPr>
          </a:p>
        </p:txBody>
      </p:sp>
      <p:pic>
        <p:nvPicPr>
          <p:cNvPr id="18" name="Google Shape;117;p3" descr="戲劇">
            <a:extLst>
              <a:ext uri="{FF2B5EF4-FFF2-40B4-BE49-F238E27FC236}">
                <a16:creationId xmlns:a16="http://schemas.microsoft.com/office/drawing/2014/main" id="{67B198BC-15D1-46C5-9F01-CA3A1ED8B6CA}"/>
              </a:ext>
            </a:extLst>
          </p:cNvPr>
          <p:cNvPicPr preferRelativeResize="0"/>
          <p:nvPr/>
        </p:nvPicPr>
        <p:blipFill rotWithShape="1">
          <a:blip r:embed="rId3">
            <a:alphaModFix/>
          </a:blip>
          <a:srcRect/>
          <a:stretch/>
        </p:blipFill>
        <p:spPr>
          <a:xfrm>
            <a:off x="416489" y="204124"/>
            <a:ext cx="1086157" cy="1086157"/>
          </a:xfrm>
          <a:prstGeom prst="rect">
            <a:avLst/>
          </a:prstGeom>
          <a:noFill/>
          <a:ln>
            <a:noFill/>
          </a:ln>
        </p:spPr>
      </p:pic>
      <p:sp>
        <p:nvSpPr>
          <p:cNvPr id="19" name="object 3">
            <a:extLst>
              <a:ext uri="{FF2B5EF4-FFF2-40B4-BE49-F238E27FC236}">
                <a16:creationId xmlns:a16="http://schemas.microsoft.com/office/drawing/2014/main" id="{5FFDC0CE-9D99-40A0-863F-F0212302B2E8}"/>
              </a:ext>
            </a:extLst>
          </p:cNvPr>
          <p:cNvSpPr txBox="1"/>
          <p:nvPr/>
        </p:nvSpPr>
        <p:spPr>
          <a:xfrm>
            <a:off x="401542" y="4700125"/>
            <a:ext cx="1648420" cy="431408"/>
          </a:xfrm>
          <a:prstGeom prst="rect">
            <a:avLst/>
          </a:prstGeom>
          <a:solidFill>
            <a:srgbClr val="0070C0"/>
          </a:solidFill>
        </p:spPr>
        <p:txBody>
          <a:bodyPr vert="horz" wrap="square" lIns="0" tIns="516" rIns="0" bIns="0" rtlCol="0">
            <a:spAutoFit/>
          </a:bodyPr>
          <a:lstStyle/>
          <a:p>
            <a:pPr marL="162520"/>
            <a:r>
              <a:rPr lang="zh-TW" altLang="en-US" sz="2800" b="1" dirty="0">
                <a:solidFill>
                  <a:schemeClr val="bg1"/>
                </a:solidFill>
              </a:rPr>
              <a:t>貸款利率</a:t>
            </a:r>
            <a:endParaRPr lang="zh-TW" altLang="en-US" sz="2000" dirty="0">
              <a:solidFill>
                <a:schemeClr val="bg1"/>
              </a:solidFill>
            </a:endParaRPr>
          </a:p>
        </p:txBody>
      </p:sp>
      <p:sp>
        <p:nvSpPr>
          <p:cNvPr id="20" name="object 5">
            <a:extLst>
              <a:ext uri="{FF2B5EF4-FFF2-40B4-BE49-F238E27FC236}">
                <a16:creationId xmlns:a16="http://schemas.microsoft.com/office/drawing/2014/main" id="{9624F8AD-48F6-4906-98D4-FFF84CD173E3}"/>
              </a:ext>
            </a:extLst>
          </p:cNvPr>
          <p:cNvSpPr txBox="1"/>
          <p:nvPr/>
        </p:nvSpPr>
        <p:spPr>
          <a:xfrm>
            <a:off x="2246236" y="2834458"/>
            <a:ext cx="6591738" cy="747881"/>
          </a:xfrm>
          <a:prstGeom prst="rect">
            <a:avLst/>
          </a:prstGeom>
          <a:ln w="28575">
            <a:solidFill>
              <a:srgbClr val="92D050"/>
            </a:solidFill>
          </a:ln>
        </p:spPr>
        <p:txBody>
          <a:bodyPr vert="horz" wrap="square" lIns="0" tIns="131048" rIns="0" bIns="0" rtlCol="0">
            <a:spAutoFit/>
          </a:bodyPr>
          <a:lstStyle>
            <a:defPPr marR="0" lvl="0" algn="l" rtl="0">
              <a:lnSpc>
                <a:spcPct val="100000"/>
              </a:lnSpc>
              <a:spcBef>
                <a:spcPts val="0"/>
              </a:spcBef>
              <a:spcAft>
                <a:spcPts val="0"/>
              </a:spcAft>
            </a:defPPr>
            <a:lvl1pPr marL="285750" indent="-285750">
              <a:buClr>
                <a:schemeClr val="dk1"/>
              </a:buClr>
              <a:buSzPts val="1800"/>
              <a:buChar char="•"/>
              <a:defRPr sz="2400">
                <a:solidFill>
                  <a:schemeClr val="dk1"/>
                </a:solidFill>
              </a:defRPr>
            </a:lvl1pPr>
          </a:lstStyle>
          <a:p>
            <a:pPr marL="174625" lvl="0" indent="0">
              <a:buFont typeface="Arial"/>
              <a:buNone/>
            </a:pPr>
            <a:r>
              <a:rPr lang="zh-TW" altLang="en-US" sz="2000" dirty="0"/>
              <a:t>視個案信用狀況而定</a:t>
            </a:r>
          </a:p>
          <a:p>
            <a:pPr marL="174625" lvl="0" indent="0">
              <a:buFont typeface="Arial"/>
              <a:buNone/>
            </a:pPr>
            <a:r>
              <a:rPr lang="zh-TW" altLang="en-US" sz="2000" dirty="0"/>
              <a:t>最高新台幣</a:t>
            </a:r>
            <a:r>
              <a:rPr lang="zh-TW" altLang="en-US" sz="2000" b="1" dirty="0">
                <a:solidFill>
                  <a:srgbClr val="FF0000"/>
                </a:solidFill>
              </a:rPr>
              <a:t>六百萬元</a:t>
            </a:r>
            <a:r>
              <a:rPr lang="zh-TW" altLang="en-US" sz="2000" dirty="0"/>
              <a:t>，得分次申請，惟不得循環動用</a:t>
            </a:r>
          </a:p>
        </p:txBody>
      </p:sp>
      <p:sp>
        <p:nvSpPr>
          <p:cNvPr id="23" name="object 5">
            <a:extLst>
              <a:ext uri="{FF2B5EF4-FFF2-40B4-BE49-F238E27FC236}">
                <a16:creationId xmlns:a16="http://schemas.microsoft.com/office/drawing/2014/main" id="{25EB305E-DABC-4D90-ABAF-AD0800C2116B}"/>
              </a:ext>
            </a:extLst>
          </p:cNvPr>
          <p:cNvSpPr txBox="1"/>
          <p:nvPr/>
        </p:nvSpPr>
        <p:spPr>
          <a:xfrm>
            <a:off x="2246236" y="3678974"/>
            <a:ext cx="6591737" cy="747881"/>
          </a:xfrm>
          <a:prstGeom prst="rect">
            <a:avLst/>
          </a:prstGeom>
          <a:ln w="28575">
            <a:solidFill>
              <a:schemeClr val="bg2">
                <a:lumMod val="60000"/>
                <a:lumOff val="40000"/>
              </a:schemeClr>
            </a:solidFill>
          </a:ln>
        </p:spPr>
        <p:txBody>
          <a:bodyPr vert="horz" wrap="square" lIns="0" tIns="131048" rIns="0" bIns="0" rtlCol="0">
            <a:spAutoFit/>
          </a:bodyPr>
          <a:lstStyle>
            <a:defPPr marR="0" lvl="0" algn="l" rtl="0">
              <a:lnSpc>
                <a:spcPct val="100000"/>
              </a:lnSpc>
              <a:spcBef>
                <a:spcPts val="0"/>
              </a:spcBef>
              <a:spcAft>
                <a:spcPts val="0"/>
              </a:spcAft>
            </a:defPPr>
            <a:lvl1pPr marL="285750" indent="-285750">
              <a:buClr>
                <a:schemeClr val="dk1"/>
              </a:buClr>
              <a:buSzPts val="1800"/>
              <a:buChar char="•"/>
              <a:defRPr sz="2400">
                <a:solidFill>
                  <a:schemeClr val="dk1"/>
                </a:solidFill>
              </a:defRPr>
            </a:lvl1pPr>
          </a:lstStyle>
          <a:p>
            <a:pPr marL="174625" indent="0">
              <a:buNone/>
            </a:pPr>
            <a:r>
              <a:rPr lang="zh-TW" altLang="en-US" sz="2000" dirty="0"/>
              <a:t>保證成數</a:t>
            </a:r>
            <a:r>
              <a:rPr lang="zh-TW" altLang="en-US" sz="2000" b="1" dirty="0">
                <a:solidFill>
                  <a:srgbClr val="FF0000"/>
                </a:solidFill>
              </a:rPr>
              <a:t>十成</a:t>
            </a:r>
            <a:endParaRPr lang="en-US" altLang="zh-TW" sz="2000" b="1" dirty="0">
              <a:solidFill>
                <a:srgbClr val="FF0000"/>
              </a:solidFill>
            </a:endParaRPr>
          </a:p>
          <a:p>
            <a:pPr marL="174625" indent="0">
              <a:buNone/>
            </a:pPr>
            <a:r>
              <a:rPr lang="zh-TW" altLang="en-US" sz="2000" b="1" dirty="0"/>
              <a:t>保證期間之保證手續費免收，由文化部全額負擔</a:t>
            </a:r>
          </a:p>
        </p:txBody>
      </p:sp>
      <p:sp>
        <p:nvSpPr>
          <p:cNvPr id="24" name="object 5">
            <a:extLst>
              <a:ext uri="{FF2B5EF4-FFF2-40B4-BE49-F238E27FC236}">
                <a16:creationId xmlns:a16="http://schemas.microsoft.com/office/drawing/2014/main" id="{BD9D3729-8BFB-4C4A-BD83-43DEFF0A4181}"/>
              </a:ext>
            </a:extLst>
          </p:cNvPr>
          <p:cNvSpPr txBox="1"/>
          <p:nvPr/>
        </p:nvSpPr>
        <p:spPr>
          <a:xfrm>
            <a:off x="2246237" y="4541889"/>
            <a:ext cx="6591737" cy="747881"/>
          </a:xfrm>
          <a:prstGeom prst="rect">
            <a:avLst/>
          </a:prstGeom>
          <a:ln w="28575">
            <a:solidFill>
              <a:srgbClr val="0070C0"/>
            </a:solidFill>
          </a:ln>
        </p:spPr>
        <p:txBody>
          <a:bodyPr vert="horz" wrap="square" lIns="0" tIns="131048" rIns="0" bIns="0" rtlCol="0">
            <a:spAutoFit/>
          </a:bodyPr>
          <a:lstStyle>
            <a:defPPr marR="0" lvl="0" algn="l" rtl="0">
              <a:lnSpc>
                <a:spcPct val="100000"/>
              </a:lnSpc>
              <a:spcBef>
                <a:spcPts val="0"/>
              </a:spcBef>
              <a:spcAft>
                <a:spcPts val="0"/>
              </a:spcAft>
            </a:defPPr>
            <a:lvl1pPr marL="285750" indent="-285750">
              <a:buClr>
                <a:schemeClr val="dk1"/>
              </a:buClr>
              <a:buSzPts val="1800"/>
              <a:buChar char="•"/>
              <a:defRPr sz="2400">
                <a:solidFill>
                  <a:schemeClr val="dk1"/>
                </a:solidFill>
              </a:defRPr>
            </a:lvl1pPr>
          </a:lstStyle>
          <a:p>
            <a:pPr marL="174625" indent="0">
              <a:buNone/>
            </a:pPr>
            <a:r>
              <a:rPr lang="zh-TW" altLang="en-US" sz="2000" b="1" dirty="0"/>
              <a:t>按中華郵政股份有限公司二年期定期儲金機動利率，加承辦金融機構</a:t>
            </a:r>
            <a:r>
              <a:rPr lang="zh-TW" altLang="zh-TW" sz="2000" b="1" dirty="0"/>
              <a:t>加碼</a:t>
            </a:r>
            <a:r>
              <a:rPr lang="zh-TW" altLang="en-US" sz="2000" b="1" dirty="0"/>
              <a:t>機動計息</a:t>
            </a:r>
            <a:r>
              <a:rPr lang="en-US" altLang="zh-TW" sz="2000" dirty="0"/>
              <a:t>(</a:t>
            </a:r>
            <a:r>
              <a:rPr lang="zh-TW" altLang="en-US" sz="2000" dirty="0"/>
              <a:t>金融機構</a:t>
            </a:r>
            <a:r>
              <a:rPr lang="zh-TW" altLang="zh-TW" sz="2000" dirty="0"/>
              <a:t>加碼</a:t>
            </a:r>
            <a:r>
              <a:rPr lang="zh-TW" altLang="en-US" sz="2000" dirty="0"/>
              <a:t>以不超過</a:t>
            </a:r>
            <a:r>
              <a:rPr lang="en-US" altLang="zh-TW" sz="2000" b="1" dirty="0">
                <a:solidFill>
                  <a:srgbClr val="FF0000"/>
                </a:solidFill>
              </a:rPr>
              <a:t>1%</a:t>
            </a:r>
            <a:r>
              <a:rPr lang="zh-TW" altLang="en-US" sz="2000" dirty="0"/>
              <a:t>為限</a:t>
            </a:r>
            <a:r>
              <a:rPr lang="en-US" altLang="zh-TW" sz="2000" dirty="0"/>
              <a:t>)</a:t>
            </a:r>
            <a:endParaRPr lang="zh-TW" altLang="en-US" sz="2000" dirty="0"/>
          </a:p>
        </p:txBody>
      </p:sp>
      <p:sp>
        <p:nvSpPr>
          <p:cNvPr id="28" name="object 4">
            <a:extLst>
              <a:ext uri="{FF2B5EF4-FFF2-40B4-BE49-F238E27FC236}">
                <a16:creationId xmlns:a16="http://schemas.microsoft.com/office/drawing/2014/main" id="{F8673B5E-455D-4761-B516-AF2922865C9F}"/>
              </a:ext>
            </a:extLst>
          </p:cNvPr>
          <p:cNvSpPr/>
          <p:nvPr/>
        </p:nvSpPr>
        <p:spPr>
          <a:xfrm>
            <a:off x="416489" y="1268694"/>
            <a:ext cx="8136000" cy="45719"/>
          </a:xfrm>
          <a:custGeom>
            <a:avLst/>
            <a:gdLst/>
            <a:ahLst/>
            <a:cxnLst/>
            <a:rect l="l" t="t" r="r" b="b"/>
            <a:pathLst>
              <a:path w="11539220">
                <a:moveTo>
                  <a:pt x="0" y="0"/>
                </a:moveTo>
                <a:lnTo>
                  <a:pt x="11538851" y="0"/>
                </a:lnTo>
              </a:path>
            </a:pathLst>
          </a:custGeom>
          <a:ln/>
        </p:spPr>
        <p:style>
          <a:lnRef idx="3">
            <a:schemeClr val="accent2"/>
          </a:lnRef>
          <a:fillRef idx="0">
            <a:schemeClr val="accent2"/>
          </a:fillRef>
          <a:effectRef idx="2">
            <a:schemeClr val="accent2"/>
          </a:effectRef>
          <a:fontRef idx="minor">
            <a:schemeClr val="tx1"/>
          </a:fontRef>
        </p:style>
        <p:txBody>
          <a:bodyPr wrap="square" lIns="0" tIns="0" rIns="0" bIns="0" rtlCol="0"/>
          <a:lstStyle/>
          <a:p>
            <a:endParaRPr sz="1138"/>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a:t>
            </a:fld>
            <a:endParaRPr lang="zh-TW" altLang="en-US" dirty="0"/>
          </a:p>
        </p:txBody>
      </p:sp>
      <p:sp>
        <p:nvSpPr>
          <p:cNvPr id="21" name="object 3">
            <a:extLst>
              <a:ext uri="{FF2B5EF4-FFF2-40B4-BE49-F238E27FC236}">
                <a16:creationId xmlns:a16="http://schemas.microsoft.com/office/drawing/2014/main" id="{5FFDC0CE-9D99-40A0-863F-F0212302B2E8}"/>
              </a:ext>
            </a:extLst>
          </p:cNvPr>
          <p:cNvSpPr txBox="1"/>
          <p:nvPr/>
        </p:nvSpPr>
        <p:spPr>
          <a:xfrm>
            <a:off x="401542" y="5657871"/>
            <a:ext cx="1648420" cy="431408"/>
          </a:xfrm>
          <a:prstGeom prst="rect">
            <a:avLst/>
          </a:prstGeom>
          <a:solidFill>
            <a:srgbClr val="CC00FF"/>
          </a:solidFill>
        </p:spPr>
        <p:txBody>
          <a:bodyPr vert="horz" wrap="square" lIns="0" tIns="516" rIns="0" bIns="0" rtlCol="0">
            <a:spAutoFit/>
          </a:bodyPr>
          <a:lstStyle/>
          <a:p>
            <a:pPr marL="162520"/>
            <a:r>
              <a:rPr lang="zh-TW" altLang="en-US" sz="2800" b="1" dirty="0">
                <a:solidFill>
                  <a:schemeClr val="bg1"/>
                </a:solidFill>
              </a:rPr>
              <a:t>利息補貼</a:t>
            </a:r>
            <a:endParaRPr lang="zh-TW" altLang="en-US" sz="2000" u="none" strike="noStrike" cap="none" dirty="0">
              <a:solidFill>
                <a:schemeClr val="bg1"/>
              </a:solidFill>
            </a:endParaRPr>
          </a:p>
        </p:txBody>
      </p:sp>
      <p:sp>
        <p:nvSpPr>
          <p:cNvPr id="22" name="object 5">
            <a:extLst>
              <a:ext uri="{FF2B5EF4-FFF2-40B4-BE49-F238E27FC236}">
                <a16:creationId xmlns:a16="http://schemas.microsoft.com/office/drawing/2014/main" id="{BD9D3729-8BFB-4C4A-BD83-43DEFF0A4181}"/>
              </a:ext>
            </a:extLst>
          </p:cNvPr>
          <p:cNvSpPr txBox="1"/>
          <p:nvPr/>
        </p:nvSpPr>
        <p:spPr>
          <a:xfrm>
            <a:off x="2246238" y="5379085"/>
            <a:ext cx="6591736" cy="1301879"/>
          </a:xfrm>
          <a:prstGeom prst="rect">
            <a:avLst/>
          </a:prstGeom>
          <a:ln w="28575">
            <a:solidFill>
              <a:srgbClr val="CC00FF"/>
            </a:solidFill>
          </a:ln>
        </p:spPr>
        <p:txBody>
          <a:bodyPr vert="horz" wrap="square" lIns="0" tIns="131048" rIns="0" bIns="0" rtlCol="0">
            <a:spAutoFit/>
          </a:bodyPr>
          <a:lstStyle>
            <a:defPPr marR="0" lvl="0" algn="l" rtl="0">
              <a:lnSpc>
                <a:spcPct val="100000"/>
              </a:lnSpc>
              <a:spcBef>
                <a:spcPts val="0"/>
              </a:spcBef>
              <a:spcAft>
                <a:spcPts val="0"/>
              </a:spcAft>
            </a:defPPr>
            <a:lvl1pPr marL="285750" indent="-285750">
              <a:buClr>
                <a:schemeClr val="dk1"/>
              </a:buClr>
              <a:buSzPts val="1800"/>
              <a:buChar char="•"/>
              <a:defRPr sz="2400">
                <a:solidFill>
                  <a:schemeClr val="dk1"/>
                </a:solidFill>
              </a:defRPr>
            </a:lvl1pPr>
          </a:lstStyle>
          <a:p>
            <a:pPr marL="174625" indent="0">
              <a:buFont typeface="Arial"/>
              <a:buNone/>
            </a:pPr>
            <a:r>
              <a:rPr lang="zh-TW" altLang="en-US" sz="2000" b="1" dirty="0"/>
              <a:t>全額補貼</a:t>
            </a:r>
            <a:r>
              <a:rPr lang="zh-TW" altLang="en-US" sz="2000" dirty="0"/>
              <a:t>，最長</a:t>
            </a:r>
            <a:r>
              <a:rPr lang="zh-TW" altLang="en-US" sz="2000" b="1" dirty="0">
                <a:solidFill>
                  <a:srgbClr val="FF0000"/>
                </a:solidFill>
              </a:rPr>
              <a:t>五年</a:t>
            </a:r>
            <a:r>
              <a:rPr lang="zh-TW" altLang="en-US" sz="2000" dirty="0"/>
              <a:t>，自動撥日起算</a:t>
            </a:r>
            <a:endParaRPr lang="en-US" altLang="zh-TW" sz="2000" dirty="0"/>
          </a:p>
          <a:p>
            <a:pPr marL="174625" indent="0">
              <a:buNone/>
            </a:pPr>
            <a:r>
              <a:rPr lang="zh-TW" altLang="zh-TW" sz="2000" dirty="0"/>
              <a:t>與其他政府機關所定補貼性質相同者，應擇一適用，不得重複</a:t>
            </a:r>
            <a:endParaRPr lang="en-US" altLang="zh-TW" sz="2000" dirty="0"/>
          </a:p>
          <a:p>
            <a:pPr marL="174625" indent="0" algn="r">
              <a:buNone/>
            </a:pPr>
            <a:r>
              <a:rPr lang="zh-TW" altLang="en-US" sz="1600" dirty="0">
                <a:solidFill>
                  <a:schemeClr val="bg1">
                    <a:lumMod val="50000"/>
                  </a:schemeClr>
                </a:solidFill>
              </a:rPr>
              <a:t>（第</a:t>
            </a:r>
            <a:r>
              <a:rPr lang="en-US" altLang="zh-TW" sz="1600" dirty="0">
                <a:solidFill>
                  <a:schemeClr val="bg1">
                    <a:lumMod val="50000"/>
                  </a:schemeClr>
                </a:solidFill>
              </a:rPr>
              <a:t>2-5</a:t>
            </a:r>
            <a:r>
              <a:rPr lang="zh-TW" altLang="en-US" sz="1600" dirty="0">
                <a:solidFill>
                  <a:schemeClr val="bg1">
                    <a:lumMod val="50000"/>
                  </a:schemeClr>
                </a:solidFill>
              </a:rPr>
              <a:t>年適用「支持文化創意產業貸款利息補貼」相關規定）</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sldNum" idx="12"/>
          </p:nvPr>
        </p:nvSpPr>
        <p:spPr>
          <a:xfrm>
            <a:off x="8407851" y="6356352"/>
            <a:ext cx="8171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zh-TW"/>
              <a:t>3</a:t>
            </a:fld>
            <a:endParaRPr/>
          </a:p>
        </p:txBody>
      </p:sp>
      <p:pic>
        <p:nvPicPr>
          <p:cNvPr id="124" name="Google Shape;124;p4" descr="徽章 3"/>
          <p:cNvPicPr preferRelativeResize="0"/>
          <p:nvPr/>
        </p:nvPicPr>
        <p:blipFill rotWithShape="1">
          <a:blip r:embed="rId3">
            <a:alphaModFix/>
          </a:blip>
          <a:srcRect/>
          <a:stretch/>
        </p:blipFill>
        <p:spPr>
          <a:xfrm>
            <a:off x="1452547" y="2660037"/>
            <a:ext cx="720000" cy="720000"/>
          </a:xfrm>
          <a:prstGeom prst="rect">
            <a:avLst/>
          </a:prstGeom>
          <a:noFill/>
          <a:ln>
            <a:noFill/>
          </a:ln>
        </p:spPr>
      </p:pic>
      <p:pic>
        <p:nvPicPr>
          <p:cNvPr id="125" name="Google Shape;125;p4" descr="徽章 5"/>
          <p:cNvPicPr preferRelativeResize="0"/>
          <p:nvPr/>
        </p:nvPicPr>
        <p:blipFill rotWithShape="1">
          <a:blip r:embed="rId4">
            <a:alphaModFix/>
          </a:blip>
          <a:srcRect/>
          <a:stretch/>
        </p:blipFill>
        <p:spPr>
          <a:xfrm>
            <a:off x="1452547" y="4099787"/>
            <a:ext cx="720000" cy="720000"/>
          </a:xfrm>
          <a:prstGeom prst="rect">
            <a:avLst/>
          </a:prstGeom>
          <a:noFill/>
          <a:ln>
            <a:noFill/>
          </a:ln>
        </p:spPr>
      </p:pic>
      <p:pic>
        <p:nvPicPr>
          <p:cNvPr id="126" name="Google Shape;126;p4" descr="徽章 4"/>
          <p:cNvPicPr preferRelativeResize="0"/>
          <p:nvPr/>
        </p:nvPicPr>
        <p:blipFill rotWithShape="1">
          <a:blip r:embed="rId5">
            <a:alphaModFix/>
          </a:blip>
          <a:srcRect/>
          <a:stretch/>
        </p:blipFill>
        <p:spPr>
          <a:xfrm>
            <a:off x="1452548" y="3347886"/>
            <a:ext cx="720000" cy="720000"/>
          </a:xfrm>
          <a:prstGeom prst="rect">
            <a:avLst/>
          </a:prstGeom>
          <a:noFill/>
          <a:ln>
            <a:noFill/>
          </a:ln>
        </p:spPr>
      </p:pic>
      <p:pic>
        <p:nvPicPr>
          <p:cNvPr id="127" name="Google Shape;127;p4" descr="徽章 1"/>
          <p:cNvPicPr preferRelativeResize="0"/>
          <p:nvPr/>
        </p:nvPicPr>
        <p:blipFill rotWithShape="1">
          <a:blip r:embed="rId6">
            <a:alphaModFix/>
          </a:blip>
          <a:srcRect/>
          <a:stretch/>
        </p:blipFill>
        <p:spPr>
          <a:xfrm>
            <a:off x="1452548" y="890688"/>
            <a:ext cx="720000" cy="720000"/>
          </a:xfrm>
          <a:prstGeom prst="rect">
            <a:avLst/>
          </a:prstGeom>
          <a:noFill/>
          <a:ln>
            <a:noFill/>
          </a:ln>
        </p:spPr>
      </p:pic>
      <p:pic>
        <p:nvPicPr>
          <p:cNvPr id="128" name="Google Shape;128;p4" descr="識別證"/>
          <p:cNvPicPr preferRelativeResize="0"/>
          <p:nvPr/>
        </p:nvPicPr>
        <p:blipFill rotWithShape="1">
          <a:blip r:embed="rId7">
            <a:alphaModFix/>
          </a:blip>
          <a:srcRect/>
          <a:stretch/>
        </p:blipFill>
        <p:spPr>
          <a:xfrm>
            <a:off x="1452548" y="1767919"/>
            <a:ext cx="720000" cy="720000"/>
          </a:xfrm>
          <a:prstGeom prst="rect">
            <a:avLst/>
          </a:prstGeom>
          <a:noFill/>
          <a:ln>
            <a:noFill/>
          </a:ln>
        </p:spPr>
      </p:pic>
      <p:sp>
        <p:nvSpPr>
          <p:cNvPr id="129" name="Google Shape;129;p4"/>
          <p:cNvSpPr txBox="1"/>
          <p:nvPr/>
        </p:nvSpPr>
        <p:spPr>
          <a:xfrm>
            <a:off x="2172548" y="1009585"/>
            <a:ext cx="2544286"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300" b="0">
                <a:solidFill>
                  <a:srgbClr val="3F3F3F"/>
                </a:solidFill>
                <a:latin typeface="Arial"/>
                <a:ea typeface="Arial"/>
                <a:cs typeface="Arial"/>
                <a:sym typeface="Arial"/>
              </a:rPr>
              <a:t>本</a:t>
            </a:r>
            <a:r>
              <a:rPr lang="zh-TW" sz="2300" b="0">
                <a:solidFill>
                  <a:schemeClr val="dk1"/>
                </a:solidFill>
                <a:latin typeface="Arial"/>
                <a:ea typeface="Arial"/>
                <a:cs typeface="Arial"/>
                <a:sym typeface="Arial"/>
              </a:rPr>
              <a:t>紓困</a:t>
            </a:r>
            <a:r>
              <a:rPr lang="zh-TW" sz="2300" b="0">
                <a:solidFill>
                  <a:srgbClr val="3F3F3F"/>
                </a:solidFill>
                <a:latin typeface="Arial"/>
                <a:ea typeface="Arial"/>
                <a:cs typeface="Arial"/>
                <a:sym typeface="Arial"/>
              </a:rPr>
              <a:t>貸款</a:t>
            </a:r>
            <a:r>
              <a:rPr lang="zh-TW" sz="2300" b="1">
                <a:solidFill>
                  <a:srgbClr val="3F3F3F"/>
                </a:solidFill>
                <a:latin typeface="Arial"/>
                <a:ea typeface="Arial"/>
                <a:cs typeface="Arial"/>
                <a:sym typeface="Arial"/>
              </a:rPr>
              <a:t>申請表</a:t>
            </a:r>
            <a:endParaRPr sz="2300" b="1">
              <a:solidFill>
                <a:srgbClr val="3F3F3F"/>
              </a:solidFill>
              <a:latin typeface="Arial"/>
              <a:ea typeface="Arial"/>
              <a:cs typeface="Arial"/>
              <a:sym typeface="Arial"/>
            </a:endParaRPr>
          </a:p>
        </p:txBody>
      </p:sp>
      <p:sp>
        <p:nvSpPr>
          <p:cNvPr id="130" name="Google Shape;130;p4"/>
          <p:cNvSpPr txBox="1"/>
          <p:nvPr/>
        </p:nvSpPr>
        <p:spPr>
          <a:xfrm>
            <a:off x="2172548" y="2832557"/>
            <a:ext cx="6083717"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300">
                <a:solidFill>
                  <a:srgbClr val="3F3F3F"/>
                </a:solidFill>
                <a:latin typeface="Arial"/>
                <a:ea typeface="Arial"/>
                <a:cs typeface="Arial"/>
                <a:sym typeface="Arial"/>
              </a:rPr>
              <a:t>負責人</a:t>
            </a:r>
            <a:r>
              <a:rPr lang="zh-TW" sz="2300" b="1">
                <a:solidFill>
                  <a:srgbClr val="3F3F3F"/>
                </a:solidFill>
                <a:latin typeface="Arial"/>
                <a:ea typeface="Arial"/>
                <a:cs typeface="Arial"/>
                <a:sym typeface="Arial"/>
              </a:rPr>
              <a:t>身分證正反面影本</a:t>
            </a:r>
            <a:r>
              <a:rPr lang="zh-TW" sz="2300">
                <a:solidFill>
                  <a:srgbClr val="3F3F3F"/>
                </a:solidFill>
                <a:latin typeface="Arial"/>
                <a:ea typeface="Arial"/>
                <a:cs typeface="Arial"/>
                <a:sym typeface="Arial"/>
              </a:rPr>
              <a:t>或其他身分證明影本</a:t>
            </a:r>
            <a:endParaRPr/>
          </a:p>
        </p:txBody>
      </p:sp>
      <p:sp>
        <p:nvSpPr>
          <p:cNvPr id="131" name="Google Shape;131;p4"/>
          <p:cNvSpPr txBox="1"/>
          <p:nvPr/>
        </p:nvSpPr>
        <p:spPr>
          <a:xfrm>
            <a:off x="2172546" y="1568963"/>
            <a:ext cx="6930207" cy="1154122"/>
          </a:xfrm>
          <a:prstGeom prst="rect">
            <a:avLst/>
          </a:prstGeom>
          <a:noFill/>
          <a:ln>
            <a:noFill/>
          </a:ln>
        </p:spPr>
        <p:txBody>
          <a:bodyPr spcFirstLastPara="1" wrap="square" lIns="91425" tIns="45700" rIns="91425" bIns="45700" anchor="t" anchorCtr="0">
            <a:spAutoFit/>
          </a:bodyPr>
          <a:lstStyle/>
          <a:p>
            <a:pPr lvl="0"/>
            <a:r>
              <a:rPr lang="zh-TW" altLang="zh-TW" sz="2300" b="1" dirty="0">
                <a:solidFill>
                  <a:srgbClr val="3F3F3F"/>
                </a:solidFill>
              </a:rPr>
              <a:t>主管機關核准立案登記文件</a:t>
            </a:r>
            <a:r>
              <a:rPr lang="zh-TW" altLang="zh-TW" sz="2300" dirty="0">
                <a:solidFill>
                  <a:srgbClr val="3F3F3F"/>
                </a:solidFill>
              </a:rPr>
              <a:t>（包括但不限於核准公文及登記證書等）影本</a:t>
            </a:r>
            <a:endParaRPr sz="2300" dirty="0">
              <a:solidFill>
                <a:srgbClr val="3F3F3F"/>
              </a:solidFill>
            </a:endParaRPr>
          </a:p>
          <a:p>
            <a:pPr marL="0" marR="0" lvl="0" indent="0" algn="l" rtl="0">
              <a:spcBef>
                <a:spcPts val="0"/>
              </a:spcBef>
              <a:spcAft>
                <a:spcPts val="0"/>
              </a:spcAft>
              <a:buNone/>
            </a:pPr>
            <a:r>
              <a:rPr lang="zh-TW" sz="2300" b="0" dirty="0">
                <a:solidFill>
                  <a:srgbClr val="3F3F3F"/>
                </a:solidFill>
                <a:latin typeface="Arial"/>
                <a:ea typeface="Arial"/>
                <a:cs typeface="Arial"/>
                <a:sym typeface="Arial"/>
              </a:rPr>
              <a:t>稅務單位核發之</a:t>
            </a:r>
            <a:r>
              <a:rPr lang="zh-TW" sz="2300" b="0" dirty="0">
                <a:solidFill>
                  <a:srgbClr val="3F3F3F"/>
                </a:solidFill>
                <a:latin typeface="Microsoft JhengHei"/>
                <a:ea typeface="Microsoft JhengHei"/>
                <a:cs typeface="Microsoft JhengHei"/>
                <a:sym typeface="Microsoft JhengHei"/>
              </a:rPr>
              <a:t>「</a:t>
            </a:r>
            <a:r>
              <a:rPr lang="zh-TW" sz="2300" b="1" dirty="0">
                <a:solidFill>
                  <a:schemeClr val="dk1"/>
                </a:solidFill>
                <a:latin typeface="Microsoft JhengHei"/>
                <a:ea typeface="Microsoft JhengHei"/>
                <a:cs typeface="Microsoft JhengHei"/>
                <a:sym typeface="Microsoft JhengHei"/>
              </a:rPr>
              <a:t>統一編號</a:t>
            </a:r>
            <a:r>
              <a:rPr lang="zh-TW" sz="2300" b="1" dirty="0">
                <a:solidFill>
                  <a:srgbClr val="3F3F3F"/>
                </a:solidFill>
                <a:latin typeface="Microsoft JhengHei"/>
                <a:ea typeface="Microsoft JhengHei"/>
                <a:cs typeface="Microsoft JhengHei"/>
                <a:sym typeface="Microsoft JhengHei"/>
              </a:rPr>
              <a:t>編配通知書</a:t>
            </a:r>
            <a:r>
              <a:rPr lang="zh-TW" sz="2300" b="0" dirty="0">
                <a:solidFill>
                  <a:srgbClr val="3F3F3F"/>
                </a:solidFill>
                <a:latin typeface="Microsoft JhengHei"/>
                <a:ea typeface="Microsoft JhengHei"/>
                <a:cs typeface="Microsoft JhengHei"/>
                <a:sym typeface="Microsoft JhengHei"/>
              </a:rPr>
              <a:t>」</a:t>
            </a:r>
            <a:endParaRPr sz="2300" b="0" dirty="0">
              <a:solidFill>
                <a:srgbClr val="3F3F3F"/>
              </a:solidFill>
              <a:latin typeface="Microsoft JhengHei"/>
              <a:ea typeface="Microsoft JhengHei"/>
              <a:cs typeface="Microsoft JhengHei"/>
              <a:sym typeface="Microsoft JhengHei"/>
            </a:endParaRPr>
          </a:p>
        </p:txBody>
      </p:sp>
      <p:sp>
        <p:nvSpPr>
          <p:cNvPr id="132" name="Google Shape;132;p4"/>
          <p:cNvSpPr txBox="1"/>
          <p:nvPr/>
        </p:nvSpPr>
        <p:spPr>
          <a:xfrm>
            <a:off x="2229697" y="4944284"/>
            <a:ext cx="5493812"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300">
                <a:solidFill>
                  <a:srgbClr val="3F3F3F"/>
                </a:solidFill>
                <a:latin typeface="Arial"/>
                <a:ea typeface="Arial"/>
                <a:cs typeface="Arial"/>
                <a:sym typeface="Arial"/>
              </a:rPr>
              <a:t>文策院個人資料蒐集、處理及利用</a:t>
            </a:r>
            <a:r>
              <a:rPr lang="zh-TW" sz="2300" b="1">
                <a:solidFill>
                  <a:schemeClr val="dk1"/>
                </a:solidFill>
                <a:latin typeface="Arial"/>
                <a:ea typeface="Arial"/>
                <a:cs typeface="Arial"/>
                <a:sym typeface="Arial"/>
              </a:rPr>
              <a:t>同意書</a:t>
            </a:r>
            <a:endParaRPr/>
          </a:p>
        </p:txBody>
      </p:sp>
      <p:sp>
        <p:nvSpPr>
          <p:cNvPr id="133" name="Google Shape;133;p4"/>
          <p:cNvSpPr txBox="1"/>
          <p:nvPr/>
        </p:nvSpPr>
        <p:spPr>
          <a:xfrm>
            <a:off x="2229697" y="4226618"/>
            <a:ext cx="6163867"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300">
                <a:solidFill>
                  <a:srgbClr val="3F3F3F"/>
                </a:solidFill>
                <a:latin typeface="Arial"/>
                <a:ea typeface="Arial"/>
                <a:cs typeface="Arial"/>
                <a:sym typeface="Arial"/>
              </a:rPr>
              <a:t>受疫情影響而發生營運困難之演藝團體</a:t>
            </a:r>
            <a:r>
              <a:rPr lang="zh-TW" sz="2300" b="1">
                <a:solidFill>
                  <a:srgbClr val="3F3F3F"/>
                </a:solidFill>
                <a:latin typeface="Arial"/>
                <a:ea typeface="Arial"/>
                <a:cs typeface="Arial"/>
                <a:sym typeface="Arial"/>
              </a:rPr>
              <a:t>切結書</a:t>
            </a:r>
            <a:r>
              <a:rPr lang="zh-TW" sz="2300">
                <a:solidFill>
                  <a:srgbClr val="3F3F3F"/>
                </a:solidFill>
                <a:latin typeface="Arial"/>
                <a:ea typeface="Arial"/>
                <a:cs typeface="Arial"/>
                <a:sym typeface="Arial"/>
              </a:rPr>
              <a:t> </a:t>
            </a:r>
            <a:endParaRPr/>
          </a:p>
        </p:txBody>
      </p:sp>
      <p:pic>
        <p:nvPicPr>
          <p:cNvPr id="134" name="Google Shape;134;p4" descr="徽章 6"/>
          <p:cNvPicPr preferRelativeResize="0"/>
          <p:nvPr/>
        </p:nvPicPr>
        <p:blipFill rotWithShape="1">
          <a:blip r:embed="rId8">
            <a:alphaModFix/>
          </a:blip>
          <a:srcRect/>
          <a:stretch/>
        </p:blipFill>
        <p:spPr>
          <a:xfrm>
            <a:off x="1452547" y="4857551"/>
            <a:ext cx="720000" cy="720000"/>
          </a:xfrm>
          <a:prstGeom prst="rect">
            <a:avLst/>
          </a:prstGeom>
          <a:noFill/>
          <a:ln>
            <a:noFill/>
          </a:ln>
        </p:spPr>
      </p:pic>
      <p:sp>
        <p:nvSpPr>
          <p:cNvPr id="135" name="Google Shape;135;p4"/>
          <p:cNvSpPr txBox="1"/>
          <p:nvPr/>
        </p:nvSpPr>
        <p:spPr>
          <a:xfrm>
            <a:off x="2224258" y="3486150"/>
            <a:ext cx="6491117"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300" dirty="0">
                <a:solidFill>
                  <a:srgbClr val="3F3F3F"/>
                </a:solidFill>
                <a:latin typeface="Arial"/>
                <a:ea typeface="Arial"/>
                <a:cs typeface="Arial"/>
                <a:sym typeface="Arial"/>
              </a:rPr>
              <a:t>受疫情導致活動取消、延期或其他</a:t>
            </a:r>
            <a:r>
              <a:rPr lang="zh-TW" sz="2300" b="1" dirty="0">
                <a:solidFill>
                  <a:srgbClr val="3F3F3F"/>
                </a:solidFill>
                <a:latin typeface="Arial"/>
                <a:ea typeface="Arial"/>
                <a:cs typeface="Arial"/>
                <a:sym typeface="Arial"/>
              </a:rPr>
              <a:t>相關佐證資料</a:t>
            </a:r>
            <a:endParaRPr dirty="0"/>
          </a:p>
        </p:txBody>
      </p:sp>
      <p:sp>
        <p:nvSpPr>
          <p:cNvPr id="136" name="Google Shape;136;p4"/>
          <p:cNvSpPr txBox="1"/>
          <p:nvPr/>
        </p:nvSpPr>
        <p:spPr>
          <a:xfrm>
            <a:off x="126878" y="967619"/>
            <a:ext cx="886674"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5000" b="1">
                <a:solidFill>
                  <a:srgbClr val="A5A5A5"/>
                </a:solidFill>
                <a:latin typeface="Arial"/>
                <a:ea typeface="Arial"/>
                <a:cs typeface="Arial"/>
                <a:sym typeface="Arial"/>
              </a:rPr>
              <a:t>基本文件</a:t>
            </a:r>
            <a:endParaRPr/>
          </a:p>
        </p:txBody>
      </p:sp>
      <p:sp>
        <p:nvSpPr>
          <p:cNvPr id="137" name="Google Shape;137;p4"/>
          <p:cNvSpPr/>
          <p:nvPr/>
        </p:nvSpPr>
        <p:spPr>
          <a:xfrm>
            <a:off x="-400050" y="816664"/>
            <a:ext cx="9625012" cy="5585755"/>
          </a:xfrm>
          <a:prstGeom prst="roundRect">
            <a:avLst>
              <a:gd name="adj" fmla="val 7135"/>
            </a:avLst>
          </a:prstGeom>
          <a:noFill/>
          <a:ln w="28575" cap="flat" cmpd="sng">
            <a:solidFill>
              <a:srgbClr val="4AA7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4"/>
          <p:cNvSpPr/>
          <p:nvPr/>
        </p:nvSpPr>
        <p:spPr>
          <a:xfrm>
            <a:off x="8430105" y="5430658"/>
            <a:ext cx="672649" cy="76694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9" name="Google Shape;139;p4"/>
          <p:cNvPicPr preferRelativeResize="0"/>
          <p:nvPr/>
        </p:nvPicPr>
        <p:blipFill rotWithShape="1">
          <a:blip r:embed="rId9">
            <a:alphaModFix/>
          </a:blip>
          <a:srcRect/>
          <a:stretch/>
        </p:blipFill>
        <p:spPr>
          <a:xfrm>
            <a:off x="8195097" y="5326487"/>
            <a:ext cx="1029865" cy="1029865"/>
          </a:xfrm>
          <a:prstGeom prst="rect">
            <a:avLst/>
          </a:prstGeom>
          <a:noFill/>
          <a:ln>
            <a:noFill/>
          </a:ln>
        </p:spPr>
      </p:pic>
      <p:sp>
        <p:nvSpPr>
          <p:cNvPr id="140" name="Google Shape;140;p4"/>
          <p:cNvSpPr txBox="1"/>
          <p:nvPr/>
        </p:nvSpPr>
        <p:spPr>
          <a:xfrm>
            <a:off x="2289574" y="6440453"/>
            <a:ext cx="4931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600">
                <a:solidFill>
                  <a:srgbClr val="3F3F3F"/>
                </a:solidFill>
                <a:latin typeface="Arial"/>
                <a:ea typeface="Arial"/>
                <a:cs typeface="Arial"/>
                <a:sym typeface="Arial"/>
              </a:rPr>
              <a:t>※不同金融機構可能會有基本文件之外其他要求</a:t>
            </a:r>
            <a:endParaRPr/>
          </a:p>
        </p:txBody>
      </p:sp>
      <p:sp>
        <p:nvSpPr>
          <p:cNvPr id="141" name="Google Shape;141;p4"/>
          <p:cNvSpPr/>
          <p:nvPr/>
        </p:nvSpPr>
        <p:spPr>
          <a:xfrm>
            <a:off x="1541084" y="5690863"/>
            <a:ext cx="542926" cy="542223"/>
          </a:xfrm>
          <a:prstGeom prst="ellipse">
            <a:avLst/>
          </a:prstGeom>
          <a:solidFill>
            <a:schemeClr val="lt1"/>
          </a:solidFill>
          <a:ln w="1905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dirty="0">
                <a:solidFill>
                  <a:srgbClr val="CC3300"/>
                </a:solidFill>
                <a:latin typeface="Microsoft JhengHei"/>
                <a:ea typeface="Microsoft JhengHei"/>
                <a:cs typeface="Microsoft JhengHei"/>
                <a:sym typeface="Microsoft JhengHei"/>
              </a:rPr>
              <a:t>7</a:t>
            </a:r>
            <a:endParaRPr sz="2400" dirty="0">
              <a:solidFill>
                <a:srgbClr val="CC3300"/>
              </a:solidFill>
              <a:latin typeface="Microsoft JhengHei"/>
              <a:ea typeface="Microsoft JhengHei"/>
              <a:cs typeface="Microsoft JhengHei"/>
              <a:sym typeface="Microsoft JhengHei"/>
            </a:endParaRPr>
          </a:p>
        </p:txBody>
      </p:sp>
      <p:sp>
        <p:nvSpPr>
          <p:cNvPr id="142" name="Google Shape;142;p4"/>
          <p:cNvSpPr txBox="1"/>
          <p:nvPr/>
        </p:nvSpPr>
        <p:spPr>
          <a:xfrm>
            <a:off x="2289584" y="5690863"/>
            <a:ext cx="53740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2300">
                <a:solidFill>
                  <a:schemeClr val="dk1"/>
                </a:solidFill>
                <a:latin typeface="Arial"/>
                <a:ea typeface="Arial"/>
                <a:cs typeface="Arial"/>
                <a:sym typeface="Arial"/>
              </a:rPr>
              <a:t>其他經承貸</a:t>
            </a:r>
            <a:r>
              <a:rPr lang="zh-TW" sz="2300" b="1">
                <a:solidFill>
                  <a:schemeClr val="dk1"/>
                </a:solidFill>
                <a:latin typeface="Arial"/>
                <a:ea typeface="Arial"/>
                <a:cs typeface="Arial"/>
                <a:sym typeface="Arial"/>
              </a:rPr>
              <a:t>金融機構要求檢附之文件</a:t>
            </a:r>
            <a:endParaRPr/>
          </a:p>
        </p:txBody>
      </p:sp>
    </p:spTree>
    <p:extLst>
      <p:ext uri="{BB962C8B-B14F-4D97-AF65-F5344CB8AC3E}">
        <p14:creationId xmlns:p14="http://schemas.microsoft.com/office/powerpoint/2010/main" val="71980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3" name="object 4">
            <a:extLst>
              <a:ext uri="{FF2B5EF4-FFF2-40B4-BE49-F238E27FC236}">
                <a16:creationId xmlns:a16="http://schemas.microsoft.com/office/drawing/2014/main" id="{165629AE-46DE-4835-A6CF-B25F6E93C397}"/>
              </a:ext>
            </a:extLst>
          </p:cNvPr>
          <p:cNvSpPr/>
          <p:nvPr/>
        </p:nvSpPr>
        <p:spPr>
          <a:xfrm>
            <a:off x="650573" y="2281268"/>
            <a:ext cx="8165834" cy="4005252"/>
          </a:xfrm>
          <a:custGeom>
            <a:avLst/>
            <a:gdLst/>
            <a:ahLst/>
            <a:cxnLst/>
            <a:rect l="l" t="t" r="r" b="b"/>
            <a:pathLst>
              <a:path w="11061065" h="4154804">
                <a:moveTo>
                  <a:pt x="11060646" y="0"/>
                </a:moveTo>
                <a:lnTo>
                  <a:pt x="0" y="0"/>
                </a:lnTo>
                <a:lnTo>
                  <a:pt x="0" y="427037"/>
                </a:lnTo>
                <a:lnTo>
                  <a:pt x="0" y="4154767"/>
                </a:lnTo>
                <a:lnTo>
                  <a:pt x="11060646" y="4154767"/>
                </a:lnTo>
                <a:lnTo>
                  <a:pt x="11060646" y="427037"/>
                </a:lnTo>
                <a:lnTo>
                  <a:pt x="11060646" y="0"/>
                </a:lnTo>
                <a:close/>
              </a:path>
            </a:pathLst>
          </a:custGeom>
          <a:solidFill>
            <a:srgbClr val="DADADA">
              <a:alpha val="45881"/>
            </a:srgbClr>
          </a:solidFill>
        </p:spPr>
        <p:txBody>
          <a:bodyPr wrap="square" lIns="0" tIns="0" rIns="0" bIns="0" rtlCol="0"/>
          <a:lstStyle/>
          <a:p>
            <a:endParaRPr b="1" dirty="0"/>
          </a:p>
        </p:txBody>
      </p:sp>
      <p:pic>
        <p:nvPicPr>
          <p:cNvPr id="20" name="Google Shape;176;p6" descr="影像">
            <a:extLst>
              <a:ext uri="{FF2B5EF4-FFF2-40B4-BE49-F238E27FC236}">
                <a16:creationId xmlns:a16="http://schemas.microsoft.com/office/drawing/2014/main" id="{A82BF2D7-D0C1-4180-B46B-60FB873E3101}"/>
              </a:ext>
            </a:extLst>
          </p:cNvPr>
          <p:cNvPicPr preferRelativeResize="0"/>
          <p:nvPr/>
        </p:nvPicPr>
        <p:blipFill rotWithShape="1">
          <a:blip r:embed="rId3">
            <a:alphaModFix/>
          </a:blip>
          <a:srcRect/>
          <a:stretch/>
        </p:blipFill>
        <p:spPr>
          <a:xfrm>
            <a:off x="6520571" y="4376691"/>
            <a:ext cx="3385429" cy="2496612"/>
          </a:xfrm>
          <a:prstGeom prst="rect">
            <a:avLst/>
          </a:prstGeom>
          <a:noFill/>
          <a:ln>
            <a:noFill/>
          </a:ln>
        </p:spPr>
      </p:pic>
      <p:sp>
        <p:nvSpPr>
          <p:cNvPr id="147" name="Google Shape;147;p5"/>
          <p:cNvSpPr txBox="1">
            <a:spLocks noGrp="1"/>
          </p:cNvSpPr>
          <p:nvPr>
            <p:ph type="sldNum" idx="12"/>
          </p:nvPr>
        </p:nvSpPr>
        <p:spPr>
          <a:xfrm>
            <a:off x="8407851" y="6356352"/>
            <a:ext cx="81711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zh-TW"/>
              <a:t>4</a:t>
            </a:fld>
            <a:endParaRPr/>
          </a:p>
        </p:txBody>
      </p:sp>
      <p:sp>
        <p:nvSpPr>
          <p:cNvPr id="148" name="Google Shape;148;p5"/>
          <p:cNvSpPr txBox="1"/>
          <p:nvPr/>
        </p:nvSpPr>
        <p:spPr>
          <a:xfrm>
            <a:off x="1331925" y="917542"/>
            <a:ext cx="832850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zh-TW" altLang="en-US" sz="3600" b="1" i="0" u="none" strike="noStrike" cap="none" dirty="0">
                <a:solidFill>
                  <a:srgbClr val="262626"/>
                </a:solidFill>
                <a:latin typeface="Arial"/>
                <a:ea typeface="Arial"/>
                <a:cs typeface="Arial"/>
                <a:sym typeface="Arial"/>
              </a:rPr>
              <a:t>演藝團體專屬紓困貸款</a:t>
            </a:r>
            <a:endParaRPr sz="1000" b="0" i="0" u="none" strike="noStrike" cap="none" dirty="0">
              <a:solidFill>
                <a:srgbClr val="000000"/>
              </a:solidFill>
              <a:latin typeface="Arial"/>
              <a:ea typeface="Arial"/>
              <a:cs typeface="Arial"/>
              <a:sym typeface="Arial"/>
            </a:endParaRPr>
          </a:p>
        </p:txBody>
      </p:sp>
      <p:pic>
        <p:nvPicPr>
          <p:cNvPr id="149" name="Google Shape;149;p5" descr="Child with balloon"/>
          <p:cNvPicPr preferRelativeResize="0"/>
          <p:nvPr/>
        </p:nvPicPr>
        <p:blipFill rotWithShape="1">
          <a:blip r:embed="rId4">
            <a:alphaModFix/>
          </a:blip>
          <a:srcRect/>
          <a:stretch/>
        </p:blipFill>
        <p:spPr>
          <a:xfrm rot="1117090">
            <a:off x="413090" y="340426"/>
            <a:ext cx="1255165" cy="1255165"/>
          </a:xfrm>
          <a:prstGeom prst="rect">
            <a:avLst/>
          </a:prstGeom>
          <a:noFill/>
          <a:ln>
            <a:noFill/>
          </a:ln>
          <a:effectLst>
            <a:outerShdw blurRad="76200" sy="23000" kx="1200000" algn="br" rotWithShape="0">
              <a:srgbClr val="000000">
                <a:alpha val="20000"/>
              </a:srgbClr>
            </a:outerShdw>
          </a:effectLst>
        </p:spPr>
      </p:pic>
      <p:grpSp>
        <p:nvGrpSpPr>
          <p:cNvPr id="150" name="Google Shape;150;p5"/>
          <p:cNvGrpSpPr/>
          <p:nvPr/>
        </p:nvGrpSpPr>
        <p:grpSpPr>
          <a:xfrm>
            <a:off x="1724002" y="2712263"/>
            <a:ext cx="4586856" cy="2707376"/>
            <a:chOff x="4726074" y="2148688"/>
            <a:chExt cx="4586856" cy="2707376"/>
          </a:xfrm>
        </p:grpSpPr>
        <p:sp>
          <p:nvSpPr>
            <p:cNvPr id="151" name="Google Shape;151;p5"/>
            <p:cNvSpPr txBox="1"/>
            <p:nvPr/>
          </p:nvSpPr>
          <p:spPr>
            <a:xfrm>
              <a:off x="4726074" y="2148688"/>
              <a:ext cx="272382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zh-TW" altLang="en-US" sz="2200" b="1" i="0" u="none" strike="noStrike" cap="none" dirty="0">
                  <a:solidFill>
                    <a:srgbClr val="4AA79F"/>
                  </a:solidFill>
                  <a:latin typeface="Arial"/>
                  <a:ea typeface="Arial"/>
                  <a:cs typeface="Arial"/>
                  <a:sym typeface="Arial"/>
                </a:rPr>
                <a:t>非營利團體適用</a:t>
              </a:r>
              <a:endParaRPr sz="2200" b="1" i="0" u="none" strike="noStrike" cap="none" dirty="0">
                <a:solidFill>
                  <a:srgbClr val="4AA79F"/>
                </a:solidFill>
                <a:latin typeface="Arial"/>
                <a:ea typeface="Arial"/>
                <a:cs typeface="Arial"/>
                <a:sym typeface="Arial"/>
              </a:endParaRPr>
            </a:p>
          </p:txBody>
        </p:sp>
        <p:sp>
          <p:nvSpPr>
            <p:cNvPr id="152" name="Google Shape;152;p5"/>
            <p:cNvSpPr txBox="1"/>
            <p:nvPr/>
          </p:nvSpPr>
          <p:spPr>
            <a:xfrm>
              <a:off x="4837846" y="2603082"/>
              <a:ext cx="150233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altLang="zh-TW" sz="2200" b="1" u="sng" dirty="0">
                  <a:solidFill>
                    <a:schemeClr val="dk1"/>
                  </a:solidFill>
                </a:rPr>
                <a:t>6</a:t>
              </a:r>
              <a:r>
                <a:rPr lang="zh-TW" sz="2200" b="1" i="0" u="sng" strike="noStrike" cap="none" dirty="0">
                  <a:solidFill>
                    <a:schemeClr val="dk1"/>
                  </a:solidFill>
                  <a:latin typeface="Arial"/>
                  <a:ea typeface="Arial"/>
                  <a:cs typeface="Arial"/>
                  <a:sym typeface="Arial"/>
                </a:rPr>
                <a:t>00萬以下</a:t>
              </a:r>
              <a:endParaRPr sz="2200" b="1" i="0" u="sng" strike="noStrike" cap="none" baseline="30000" dirty="0">
                <a:solidFill>
                  <a:schemeClr val="dk1"/>
                </a:solidFill>
                <a:latin typeface="Arial"/>
                <a:ea typeface="Arial"/>
                <a:cs typeface="Arial"/>
                <a:sym typeface="Arial"/>
              </a:endParaRPr>
            </a:p>
          </p:txBody>
        </p:sp>
        <p:pic>
          <p:nvPicPr>
            <p:cNvPr id="153" name="Google Shape;153;p5" descr="Checkbox Checked"/>
            <p:cNvPicPr preferRelativeResize="0"/>
            <p:nvPr/>
          </p:nvPicPr>
          <p:blipFill rotWithShape="1">
            <a:blip r:embed="rId5">
              <a:alphaModFix/>
            </a:blip>
            <a:srcRect/>
            <a:stretch/>
          </p:blipFill>
          <p:spPr>
            <a:xfrm>
              <a:off x="4837846" y="3104367"/>
              <a:ext cx="360000" cy="360000"/>
            </a:xfrm>
            <a:prstGeom prst="rect">
              <a:avLst/>
            </a:prstGeom>
            <a:noFill/>
            <a:ln>
              <a:noFill/>
            </a:ln>
          </p:spPr>
        </p:pic>
        <p:sp>
          <p:nvSpPr>
            <p:cNvPr id="154" name="Google Shape;154;p5"/>
            <p:cNvSpPr txBox="1"/>
            <p:nvPr/>
          </p:nvSpPr>
          <p:spPr>
            <a:xfrm>
              <a:off x="5080749" y="3112555"/>
              <a:ext cx="4232181"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TW" sz="1800" b="1" i="0" u="none" strike="noStrike" cap="none" dirty="0">
                  <a:solidFill>
                    <a:srgbClr val="262626"/>
                  </a:solidFill>
                  <a:latin typeface="Arial"/>
                  <a:ea typeface="Arial"/>
                  <a:cs typeface="Arial"/>
                  <a:sym typeface="Arial"/>
                </a:rPr>
                <a:t>免擔保、</a:t>
              </a:r>
              <a:r>
                <a:rPr lang="zh-TW" sz="1800" b="1" i="0" u="none" strike="noStrike" cap="none" dirty="0">
                  <a:solidFill>
                    <a:srgbClr val="FF0000"/>
                  </a:solidFill>
                  <a:latin typeface="Arial"/>
                  <a:ea typeface="Arial"/>
                  <a:cs typeface="Arial"/>
                  <a:sym typeface="Arial"/>
                </a:rPr>
                <a:t>免手續費</a:t>
              </a:r>
              <a:endParaRPr sz="1800" b="1" i="0" u="none" strike="noStrike" cap="none" dirty="0">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zh-TW" sz="1800" b="1" i="0" u="none" strike="noStrike" cap="none" dirty="0">
                  <a:solidFill>
                    <a:srgbClr val="262626"/>
                  </a:solidFill>
                  <a:latin typeface="Arial"/>
                  <a:ea typeface="Arial"/>
                  <a:cs typeface="Arial"/>
                  <a:sym typeface="Arial"/>
                </a:rPr>
                <a:t>信保基金最高10成擔保</a:t>
              </a:r>
              <a:endParaRPr sz="1800" b="1" i="0" u="none" strike="noStrike" cap="none" dirty="0">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zh-TW" sz="1800" b="1" i="0" u="none" strike="noStrike" cap="none" dirty="0">
                  <a:solidFill>
                    <a:srgbClr val="FF0000"/>
                  </a:solidFill>
                  <a:latin typeface="Arial"/>
                  <a:ea typeface="Arial"/>
                  <a:cs typeface="Arial"/>
                  <a:sym typeface="Arial"/>
                </a:rPr>
                <a:t>保證期間</a:t>
              </a:r>
              <a:r>
                <a:rPr lang="zh-TW" altLang="en-US" sz="1800" b="1" i="0" u="none" strike="noStrike" cap="none" dirty="0">
                  <a:solidFill>
                    <a:srgbClr val="FF0000"/>
                  </a:solidFill>
                  <a:latin typeface="Arial"/>
                  <a:ea typeface="Arial"/>
                  <a:cs typeface="Arial"/>
                  <a:sym typeface="Arial"/>
                </a:rPr>
                <a:t>保證</a:t>
              </a:r>
              <a:r>
                <a:rPr lang="zh-TW" sz="1800" b="1" i="0" u="none" strike="noStrike" cap="none" dirty="0">
                  <a:solidFill>
                    <a:srgbClr val="FF0000"/>
                  </a:solidFill>
                  <a:latin typeface="Arial"/>
                  <a:ea typeface="Arial"/>
                  <a:cs typeface="Arial"/>
                  <a:sym typeface="Arial"/>
                </a:rPr>
                <a:t>手續費由</a:t>
              </a:r>
              <a:r>
                <a:rPr lang="zh-TW" altLang="en-US" sz="1800" b="1" i="0" u="none" strike="noStrike" cap="none" dirty="0">
                  <a:solidFill>
                    <a:srgbClr val="FF0000"/>
                  </a:solidFill>
                  <a:latin typeface="Arial"/>
                  <a:ea typeface="Arial"/>
                  <a:cs typeface="Arial"/>
                  <a:sym typeface="Arial"/>
                </a:rPr>
                <a:t>文化</a:t>
              </a:r>
              <a:r>
                <a:rPr lang="zh-TW" sz="1800" b="1" i="0" u="none" strike="noStrike" cap="none" dirty="0">
                  <a:solidFill>
                    <a:srgbClr val="FF0000"/>
                  </a:solidFill>
                  <a:latin typeface="Arial"/>
                  <a:ea typeface="Arial"/>
                  <a:cs typeface="Arial"/>
                  <a:sym typeface="Arial"/>
                </a:rPr>
                <a:t>部全額負擔</a:t>
              </a:r>
              <a:endParaRPr sz="1800" b="1" i="0" u="none" strike="noStrike" cap="none" dirty="0">
                <a:solidFill>
                  <a:srgbClr val="FF0000"/>
                </a:solidFill>
                <a:latin typeface="Arial"/>
                <a:ea typeface="Arial"/>
                <a:cs typeface="Arial"/>
                <a:sym typeface="Arial"/>
              </a:endParaRPr>
            </a:p>
          </p:txBody>
        </p:sp>
        <p:pic>
          <p:nvPicPr>
            <p:cNvPr id="155" name="Google Shape;155;p5" descr="Checkbox Checked"/>
            <p:cNvPicPr preferRelativeResize="0"/>
            <p:nvPr/>
          </p:nvPicPr>
          <p:blipFill rotWithShape="1">
            <a:blip r:embed="rId5">
              <a:alphaModFix/>
            </a:blip>
            <a:srcRect/>
            <a:stretch/>
          </p:blipFill>
          <p:spPr>
            <a:xfrm>
              <a:off x="4856405" y="4047028"/>
              <a:ext cx="360000" cy="360000"/>
            </a:xfrm>
            <a:prstGeom prst="rect">
              <a:avLst/>
            </a:prstGeom>
            <a:noFill/>
            <a:ln>
              <a:noFill/>
            </a:ln>
          </p:spPr>
        </p:pic>
        <p:sp>
          <p:nvSpPr>
            <p:cNvPr id="156" name="Google Shape;156;p5"/>
            <p:cNvSpPr txBox="1"/>
            <p:nvPr/>
          </p:nvSpPr>
          <p:spPr>
            <a:xfrm>
              <a:off x="5189574" y="4076658"/>
              <a:ext cx="3999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TW" sz="1800" b="1" dirty="0">
                  <a:solidFill>
                    <a:srgbClr val="262626"/>
                  </a:solidFill>
                </a:rPr>
                <a:t>利息全額補貼</a:t>
              </a:r>
              <a:r>
                <a:rPr lang="zh-TW" altLang="en-US" sz="1800" b="1" dirty="0">
                  <a:solidFill>
                    <a:srgbClr val="262626"/>
                  </a:solidFill>
                </a:rPr>
                <a:t>，最長</a:t>
              </a:r>
              <a:r>
                <a:rPr lang="en-US" altLang="zh-TW" sz="1800" b="1" dirty="0">
                  <a:solidFill>
                    <a:srgbClr val="262626"/>
                  </a:solidFill>
                </a:rPr>
                <a:t>5</a:t>
              </a:r>
              <a:r>
                <a:rPr lang="zh-TW" altLang="en-US" sz="1800" b="1" dirty="0">
                  <a:solidFill>
                    <a:srgbClr val="262626"/>
                  </a:solidFill>
                </a:rPr>
                <a:t>年（註）</a:t>
              </a:r>
              <a:endParaRPr sz="1800" b="1" i="0" u="none" strike="noStrike" cap="none" dirty="0">
                <a:solidFill>
                  <a:srgbClr val="262626"/>
                </a:solidFill>
                <a:latin typeface="Arial"/>
                <a:ea typeface="Arial"/>
                <a:cs typeface="Arial"/>
                <a:sym typeface="Arial"/>
              </a:endParaRPr>
            </a:p>
          </p:txBody>
        </p:sp>
        <p:pic>
          <p:nvPicPr>
            <p:cNvPr id="157" name="Google Shape;157;p5" descr="Checkbox Checked"/>
            <p:cNvPicPr preferRelativeResize="0"/>
            <p:nvPr/>
          </p:nvPicPr>
          <p:blipFill rotWithShape="1">
            <a:blip r:embed="rId5">
              <a:alphaModFix/>
            </a:blip>
            <a:srcRect/>
            <a:stretch/>
          </p:blipFill>
          <p:spPr>
            <a:xfrm>
              <a:off x="4859033" y="4471068"/>
              <a:ext cx="360000" cy="360000"/>
            </a:xfrm>
            <a:prstGeom prst="rect">
              <a:avLst/>
            </a:prstGeom>
            <a:noFill/>
            <a:ln>
              <a:noFill/>
            </a:ln>
          </p:spPr>
        </p:pic>
        <p:sp>
          <p:nvSpPr>
            <p:cNvPr id="158" name="Google Shape;158;p5"/>
            <p:cNvSpPr txBox="1"/>
            <p:nvPr/>
          </p:nvSpPr>
          <p:spPr>
            <a:xfrm>
              <a:off x="5189574" y="4486732"/>
              <a:ext cx="36471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TW" sz="1800" b="1" i="0" u="none" strike="noStrike" cap="none" dirty="0">
                  <a:solidFill>
                    <a:srgbClr val="262626"/>
                  </a:solidFill>
                  <a:latin typeface="Arial"/>
                  <a:ea typeface="Arial"/>
                  <a:cs typeface="Arial"/>
                  <a:sym typeface="Arial"/>
                </a:rPr>
                <a:t>免寫計劃書</a:t>
              </a:r>
              <a:r>
                <a:rPr lang="zh-TW" altLang="en-US" sz="1800" b="1" i="0" u="none" strike="noStrike" cap="none" dirty="0">
                  <a:solidFill>
                    <a:srgbClr val="262626"/>
                  </a:solidFill>
                  <a:latin typeface="Arial"/>
                  <a:ea typeface="Arial"/>
                  <a:cs typeface="Arial"/>
                  <a:sym typeface="Arial"/>
                </a:rPr>
                <a:t>，</a:t>
              </a:r>
              <a:r>
                <a:rPr lang="zh-TW" sz="1800" b="1" i="0" u="none" strike="noStrike" cap="none" dirty="0">
                  <a:solidFill>
                    <a:srgbClr val="262626"/>
                  </a:solidFill>
                  <a:latin typeface="Arial"/>
                  <a:ea typeface="Arial"/>
                  <a:cs typeface="Arial"/>
                  <a:sym typeface="Arial"/>
                </a:rPr>
                <a:t>以</a:t>
              </a:r>
              <a:r>
                <a:rPr lang="zh-TW" sz="1800" b="1" i="0" u="none" strike="noStrike" cap="none" dirty="0">
                  <a:solidFill>
                    <a:srgbClr val="FF0000"/>
                  </a:solidFill>
                  <a:latin typeface="Arial"/>
                  <a:ea typeface="Arial"/>
                  <a:cs typeface="Arial"/>
                  <a:sym typeface="Arial"/>
                </a:rPr>
                <a:t>申請表</a:t>
              </a:r>
              <a:r>
                <a:rPr lang="zh-TW" sz="1800" b="1" i="0" u="none" strike="noStrike" cap="none" dirty="0">
                  <a:solidFill>
                    <a:srgbClr val="262626"/>
                  </a:solidFill>
                  <a:latin typeface="Arial"/>
                  <a:ea typeface="Arial"/>
                  <a:cs typeface="Arial"/>
                  <a:sym typeface="Arial"/>
                </a:rPr>
                <a:t>取代計劃書</a:t>
              </a:r>
              <a:endParaRPr sz="1800" b="1" i="0" u="none" strike="noStrike" cap="none" dirty="0">
                <a:solidFill>
                  <a:srgbClr val="262626"/>
                </a:solidFill>
                <a:latin typeface="Arial"/>
                <a:ea typeface="Arial"/>
                <a:cs typeface="Arial"/>
                <a:sym typeface="Arial"/>
              </a:endParaRPr>
            </a:p>
          </p:txBody>
        </p:sp>
      </p:grpSp>
      <p:sp>
        <p:nvSpPr>
          <p:cNvPr id="169" name="Google Shape;169;p5"/>
          <p:cNvSpPr txBox="1"/>
          <p:nvPr/>
        </p:nvSpPr>
        <p:spPr>
          <a:xfrm>
            <a:off x="2253905" y="5505373"/>
            <a:ext cx="37532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TW" sz="1800" b="1" i="0" u="none" strike="noStrike" cap="none" dirty="0">
                <a:solidFill>
                  <a:srgbClr val="FF0000"/>
                </a:solidFill>
                <a:latin typeface="Arial"/>
                <a:ea typeface="Arial"/>
                <a:cs typeface="Arial"/>
                <a:sym typeface="Arial"/>
              </a:rPr>
              <a:t>銀行服務費補貼由</a:t>
            </a:r>
            <a:r>
              <a:rPr lang="zh-TW" altLang="en-US" sz="1800" b="1" i="0" u="none" strike="noStrike" cap="none" dirty="0">
                <a:solidFill>
                  <a:srgbClr val="FF0000"/>
                </a:solidFill>
                <a:latin typeface="Arial"/>
                <a:ea typeface="Arial"/>
                <a:cs typeface="Arial"/>
                <a:sym typeface="Arial"/>
              </a:rPr>
              <a:t>文化</a:t>
            </a:r>
            <a:r>
              <a:rPr lang="zh-TW" sz="1800" b="1" i="0" u="none" strike="noStrike" cap="none" dirty="0">
                <a:solidFill>
                  <a:srgbClr val="FF0000"/>
                </a:solidFill>
                <a:latin typeface="Arial"/>
                <a:ea typeface="Arial"/>
                <a:cs typeface="Arial"/>
                <a:sym typeface="Arial"/>
              </a:rPr>
              <a:t>部負擔 </a:t>
            </a:r>
            <a:endParaRPr sz="1600" b="1" i="0" u="none" strike="noStrike" cap="none" dirty="0">
              <a:solidFill>
                <a:srgbClr val="FF0000"/>
              </a:solidFill>
              <a:latin typeface="Arial"/>
              <a:ea typeface="Arial"/>
              <a:cs typeface="Arial"/>
              <a:sym typeface="Arial"/>
            </a:endParaRPr>
          </a:p>
        </p:txBody>
      </p:sp>
      <p:pic>
        <p:nvPicPr>
          <p:cNvPr id="170" name="Google Shape;170;p5" descr="Checkbox Checked"/>
          <p:cNvPicPr preferRelativeResize="0"/>
          <p:nvPr/>
        </p:nvPicPr>
        <p:blipFill rotWithShape="1">
          <a:blip r:embed="rId5">
            <a:alphaModFix/>
          </a:blip>
          <a:srcRect/>
          <a:stretch/>
        </p:blipFill>
        <p:spPr>
          <a:xfrm>
            <a:off x="1856961" y="5514705"/>
            <a:ext cx="360000" cy="360000"/>
          </a:xfrm>
          <a:prstGeom prst="rect">
            <a:avLst/>
          </a:prstGeom>
          <a:noFill/>
          <a:ln>
            <a:noFill/>
          </a:ln>
        </p:spPr>
      </p:pic>
      <p:sp>
        <p:nvSpPr>
          <p:cNvPr id="26" name="object 4">
            <a:extLst>
              <a:ext uri="{FF2B5EF4-FFF2-40B4-BE49-F238E27FC236}">
                <a16:creationId xmlns:a16="http://schemas.microsoft.com/office/drawing/2014/main" id="{DE3A4A0D-CF3E-4D24-8353-53BB93DEF9B0}"/>
              </a:ext>
            </a:extLst>
          </p:cNvPr>
          <p:cNvSpPr/>
          <p:nvPr/>
        </p:nvSpPr>
        <p:spPr>
          <a:xfrm flipV="1">
            <a:off x="278726" y="1614229"/>
            <a:ext cx="8158579" cy="45719"/>
          </a:xfrm>
          <a:custGeom>
            <a:avLst/>
            <a:gdLst/>
            <a:ahLst/>
            <a:cxnLst/>
            <a:rect l="l" t="t" r="r" b="b"/>
            <a:pathLst>
              <a:path w="11539220">
                <a:moveTo>
                  <a:pt x="0" y="0"/>
                </a:moveTo>
                <a:lnTo>
                  <a:pt x="11538851" y="0"/>
                </a:lnTo>
              </a:path>
            </a:pathLst>
          </a:custGeom>
          <a:ln/>
        </p:spPr>
        <p:style>
          <a:lnRef idx="2">
            <a:schemeClr val="accent2"/>
          </a:lnRef>
          <a:fillRef idx="0">
            <a:schemeClr val="accent2"/>
          </a:fillRef>
          <a:effectRef idx="1">
            <a:schemeClr val="accent2"/>
          </a:effectRef>
          <a:fontRef idx="minor">
            <a:schemeClr val="tx1"/>
          </a:fontRef>
        </p:style>
        <p:txBody>
          <a:bodyPr wrap="square" lIns="0" tIns="0" rIns="0" bIns="0" rtlCol="0"/>
          <a:lstStyle/>
          <a:p>
            <a:endParaRPr sz="1138"/>
          </a:p>
        </p:txBody>
      </p:sp>
      <p:sp>
        <p:nvSpPr>
          <p:cNvPr id="2" name="文字方塊 1">
            <a:extLst>
              <a:ext uri="{FF2B5EF4-FFF2-40B4-BE49-F238E27FC236}">
                <a16:creationId xmlns:a16="http://schemas.microsoft.com/office/drawing/2014/main" id="{B324F583-46A0-4BBF-8AC1-BBC791FA217F}"/>
              </a:ext>
            </a:extLst>
          </p:cNvPr>
          <p:cNvSpPr txBox="1"/>
          <p:nvPr/>
        </p:nvSpPr>
        <p:spPr>
          <a:xfrm>
            <a:off x="1710663" y="6335165"/>
            <a:ext cx="5634182" cy="523220"/>
          </a:xfrm>
          <a:prstGeom prst="rect">
            <a:avLst/>
          </a:prstGeom>
          <a:noFill/>
        </p:spPr>
        <p:txBody>
          <a:bodyPr wrap="square" rtlCol="0">
            <a:spAutoFit/>
          </a:bodyPr>
          <a:lstStyle/>
          <a:p>
            <a:r>
              <a:rPr lang="zh-TW" altLang="en-US" sz="1400" b="1" dirty="0">
                <a:solidFill>
                  <a:srgbClr val="008080"/>
                </a:solidFill>
              </a:rPr>
              <a:t>（註）第</a:t>
            </a:r>
            <a:r>
              <a:rPr lang="en-US" altLang="zh-TW" sz="1400" b="1" dirty="0">
                <a:solidFill>
                  <a:srgbClr val="008080"/>
                </a:solidFill>
              </a:rPr>
              <a:t>2-5</a:t>
            </a:r>
            <a:r>
              <a:rPr lang="zh-TW" altLang="en-US" sz="1400" b="1" dirty="0">
                <a:solidFill>
                  <a:srgbClr val="008080"/>
                </a:solidFill>
              </a:rPr>
              <a:t>年適用「支持文化創意產業貸款利息補貼」相關規定）</a:t>
            </a:r>
          </a:p>
          <a:p>
            <a:endParaRPr lang="zh-TW" altLang="en-US" dirty="0">
              <a:solidFill>
                <a:schemeClr val="accent4">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 descr="影像"/>
          <p:cNvPicPr preferRelativeResize="0"/>
          <p:nvPr/>
        </p:nvPicPr>
        <p:blipFill rotWithShape="1">
          <a:blip r:embed="rId3">
            <a:alphaModFix/>
          </a:blip>
          <a:srcRect/>
          <a:stretch/>
        </p:blipFill>
        <p:spPr>
          <a:xfrm>
            <a:off x="6794500" y="4830907"/>
            <a:ext cx="3111500" cy="2042395"/>
          </a:xfrm>
          <a:prstGeom prst="rect">
            <a:avLst/>
          </a:prstGeom>
          <a:noFill/>
          <a:ln>
            <a:noFill/>
          </a:ln>
        </p:spPr>
      </p:pic>
      <p:sp>
        <p:nvSpPr>
          <p:cNvPr id="177" name="Google Shape;177;p6"/>
          <p:cNvSpPr txBox="1">
            <a:spLocks noGrp="1"/>
          </p:cNvSpPr>
          <p:nvPr>
            <p:ph type="sldNum" idx="12"/>
          </p:nvPr>
        </p:nvSpPr>
        <p:spPr>
          <a:xfrm>
            <a:off x="8407851" y="6356352"/>
            <a:ext cx="81711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zh-TW"/>
              <a:t>5</a:t>
            </a:fld>
            <a:endParaRPr/>
          </a:p>
        </p:txBody>
      </p:sp>
      <p:sp>
        <p:nvSpPr>
          <p:cNvPr id="178" name="Google Shape;178;p6"/>
          <p:cNvSpPr txBox="1"/>
          <p:nvPr/>
        </p:nvSpPr>
        <p:spPr>
          <a:xfrm>
            <a:off x="657828" y="417116"/>
            <a:ext cx="832850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A5A5A5"/>
              </a:buClr>
              <a:buSzPts val="5000"/>
              <a:buFont typeface="Arial"/>
              <a:buNone/>
            </a:pPr>
            <a:r>
              <a:rPr lang="zh-TW" sz="3600" b="1" i="0" u="none" strike="noStrike" cap="none" dirty="0">
                <a:solidFill>
                  <a:schemeClr val="tx1"/>
                </a:solidFill>
                <a:latin typeface="Arial"/>
                <a:ea typeface="Arial"/>
                <a:cs typeface="Arial"/>
                <a:sym typeface="Arial"/>
              </a:rPr>
              <a:t>申請流程圖</a:t>
            </a:r>
            <a:endParaRPr sz="3600" b="0" i="0" u="none" strike="noStrike" cap="none" dirty="0">
              <a:solidFill>
                <a:schemeClr val="tx1"/>
              </a:solidFill>
              <a:latin typeface="Arial"/>
              <a:ea typeface="Arial"/>
              <a:cs typeface="Arial"/>
              <a:sym typeface="Arial"/>
            </a:endParaRPr>
          </a:p>
        </p:txBody>
      </p:sp>
      <p:sp>
        <p:nvSpPr>
          <p:cNvPr id="8" name="object 4">
            <a:extLst>
              <a:ext uri="{FF2B5EF4-FFF2-40B4-BE49-F238E27FC236}">
                <a16:creationId xmlns:a16="http://schemas.microsoft.com/office/drawing/2014/main" id="{671D07D7-A7C7-4234-B6A7-56EC52CE580B}"/>
              </a:ext>
            </a:extLst>
          </p:cNvPr>
          <p:cNvSpPr/>
          <p:nvPr/>
        </p:nvSpPr>
        <p:spPr>
          <a:xfrm>
            <a:off x="657828" y="1105029"/>
            <a:ext cx="6905947" cy="45719"/>
          </a:xfrm>
          <a:custGeom>
            <a:avLst/>
            <a:gdLst/>
            <a:ahLst/>
            <a:cxnLst/>
            <a:rect l="l" t="t" r="r" b="b"/>
            <a:pathLst>
              <a:path w="11539220">
                <a:moveTo>
                  <a:pt x="0" y="0"/>
                </a:moveTo>
                <a:lnTo>
                  <a:pt x="11538851" y="0"/>
                </a:lnTo>
              </a:path>
            </a:pathLst>
          </a:custGeom>
          <a:ln/>
        </p:spPr>
        <p:style>
          <a:lnRef idx="2">
            <a:schemeClr val="accent2"/>
          </a:lnRef>
          <a:fillRef idx="0">
            <a:schemeClr val="accent2"/>
          </a:fillRef>
          <a:effectRef idx="1">
            <a:schemeClr val="accent2"/>
          </a:effectRef>
          <a:fontRef idx="minor">
            <a:schemeClr val="tx1"/>
          </a:fontRef>
        </p:style>
        <p:txBody>
          <a:bodyPr wrap="square" lIns="0" tIns="0" rIns="0" bIns="0" rtlCol="0"/>
          <a:lstStyle/>
          <a:p>
            <a:endParaRPr sz="1138"/>
          </a:p>
        </p:txBody>
      </p:sp>
      <p:pic>
        <p:nvPicPr>
          <p:cNvPr id="2" name="圖片 1"/>
          <p:cNvPicPr>
            <a:picLocks noChangeAspect="1"/>
          </p:cNvPicPr>
          <p:nvPr/>
        </p:nvPicPr>
        <p:blipFill>
          <a:blip r:embed="rId4"/>
          <a:stretch>
            <a:fillRect/>
          </a:stretch>
        </p:blipFill>
        <p:spPr>
          <a:xfrm>
            <a:off x="1389063" y="1254127"/>
            <a:ext cx="4724400" cy="5467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txBox="1">
            <a:spLocks noGrp="1"/>
          </p:cNvSpPr>
          <p:nvPr>
            <p:ph type="sldNum" idx="12"/>
          </p:nvPr>
        </p:nvSpPr>
        <p:spPr>
          <a:xfrm>
            <a:off x="7950199" y="6356352"/>
            <a:ext cx="127476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zh-TW"/>
              <a:t>6</a:t>
            </a:fld>
            <a:endParaRPr/>
          </a:p>
        </p:txBody>
      </p:sp>
      <p:pic>
        <p:nvPicPr>
          <p:cNvPr id="185" name="Google Shape;185;p7" descr="A picture containing baseball, drawing&#10;&#10;Description automatically generated"/>
          <p:cNvPicPr preferRelativeResize="0"/>
          <p:nvPr/>
        </p:nvPicPr>
        <p:blipFill rotWithShape="1">
          <a:blip r:embed="rId3">
            <a:alphaModFix/>
          </a:blip>
          <a:srcRect/>
          <a:stretch/>
        </p:blipFill>
        <p:spPr>
          <a:xfrm>
            <a:off x="-676904" y="412907"/>
            <a:ext cx="1921888" cy="1468977"/>
          </a:xfrm>
          <a:prstGeom prst="rect">
            <a:avLst/>
          </a:prstGeom>
          <a:noFill/>
          <a:ln>
            <a:noFill/>
          </a:ln>
        </p:spPr>
      </p:pic>
      <p:sp>
        <p:nvSpPr>
          <p:cNvPr id="186" name="Google Shape;186;p7"/>
          <p:cNvSpPr txBox="1"/>
          <p:nvPr/>
        </p:nvSpPr>
        <p:spPr>
          <a:xfrm>
            <a:off x="1371782" y="715766"/>
            <a:ext cx="765091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zh-TW" sz="5000" b="1" i="0" u="none" strike="noStrike" cap="none">
                <a:solidFill>
                  <a:srgbClr val="262626"/>
                </a:solidFill>
                <a:latin typeface="Arial"/>
                <a:ea typeface="Arial"/>
                <a:cs typeface="Arial"/>
                <a:sym typeface="Arial"/>
              </a:rPr>
              <a:t>怎麼聯繫我們？</a:t>
            </a:r>
            <a:endParaRPr sz="5000" b="1" i="0" u="none" strike="noStrike" cap="none">
              <a:solidFill>
                <a:srgbClr val="262626"/>
              </a:solidFill>
              <a:latin typeface="Arial"/>
              <a:ea typeface="Arial"/>
              <a:cs typeface="Arial"/>
              <a:sym typeface="Arial"/>
            </a:endParaRPr>
          </a:p>
        </p:txBody>
      </p:sp>
      <p:sp>
        <p:nvSpPr>
          <p:cNvPr id="187" name="Google Shape;187;p7"/>
          <p:cNvSpPr txBox="1"/>
          <p:nvPr/>
        </p:nvSpPr>
        <p:spPr>
          <a:xfrm>
            <a:off x="1127012" y="3044066"/>
            <a:ext cx="1828800" cy="773138"/>
          </a:xfrm>
          <a:prstGeom prst="rect">
            <a:avLst/>
          </a:prstGeom>
          <a:noFill/>
          <a:ln>
            <a:noFill/>
          </a:ln>
        </p:spPr>
        <p:txBody>
          <a:bodyPr spcFirstLastPara="1" wrap="square" lIns="33850" tIns="33850" rIns="33850" bIns="33850" anchor="t" anchorCtr="0">
            <a:noAutofit/>
          </a:bodyPr>
          <a:lstStyle/>
          <a:p>
            <a:pPr marL="0" marR="0" lvl="0" indent="0" algn="ctr" rtl="0">
              <a:lnSpc>
                <a:spcPct val="120000"/>
              </a:lnSpc>
              <a:spcBef>
                <a:spcPts val="0"/>
              </a:spcBef>
              <a:spcAft>
                <a:spcPts val="0"/>
              </a:spcAft>
              <a:buClr>
                <a:srgbClr val="595959"/>
              </a:buClr>
              <a:buSzPts val="2000"/>
              <a:buFont typeface="Arial"/>
              <a:buNone/>
            </a:pPr>
            <a:r>
              <a:rPr lang="zh-TW" sz="2000" b="0" i="0" u="none" strike="noStrike" cap="none">
                <a:solidFill>
                  <a:srgbClr val="595959"/>
                </a:solidFill>
                <a:latin typeface="Arial"/>
                <a:ea typeface="Arial"/>
                <a:cs typeface="Arial"/>
                <a:sym typeface="Arial"/>
              </a:rPr>
              <a:t>文策院官網</a:t>
            </a:r>
            <a:br>
              <a:rPr lang="zh-TW" sz="3000" b="0" i="0" u="none" strike="noStrike" cap="none">
                <a:solidFill>
                  <a:srgbClr val="FF3A1E"/>
                </a:solidFill>
                <a:latin typeface="Arial"/>
                <a:ea typeface="Arial"/>
                <a:cs typeface="Arial"/>
                <a:sym typeface="Arial"/>
              </a:rPr>
            </a:br>
            <a:r>
              <a:rPr lang="zh-TW" sz="2000" b="0" i="0" u="none" strike="noStrike" cap="none">
                <a:solidFill>
                  <a:srgbClr val="595959"/>
                </a:solidFill>
                <a:latin typeface="Helvetica Neue"/>
                <a:ea typeface="Helvetica Neue"/>
                <a:cs typeface="Helvetica Neue"/>
                <a:sym typeface="Helvetica Neue"/>
              </a:rPr>
              <a:t>taicca.tw</a:t>
            </a:r>
            <a:endParaRPr sz="2000" b="0" i="0" u="none" strike="noStrike" cap="none">
              <a:solidFill>
                <a:srgbClr val="595959"/>
              </a:solidFill>
              <a:latin typeface="Helvetica Neue"/>
              <a:ea typeface="Helvetica Neue"/>
              <a:cs typeface="Helvetica Neue"/>
              <a:sym typeface="Helvetica Neue"/>
            </a:endParaRPr>
          </a:p>
        </p:txBody>
      </p:sp>
      <p:sp>
        <p:nvSpPr>
          <p:cNvPr id="188" name="Google Shape;188;p7"/>
          <p:cNvSpPr txBox="1"/>
          <p:nvPr/>
        </p:nvSpPr>
        <p:spPr>
          <a:xfrm>
            <a:off x="4282002" y="2739729"/>
            <a:ext cx="2049819" cy="427267"/>
          </a:xfrm>
          <a:prstGeom prst="rect">
            <a:avLst/>
          </a:prstGeom>
          <a:noFill/>
          <a:ln>
            <a:noFill/>
          </a:ln>
        </p:spPr>
        <p:txBody>
          <a:bodyPr spcFirstLastPara="1" wrap="square" lIns="33850" tIns="33850" rIns="33850" bIns="33850" anchor="t" anchorCtr="0">
            <a:noAutofit/>
          </a:bodyPr>
          <a:lstStyle/>
          <a:p>
            <a:pPr lvl="0">
              <a:lnSpc>
                <a:spcPct val="120000"/>
              </a:lnSpc>
              <a:buClr>
                <a:srgbClr val="595959"/>
              </a:buClr>
              <a:buSzPts val="2000"/>
            </a:pPr>
            <a:r>
              <a:rPr lang="zh-TW" sz="2000" b="0" i="0" u="none" strike="noStrike" cap="none" dirty="0">
                <a:solidFill>
                  <a:srgbClr val="595959"/>
                </a:solidFill>
                <a:latin typeface="Arial"/>
                <a:ea typeface="Arial"/>
                <a:cs typeface="Arial"/>
                <a:sym typeface="Arial"/>
              </a:rPr>
              <a:t>(02) </a:t>
            </a:r>
            <a:r>
              <a:rPr lang="en-US" altLang="zh-TW" sz="2000" dirty="0">
                <a:solidFill>
                  <a:srgbClr val="595959"/>
                </a:solidFill>
              </a:rPr>
              <a:t>2745-5058</a:t>
            </a:r>
            <a:endParaRPr sz="2000" dirty="0">
              <a:solidFill>
                <a:srgbClr val="595959"/>
              </a:solidFill>
              <a:sym typeface="Helvetica Neue"/>
            </a:endParaRPr>
          </a:p>
        </p:txBody>
      </p:sp>
      <p:sp>
        <p:nvSpPr>
          <p:cNvPr id="189" name="Google Shape;189;p7"/>
          <p:cNvSpPr txBox="1"/>
          <p:nvPr/>
        </p:nvSpPr>
        <p:spPr>
          <a:xfrm>
            <a:off x="4288535" y="3558903"/>
            <a:ext cx="2564975" cy="427268"/>
          </a:xfrm>
          <a:prstGeom prst="rect">
            <a:avLst/>
          </a:prstGeom>
          <a:noFill/>
          <a:ln>
            <a:noFill/>
          </a:ln>
        </p:spPr>
        <p:txBody>
          <a:bodyPr spcFirstLastPara="1" wrap="square" lIns="33850" tIns="33850" rIns="33850" bIns="33850" anchor="t" anchorCtr="0">
            <a:noAutofit/>
          </a:bodyPr>
          <a:lstStyle/>
          <a:p>
            <a:pPr lvl="0">
              <a:lnSpc>
                <a:spcPct val="120000"/>
              </a:lnSpc>
              <a:buClr>
                <a:srgbClr val="595959"/>
              </a:buClr>
              <a:buSzPts val="2000"/>
            </a:pPr>
            <a:r>
              <a:rPr lang="en-US" altLang="zh-TW" sz="2000" dirty="0">
                <a:solidFill>
                  <a:srgbClr val="595959"/>
                </a:solidFill>
              </a:rPr>
              <a:t>arrow-up</a:t>
            </a:r>
            <a:r>
              <a:rPr lang="zh-TW" sz="2000" dirty="0">
                <a:solidFill>
                  <a:srgbClr val="595959"/>
                </a:solidFill>
              </a:rPr>
              <a:t>@taicca.tw</a:t>
            </a:r>
            <a:endParaRPr sz="2000" dirty="0">
              <a:solidFill>
                <a:srgbClr val="595959"/>
              </a:solidFill>
            </a:endParaRPr>
          </a:p>
        </p:txBody>
      </p:sp>
      <p:grpSp>
        <p:nvGrpSpPr>
          <p:cNvPr id="190" name="Google Shape;190;p7"/>
          <p:cNvGrpSpPr/>
          <p:nvPr/>
        </p:nvGrpSpPr>
        <p:grpSpPr>
          <a:xfrm>
            <a:off x="6853510" y="2551343"/>
            <a:ext cx="2809756" cy="1567519"/>
            <a:chOff x="3527645" y="4777915"/>
            <a:chExt cx="2809756" cy="1567519"/>
          </a:xfrm>
        </p:grpSpPr>
        <p:grpSp>
          <p:nvGrpSpPr>
            <p:cNvPr id="191" name="Google Shape;191;p7"/>
            <p:cNvGrpSpPr/>
            <p:nvPr/>
          </p:nvGrpSpPr>
          <p:grpSpPr>
            <a:xfrm>
              <a:off x="3527645" y="4777915"/>
              <a:ext cx="2809756" cy="1567519"/>
              <a:chOff x="2116959" y="4479483"/>
              <a:chExt cx="3137622" cy="3035490"/>
            </a:xfrm>
          </p:grpSpPr>
          <p:sp>
            <p:nvSpPr>
              <p:cNvPr id="192" name="Google Shape;192;p7"/>
              <p:cNvSpPr/>
              <p:nvPr/>
            </p:nvSpPr>
            <p:spPr>
              <a:xfrm>
                <a:off x="2189409" y="4546244"/>
                <a:ext cx="3065172" cy="2968729"/>
              </a:xfrm>
              <a:prstGeom prst="roundRect">
                <a:avLst>
                  <a:gd name="adj" fmla="val 4902"/>
                </a:avLst>
              </a:prstGeom>
              <a:solidFill>
                <a:srgbClr val="DEDEDE">
                  <a:alpha val="69019"/>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200"/>
                  <a:buFont typeface="Helvetica Neue"/>
                  <a:buNone/>
                </a:pPr>
                <a:endParaRPr sz="2200" b="0" i="0" u="none" strike="noStrike" cap="none">
                  <a:solidFill>
                    <a:srgbClr val="FFFFFF"/>
                  </a:solidFill>
                  <a:latin typeface="Helvetica Neue"/>
                  <a:ea typeface="Helvetica Neue"/>
                  <a:cs typeface="Helvetica Neue"/>
                  <a:sym typeface="Helvetica Neue"/>
                </a:endParaRPr>
              </a:p>
            </p:txBody>
          </p:sp>
          <p:sp>
            <p:nvSpPr>
              <p:cNvPr id="193" name="Google Shape;193;p7"/>
              <p:cNvSpPr/>
              <p:nvPr/>
            </p:nvSpPr>
            <p:spPr>
              <a:xfrm>
                <a:off x="2116959" y="4479483"/>
                <a:ext cx="3065172" cy="2849331"/>
              </a:xfrm>
              <a:prstGeom prst="roundRect">
                <a:avLst>
                  <a:gd name="adj" fmla="val 4902"/>
                </a:avLst>
              </a:prstGeom>
              <a:noFill/>
              <a:ln w="19050" cap="flat" cmpd="sng">
                <a:solidFill>
                  <a:srgbClr val="595959"/>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200"/>
                  <a:buFont typeface="Helvetica Neue"/>
                  <a:buNone/>
                </a:pPr>
                <a:endParaRPr sz="2200" b="0" i="0" u="none" strike="noStrike" cap="none">
                  <a:solidFill>
                    <a:srgbClr val="FFFFFF"/>
                  </a:solidFill>
                  <a:latin typeface="Helvetica Neue"/>
                  <a:ea typeface="Helvetica Neue"/>
                  <a:cs typeface="Helvetica Neue"/>
                  <a:sym typeface="Helvetica Neue"/>
                </a:endParaRPr>
              </a:p>
            </p:txBody>
          </p:sp>
        </p:grpSp>
        <p:sp>
          <p:nvSpPr>
            <p:cNvPr id="194" name="Google Shape;194;p7"/>
            <p:cNvSpPr txBox="1"/>
            <p:nvPr/>
          </p:nvSpPr>
          <p:spPr>
            <a:xfrm>
              <a:off x="3864155" y="4905099"/>
              <a:ext cx="2049819" cy="1152601"/>
            </a:xfrm>
            <a:prstGeom prst="rect">
              <a:avLst/>
            </a:prstGeom>
            <a:noFill/>
            <a:ln>
              <a:noFill/>
            </a:ln>
          </p:spPr>
          <p:txBody>
            <a:bodyPr spcFirstLastPara="1" wrap="square" lIns="33850" tIns="33850" rIns="33850" bIns="33850" anchor="t" anchorCtr="0">
              <a:noAutofit/>
            </a:bodyPr>
            <a:lstStyle/>
            <a:p>
              <a:pPr marL="0" marR="0" lvl="0" indent="0" algn="ctr" rtl="0">
                <a:lnSpc>
                  <a:spcPct val="120000"/>
                </a:lnSpc>
                <a:spcBef>
                  <a:spcPts val="0"/>
                </a:spcBef>
                <a:spcAft>
                  <a:spcPts val="0"/>
                </a:spcAft>
                <a:buClr>
                  <a:srgbClr val="595959"/>
                </a:buClr>
                <a:buSzPts val="2000"/>
                <a:buFont typeface="Arial"/>
                <a:buNone/>
              </a:pPr>
              <a:r>
                <a:rPr lang="zh-TW" sz="2000" b="0" i="0" u="none" strike="noStrike" cap="none">
                  <a:solidFill>
                    <a:srgbClr val="595959"/>
                  </a:solidFill>
                  <a:latin typeface="Arial"/>
                  <a:ea typeface="Arial"/>
                  <a:cs typeface="Arial"/>
                  <a:sym typeface="Arial"/>
                </a:rPr>
                <a:t>週一至週五 </a:t>
              </a:r>
              <a:br>
                <a:rPr lang="zh-TW" sz="2000" b="0" i="0" u="none" strike="noStrike" cap="none">
                  <a:solidFill>
                    <a:srgbClr val="595959"/>
                  </a:solidFill>
                  <a:latin typeface="Arial"/>
                  <a:ea typeface="Arial"/>
                  <a:cs typeface="Arial"/>
                  <a:sym typeface="Arial"/>
                </a:rPr>
              </a:br>
              <a:r>
                <a:rPr lang="zh-TW" sz="2000" b="0" i="0" u="none" strike="noStrike" cap="none">
                  <a:solidFill>
                    <a:srgbClr val="595959"/>
                  </a:solidFill>
                  <a:latin typeface="Arial"/>
                  <a:ea typeface="Arial"/>
                  <a:cs typeface="Arial"/>
                  <a:sym typeface="Arial"/>
                </a:rPr>
                <a:t>09:30 – 12:30 </a:t>
              </a:r>
              <a:br>
                <a:rPr lang="zh-TW" sz="2000" b="0" i="0" u="none" strike="noStrike" cap="none">
                  <a:solidFill>
                    <a:srgbClr val="595959"/>
                  </a:solidFill>
                  <a:latin typeface="Arial"/>
                  <a:ea typeface="Arial"/>
                  <a:cs typeface="Arial"/>
                  <a:sym typeface="Arial"/>
                </a:rPr>
              </a:br>
              <a:r>
                <a:rPr lang="zh-TW" sz="2000" b="0" i="0" u="none" strike="noStrike" cap="none">
                  <a:solidFill>
                    <a:srgbClr val="595959"/>
                  </a:solidFill>
                  <a:latin typeface="Arial"/>
                  <a:ea typeface="Arial"/>
                  <a:cs typeface="Arial"/>
                  <a:sym typeface="Arial"/>
                </a:rPr>
                <a:t>14:00 – 18:00</a:t>
              </a:r>
              <a:endParaRPr sz="1400" b="0" i="0" u="none" strike="noStrike" cap="none">
                <a:solidFill>
                  <a:srgbClr val="000000"/>
                </a:solidFill>
                <a:latin typeface="Arial"/>
                <a:ea typeface="Arial"/>
                <a:cs typeface="Arial"/>
                <a:sym typeface="Arial"/>
              </a:endParaRPr>
            </a:p>
          </p:txBody>
        </p:sp>
      </p:grpSp>
      <p:pic>
        <p:nvPicPr>
          <p:cNvPr id="195" name="Google Shape;195;p7" descr="Internet"/>
          <p:cNvPicPr preferRelativeResize="0"/>
          <p:nvPr/>
        </p:nvPicPr>
        <p:blipFill rotWithShape="1">
          <a:blip r:embed="rId4">
            <a:alphaModFix/>
          </a:blip>
          <a:srcRect/>
          <a:stretch/>
        </p:blipFill>
        <p:spPr>
          <a:xfrm>
            <a:off x="1399766" y="1825172"/>
            <a:ext cx="1283551" cy="1283551"/>
          </a:xfrm>
          <a:prstGeom prst="rect">
            <a:avLst/>
          </a:prstGeom>
          <a:noFill/>
          <a:ln>
            <a:noFill/>
          </a:ln>
        </p:spPr>
      </p:pic>
      <p:pic>
        <p:nvPicPr>
          <p:cNvPr id="196" name="Google Shape;196;p7" descr="Speaker phone"/>
          <p:cNvPicPr preferRelativeResize="0"/>
          <p:nvPr/>
        </p:nvPicPr>
        <p:blipFill rotWithShape="1">
          <a:blip r:embed="rId5">
            <a:alphaModFix/>
          </a:blip>
          <a:srcRect/>
          <a:stretch/>
        </p:blipFill>
        <p:spPr>
          <a:xfrm>
            <a:off x="3341825" y="2481692"/>
            <a:ext cx="946710" cy="946710"/>
          </a:xfrm>
          <a:prstGeom prst="rect">
            <a:avLst/>
          </a:prstGeom>
          <a:noFill/>
          <a:ln>
            <a:noFill/>
          </a:ln>
        </p:spPr>
      </p:pic>
      <p:pic>
        <p:nvPicPr>
          <p:cNvPr id="197" name="Google Shape;197;p7" descr="Email"/>
          <p:cNvPicPr preferRelativeResize="0"/>
          <p:nvPr/>
        </p:nvPicPr>
        <p:blipFill rotWithShape="1">
          <a:blip r:embed="rId6">
            <a:alphaModFix/>
          </a:blip>
          <a:srcRect/>
          <a:stretch/>
        </p:blipFill>
        <p:spPr>
          <a:xfrm>
            <a:off x="3477751" y="3444005"/>
            <a:ext cx="674857" cy="674857"/>
          </a:xfrm>
          <a:prstGeom prst="rect">
            <a:avLst/>
          </a:prstGeom>
          <a:noFill/>
          <a:ln>
            <a:noFill/>
          </a:ln>
        </p:spPr>
      </p:pic>
      <p:pic>
        <p:nvPicPr>
          <p:cNvPr id="198" name="Google Shape;198;p7">
            <a:hlinkClick r:id="rId7"/>
          </p:cNvPr>
          <p:cNvPicPr preferRelativeResize="0"/>
          <p:nvPr/>
        </p:nvPicPr>
        <p:blipFill rotWithShape="1">
          <a:blip r:embed="rId8">
            <a:alphaModFix/>
          </a:blip>
          <a:srcRect l="8024" t="9405" r="8204" b="7929"/>
          <a:stretch/>
        </p:blipFill>
        <p:spPr>
          <a:xfrm>
            <a:off x="6853510" y="4704666"/>
            <a:ext cx="1138047" cy="1123007"/>
          </a:xfrm>
          <a:prstGeom prst="rect">
            <a:avLst/>
          </a:prstGeom>
          <a:noFill/>
          <a:ln>
            <a:noFill/>
          </a:ln>
        </p:spPr>
      </p:pic>
      <p:sp>
        <p:nvSpPr>
          <p:cNvPr id="199" name="Google Shape;199;p7"/>
          <p:cNvSpPr txBox="1"/>
          <p:nvPr/>
        </p:nvSpPr>
        <p:spPr>
          <a:xfrm>
            <a:off x="3282144" y="1889142"/>
            <a:ext cx="287771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zh-TW" sz="3500" b="1" i="0" u="none" strike="noStrike" cap="none">
                <a:solidFill>
                  <a:srgbClr val="4AA79F"/>
                </a:solidFill>
                <a:latin typeface="Arial"/>
                <a:ea typeface="Arial"/>
                <a:cs typeface="Arial"/>
                <a:sym typeface="Arial"/>
              </a:rPr>
              <a:t>紓困貸款專線</a:t>
            </a:r>
            <a:endParaRPr sz="1400" b="0" i="0" u="none" strike="noStrike" cap="none">
              <a:solidFill>
                <a:srgbClr val="000000"/>
              </a:solidFill>
              <a:latin typeface="Arial"/>
              <a:ea typeface="Arial"/>
              <a:cs typeface="Arial"/>
              <a:sym typeface="Arial"/>
            </a:endParaRPr>
          </a:p>
        </p:txBody>
      </p:sp>
      <p:sp>
        <p:nvSpPr>
          <p:cNvPr id="200" name="Google Shape;200;p7"/>
          <p:cNvSpPr txBox="1"/>
          <p:nvPr/>
        </p:nvSpPr>
        <p:spPr>
          <a:xfrm>
            <a:off x="3282144" y="4499616"/>
            <a:ext cx="287771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zh-TW" sz="3500" b="1" i="0" u="none" strike="noStrike" cap="none">
                <a:solidFill>
                  <a:srgbClr val="4AA79F"/>
                </a:solidFill>
                <a:latin typeface="Arial"/>
                <a:ea typeface="Arial"/>
                <a:cs typeface="Arial"/>
                <a:sym typeface="Arial"/>
              </a:rPr>
              <a:t>會員諮詢平台</a:t>
            </a:r>
            <a:endParaRPr sz="1400" b="0" i="0" u="none" strike="noStrike" cap="none">
              <a:solidFill>
                <a:srgbClr val="000000"/>
              </a:solidFill>
              <a:latin typeface="Arial"/>
              <a:ea typeface="Arial"/>
              <a:cs typeface="Arial"/>
              <a:sym typeface="Arial"/>
            </a:endParaRPr>
          </a:p>
        </p:txBody>
      </p:sp>
      <p:sp>
        <p:nvSpPr>
          <p:cNvPr id="201" name="Google Shape;201;p7"/>
          <p:cNvSpPr txBox="1"/>
          <p:nvPr/>
        </p:nvSpPr>
        <p:spPr>
          <a:xfrm>
            <a:off x="3413111" y="5422536"/>
            <a:ext cx="2893310" cy="427268"/>
          </a:xfrm>
          <a:prstGeom prst="rect">
            <a:avLst/>
          </a:prstGeom>
          <a:noFill/>
          <a:ln>
            <a:noFill/>
          </a:ln>
        </p:spPr>
        <p:txBody>
          <a:bodyPr spcFirstLastPara="1" wrap="square" lIns="33850" tIns="33850" rIns="33850" bIns="33850" anchor="t" anchorCtr="0">
            <a:noAutofit/>
          </a:bodyPr>
          <a:lstStyle/>
          <a:p>
            <a:pPr marL="0" marR="0" lvl="0" indent="0" algn="l" rtl="0">
              <a:lnSpc>
                <a:spcPct val="120000"/>
              </a:lnSpc>
              <a:spcBef>
                <a:spcPts val="0"/>
              </a:spcBef>
              <a:spcAft>
                <a:spcPts val="0"/>
              </a:spcAft>
              <a:buClr>
                <a:srgbClr val="595959"/>
              </a:buClr>
              <a:buSzPts val="2000"/>
              <a:buFont typeface="Arial"/>
              <a:buNone/>
            </a:pPr>
            <a:r>
              <a:rPr lang="zh-TW" sz="2000" b="0" i="0" u="none" strike="noStrike" cap="none">
                <a:solidFill>
                  <a:srgbClr val="595959"/>
                </a:solidFill>
                <a:latin typeface="Arial"/>
                <a:ea typeface="Arial"/>
                <a:cs typeface="Arial"/>
                <a:sym typeface="Arial"/>
              </a:rPr>
              <a:t>https://solution-taicca.tw/</a:t>
            </a:r>
            <a:endParaRPr sz="2000" b="0" i="0" u="none" strike="noStrike" cap="none">
              <a:solidFill>
                <a:srgbClr val="595959"/>
              </a:solidFill>
              <a:latin typeface="Arial"/>
              <a:ea typeface="Arial"/>
              <a:cs typeface="Arial"/>
              <a:sym typeface="Arial"/>
            </a:endParaRPr>
          </a:p>
        </p:txBody>
      </p:sp>
      <p:cxnSp>
        <p:nvCxnSpPr>
          <p:cNvPr id="202" name="Google Shape;202;p7"/>
          <p:cNvCxnSpPr/>
          <p:nvPr/>
        </p:nvCxnSpPr>
        <p:spPr>
          <a:xfrm>
            <a:off x="2955812" y="1988457"/>
            <a:ext cx="0" cy="4151086"/>
          </a:xfrm>
          <a:prstGeom prst="straightConnector1">
            <a:avLst/>
          </a:prstGeom>
          <a:noFill/>
          <a:ln w="9525"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sldNum" idx="12"/>
          </p:nvPr>
        </p:nvSpPr>
        <p:spPr>
          <a:xfrm>
            <a:off x="8407851" y="6356352"/>
            <a:ext cx="81711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zh-TW"/>
              <a:t>7</a:t>
            </a:fld>
            <a:endParaRPr/>
          </a:p>
        </p:txBody>
      </p:sp>
      <p:sp>
        <p:nvSpPr>
          <p:cNvPr id="208" name="Google Shape;208;p8"/>
          <p:cNvSpPr txBox="1"/>
          <p:nvPr/>
        </p:nvSpPr>
        <p:spPr>
          <a:xfrm>
            <a:off x="1372189" y="1659285"/>
            <a:ext cx="7035662" cy="35394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zh-TW" sz="1600" b="1" i="0" u="none" strike="noStrike" cap="none" dirty="0">
                <a:solidFill>
                  <a:srgbClr val="000000"/>
                </a:solidFill>
                <a:latin typeface="Arial"/>
                <a:ea typeface="Arial"/>
                <a:cs typeface="Arial"/>
                <a:sym typeface="Arial"/>
              </a:rPr>
              <a:t>免責聲明</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zh-TW" sz="1600" b="0" i="0" u="none" strike="noStrike" cap="none" dirty="0">
                <a:solidFill>
                  <a:srgbClr val="000000"/>
                </a:solidFill>
                <a:latin typeface="Arial"/>
                <a:ea typeface="Arial"/>
                <a:cs typeface="Arial"/>
                <a:sym typeface="Arial"/>
              </a:rPr>
              <a:t>本文件所載的所有資料、商標、標誌、圖像、連結及其他資料等（以下簡稱「資料」），只供參考之用，文化內容策進院（以下簡稱「本院」）將會隨時更改資料，並由本院決定而不作另行通知。雖然本院已盡力確保本文件的資料準確性，但本院不會明示或隱含保證該等資料均為準確無誤。本院不會對任何錯誤或遺漏承擔責任。本院不會對使用或任何人士使用本文件而引致任何損害承擔任何賠償。</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zh-TW" sz="1600" b="1" i="0" u="none" strike="noStrike" cap="none" dirty="0">
                <a:solidFill>
                  <a:srgbClr val="000000"/>
                </a:solidFill>
                <a:latin typeface="Arial"/>
                <a:ea typeface="Arial"/>
                <a:cs typeface="Arial"/>
                <a:sym typeface="Arial"/>
              </a:rPr>
              <a:t>著作權</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zh-TW" sz="1600" b="0" i="0" u="none" strike="noStrike" cap="none" dirty="0">
                <a:solidFill>
                  <a:srgbClr val="000000"/>
                </a:solidFill>
                <a:latin typeface="Arial"/>
                <a:ea typeface="Arial"/>
                <a:cs typeface="Arial"/>
                <a:sym typeface="Arial"/>
              </a:rPr>
              <a:t>任何未經授權使用的資料均屬侵權行為。在未經本院明確同意下，本文件資料之全部或部份均不可被使用、複印、銷售、傳送、修改、發表、儲存或以其他方式利用作任何用途。</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zh-TW" sz="1600" b="0" i="0" u="none" strike="noStrike" cap="none" dirty="0">
                <a:solidFill>
                  <a:srgbClr val="000000"/>
                </a:solidFill>
                <a:latin typeface="Arial"/>
                <a:ea typeface="Arial"/>
                <a:cs typeface="Arial"/>
                <a:sym typeface="Arial"/>
              </a:rPr>
              <a:t>文化內容策進院。202</a:t>
            </a:r>
            <a:r>
              <a:rPr lang="en-US" altLang="zh-TW" sz="1600" b="0" i="0" u="none" strike="noStrike" cap="none" dirty="0">
                <a:solidFill>
                  <a:srgbClr val="000000"/>
                </a:solidFill>
                <a:latin typeface="Arial"/>
                <a:ea typeface="Arial"/>
                <a:cs typeface="Arial"/>
                <a:sym typeface="Arial"/>
              </a:rPr>
              <a:t>2</a:t>
            </a:r>
            <a:r>
              <a:rPr lang="zh-TW" sz="1600" b="0" i="0" u="none" strike="noStrike" cap="none" dirty="0">
                <a:solidFill>
                  <a:srgbClr val="000000"/>
                </a:solidFill>
                <a:latin typeface="Arial"/>
                <a:ea typeface="Arial"/>
                <a:cs typeface="Arial"/>
                <a:sym typeface="Arial"/>
              </a:rPr>
              <a:t>年 (民國11</a:t>
            </a:r>
            <a:r>
              <a:rPr lang="en-US" altLang="zh-TW" sz="1600" b="0" i="0" u="none" strike="noStrike" cap="none" dirty="0">
                <a:solidFill>
                  <a:srgbClr val="000000"/>
                </a:solidFill>
                <a:latin typeface="Arial"/>
                <a:ea typeface="Arial"/>
                <a:cs typeface="Arial"/>
                <a:sym typeface="Arial"/>
              </a:rPr>
              <a:t>1</a:t>
            </a:r>
            <a:r>
              <a:rPr lang="zh-TW" sz="1600" b="0" i="0" u="none" strike="noStrike" cap="none" dirty="0">
                <a:solidFill>
                  <a:srgbClr val="000000"/>
                </a:solidFill>
                <a:latin typeface="Arial"/>
                <a:ea typeface="Arial"/>
                <a:cs typeface="Arial"/>
                <a:sym typeface="Arial"/>
              </a:rPr>
              <a:t>年)</a:t>
            </a:r>
            <a:endParaRPr sz="1600" b="0" i="0" u="none" strike="noStrike" cap="none" dirty="0">
              <a:solidFill>
                <a:srgbClr val="000000"/>
              </a:solidFill>
              <a:latin typeface="Arial"/>
              <a:ea typeface="Arial"/>
              <a:cs typeface="Arial"/>
              <a:sym typeface="Arial"/>
            </a:endParaRPr>
          </a:p>
        </p:txBody>
      </p:sp>
      <p:sp>
        <p:nvSpPr>
          <p:cNvPr id="209" name="Google Shape;209;p8"/>
          <p:cNvSpPr txBox="1"/>
          <p:nvPr/>
        </p:nvSpPr>
        <p:spPr>
          <a:xfrm>
            <a:off x="126878" y="967619"/>
            <a:ext cx="886674"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zh-TW" sz="5000" b="1" i="0" u="none" strike="noStrike" cap="none">
                <a:solidFill>
                  <a:srgbClr val="A5A5A5"/>
                </a:solidFill>
                <a:latin typeface="Arial"/>
                <a:ea typeface="Arial"/>
                <a:cs typeface="Arial"/>
                <a:sym typeface="Arial"/>
              </a:rPr>
              <a:t>重要聲明</a:t>
            </a: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716096" y="892212"/>
            <a:ext cx="9606096" cy="4998169"/>
          </a:xfrm>
          <a:prstGeom prst="roundRect">
            <a:avLst>
              <a:gd name="adj" fmla="val 7135"/>
            </a:avLst>
          </a:prstGeom>
          <a:noFill/>
          <a:ln w="28575" cap="flat" cmpd="sng">
            <a:solidFill>
              <a:srgbClr val="4AA79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719</Words>
  <Application>Microsoft Office PowerPoint</Application>
  <PresentationFormat>A4 紙張 (210x297 公釐)</PresentationFormat>
  <Paragraphs>76</Paragraphs>
  <Slides>8</Slides>
  <Notes>8</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8</vt:i4>
      </vt:variant>
    </vt:vector>
  </HeadingPairs>
  <TitlesOfParts>
    <vt:vector size="13" baseType="lpstr">
      <vt:lpstr>Arial</vt:lpstr>
      <vt:lpstr>Helvetica Neue</vt:lpstr>
      <vt:lpstr>微軟正黑體</vt:lpstr>
      <vt:lpstr>Calibri</vt:lpstr>
      <vt:lpstr>Office 佈景主題</vt:lpstr>
      <vt:lpstr>演藝團體受嚴重特殊傳染性肺炎影響發生營運困難之 紓困貸款</vt:lpstr>
      <vt:lpstr>PowerPoint 簡報</vt:lpstr>
      <vt:lpstr>紓困貸款說明</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演藝團體受嚴重特殊傳染性肺炎影響發生營運困難之 紓困貸款</dc:title>
  <dc:creator>An-Yu Shih</dc:creator>
  <cp:lastModifiedBy>SibyL Huang</cp:lastModifiedBy>
  <cp:revision>43</cp:revision>
  <dcterms:created xsi:type="dcterms:W3CDTF">2020-04-12T09:56:42Z</dcterms:created>
  <dcterms:modified xsi:type="dcterms:W3CDTF">2022-02-22T07:55:12Z</dcterms:modified>
</cp:coreProperties>
</file>